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theme/themeOverride1.xml" ContentType="application/vnd.openxmlformats-officedocument.themeOverride+xml"/>
  <Override PartName="/ppt/charts/chart14.xml" ContentType="application/vnd.openxmlformats-officedocument.drawingml.chart+xml"/>
  <Override PartName="/ppt/theme/themeOverride2.xml" ContentType="application/vnd.openxmlformats-officedocument.themeOverride+xml"/>
  <Override PartName="/ppt/charts/chart15.xml" ContentType="application/vnd.openxmlformats-officedocument.drawingml.chart+xml"/>
  <Override PartName="/ppt/theme/themeOverride3.xml" ContentType="application/vnd.openxmlformats-officedocument.themeOverride+xml"/>
  <Override PartName="/ppt/charts/chart16.xml" ContentType="application/vnd.openxmlformats-officedocument.drawingml.chart+xml"/>
  <Override PartName="/ppt/theme/themeOverride4.xml" ContentType="application/vnd.openxmlformats-officedocument.themeOverrid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66" r:id="rId5"/>
    <p:sldId id="267" r:id="rId6"/>
    <p:sldId id="942" r:id="rId7"/>
    <p:sldId id="943" r:id="rId8"/>
    <p:sldId id="895" r:id="rId9"/>
    <p:sldId id="927" r:id="rId10"/>
    <p:sldId id="897" r:id="rId11"/>
    <p:sldId id="898" r:id="rId12"/>
    <p:sldId id="908" r:id="rId13"/>
    <p:sldId id="944" r:id="rId14"/>
    <p:sldId id="899" r:id="rId15"/>
    <p:sldId id="900" r:id="rId16"/>
    <p:sldId id="911" r:id="rId17"/>
    <p:sldId id="901" r:id="rId18"/>
    <p:sldId id="946" r:id="rId19"/>
    <p:sldId id="907" r:id="rId20"/>
    <p:sldId id="947" r:id="rId21"/>
    <p:sldId id="934" r:id="rId22"/>
    <p:sldId id="910" r:id="rId23"/>
    <p:sldId id="924" r:id="rId24"/>
    <p:sldId id="925" r:id="rId25"/>
    <p:sldId id="903" r:id="rId26"/>
    <p:sldId id="937" r:id="rId27"/>
    <p:sldId id="926" r:id="rId28"/>
    <p:sldId id="922" r:id="rId29"/>
    <p:sldId id="904" r:id="rId30"/>
    <p:sldId id="913" r:id="rId31"/>
    <p:sldId id="914" r:id="rId32"/>
    <p:sldId id="929" r:id="rId33"/>
    <p:sldId id="915" r:id="rId34"/>
    <p:sldId id="917" r:id="rId35"/>
    <p:sldId id="932" r:id="rId36"/>
    <p:sldId id="938" r:id="rId37"/>
    <p:sldId id="945" r:id="rId38"/>
    <p:sldId id="905" r:id="rId39"/>
    <p:sldId id="939" r:id="rId40"/>
    <p:sldId id="941" r:id="rId41"/>
    <p:sldId id="930" r:id="rId42"/>
    <p:sldId id="94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kins, Martyn" initials="JM" lastIdx="1" clrIdx="0">
    <p:extLst>
      <p:ext uri="{19B8F6BF-5375-455C-9EA6-DF929625EA0E}">
        <p15:presenceInfo xmlns:p15="http://schemas.microsoft.com/office/powerpoint/2012/main" userId="S::martyn.jenkins@wsp.com::9e2a7004-ae53-405d-a9c7-f309a4635959" providerId="AD"/>
      </p:ext>
    </p:extLst>
  </p:cmAuthor>
  <p:cmAuthor id="2" name="Dilke, Tom" initials="DT" lastIdx="1" clrIdx="1">
    <p:extLst>
      <p:ext uri="{19B8F6BF-5375-455C-9EA6-DF929625EA0E}">
        <p15:presenceInfo xmlns:p15="http://schemas.microsoft.com/office/powerpoint/2012/main" userId="S::tom.dilke@wsp.com::c32e54dd-c8e4-40c6-928e-66d75d82e1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0AC54"/>
    <a:srgbClr val="3F7AA5"/>
    <a:srgbClr val="867366"/>
    <a:srgbClr val="BFBFBF"/>
    <a:srgbClr val="F9423A"/>
    <a:srgbClr val="6595B7"/>
    <a:srgbClr val="E1DC15"/>
    <a:srgbClr val="EBE82B"/>
    <a:srgbClr val="5CCDCF"/>
    <a:srgbClr val="01D5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EC33B-C8B3-4CF5-A31D-B6FD62A939D6}" v="92" dt="2021-01-27T12:46:39.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79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https://wsponline-my.sharepoint.com/personal/jay_atwal_wsp_com/Documents/BIDS%20-%20Economic%20Baseline/Data%20sourc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wsponline-my.sharepoint.com/personal/jay_atwal_wsp_com/Documents/BIDS%20-%20Economic%20Baseline/Data%20sourc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2" Type="http://schemas.openxmlformats.org/officeDocument/2006/relationships/oleObject" Target="file:///C:\Users\UKTXD019\Documents\Aldgate%20BID\TfL-%20entries%20exits%20by%20station%202017-19.xlsx" TargetMode="External"/><Relationship Id="rId1" Type="http://schemas.openxmlformats.org/officeDocument/2006/relationships/themeOverride" Target="../theme/themeOverride1.xml"/></Relationships>
</file>

<file path=ppt/charts/_rels/chart14.xml.rels><?xml version="1.0" encoding="UTF-8" standalone="yes"?>
<Relationships xmlns="http://schemas.openxmlformats.org/package/2006/relationships"><Relationship Id="rId2" Type="http://schemas.openxmlformats.org/officeDocument/2006/relationships/oleObject" Target="file:///C:\Users\UKTXD019\Documents\Aldgate%20BID\TfL-%20entries%20exits%20by%20station%202017-19.xlsx" TargetMode="External"/><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UKTXD019\Documents\Aldgate%20BID\TfL-%20entries%20exits%20by%20station%202017-19.xlsx" TargetMode="External"/><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4.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6.xml"/><Relationship Id="rId1" Type="http://schemas.microsoft.com/office/2011/relationships/chartStyle" Target="style1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wsponline-my.sharepoint.com/personal/jay_atwal_wsp_com/Documents/BIDS%20-%20Economic%20Baseline/Data%20source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1"/>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D14E-466E-A975-2BA7A712DE67}"/>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2-D14E-466E-A975-2BA7A712DE67}"/>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D14E-466E-A975-2BA7A712DE67}"/>
              </c:ext>
            </c:extLst>
          </c:dPt>
          <c:cat>
            <c:strRef>
              <c:f>'Population Density Graphs'!$F$25:$F$28</c:f>
              <c:strCache>
                <c:ptCount val="4"/>
                <c:pt idx="0">
                  <c:v>Aldgate</c:v>
                </c:pt>
                <c:pt idx="1">
                  <c:v>Tower Hamlets</c:v>
                </c:pt>
                <c:pt idx="2">
                  <c:v>City of London</c:v>
                </c:pt>
                <c:pt idx="3">
                  <c:v>London </c:v>
                </c:pt>
              </c:strCache>
            </c:strRef>
          </c:cat>
          <c:val>
            <c:numRef>
              <c:f>'Population Density Graphs'!$G$25:$G$28</c:f>
              <c:numCache>
                <c:formatCode>#,##0</c:formatCode>
                <c:ptCount val="4"/>
                <c:pt idx="0" formatCode="#,##0_ ;\-#,##0\ ">
                  <c:v>15920</c:v>
                </c:pt>
                <c:pt idx="1">
                  <c:v>16420</c:v>
                </c:pt>
                <c:pt idx="2">
                  <c:v>3350</c:v>
                </c:pt>
                <c:pt idx="3">
                  <c:v>5700</c:v>
                </c:pt>
              </c:numCache>
            </c:numRef>
          </c:val>
          <c:extLst>
            <c:ext xmlns:c16="http://schemas.microsoft.com/office/drawing/2014/chart" uri="{C3380CC4-5D6E-409C-BE32-E72D297353CC}">
              <c16:uniqueId val="{00000000-D14E-466E-A975-2BA7A712DE67}"/>
            </c:ext>
          </c:extLst>
        </c:ser>
        <c:dLbls>
          <c:showLegendKey val="0"/>
          <c:showVal val="0"/>
          <c:showCatName val="0"/>
          <c:showSerName val="0"/>
          <c:showPercent val="0"/>
          <c:showBubbleSize val="0"/>
        </c:dLbls>
        <c:gapWidth val="182"/>
        <c:axId val="627145152"/>
        <c:axId val="627147776"/>
      </c:barChart>
      <c:catAx>
        <c:axId val="6271451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27147776"/>
        <c:crosses val="autoZero"/>
        <c:auto val="1"/>
        <c:lblAlgn val="ctr"/>
        <c:lblOffset val="100"/>
        <c:noMultiLvlLbl val="0"/>
      </c:catAx>
      <c:valAx>
        <c:axId val="627147776"/>
        <c:scaling>
          <c:orientation val="minMax"/>
        </c:scaling>
        <c:delete val="0"/>
        <c:axPos val="t"/>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27145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29786424084242"/>
          <c:y val="5.8318575242557832E-2"/>
          <c:w val="0.42360786825867131"/>
          <c:h val="0.7157584142630748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65-4CBA-8F46-21DBA7BAB9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865-4CBA-8F46-21DBA7BAB9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65-4CBA-8F46-21DBA7BAB93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865-4CBA-8F46-21DBA7BAB93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865-4CBA-8F46-21DBA7BAB93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865-4CBA-8F46-21DBA7BAB939}"/>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E865-4CBA-8F46-21DBA7BAB939}"/>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5-E865-4CBA-8F46-21DBA7BAB939}"/>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7-E865-4CBA-8F46-21DBA7BAB93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'GVA - Aldgate'!$L$43:$Q$43</c:f>
              <c:strCache>
                <c:ptCount val="6"/>
                <c:pt idx="0">
                  <c:v> Financial &amp; insurance  </c:v>
                </c:pt>
                <c:pt idx="1">
                  <c:v> Professional, scientific &amp; technical  </c:v>
                </c:pt>
                <c:pt idx="2">
                  <c:v> Information &amp; communication  </c:v>
                </c:pt>
                <c:pt idx="3">
                  <c:v> Business administration &amp; support services  </c:v>
                </c:pt>
                <c:pt idx="4">
                  <c:v> Construction  </c:v>
                </c:pt>
                <c:pt idx="5">
                  <c:v> Other </c:v>
                </c:pt>
              </c:strCache>
            </c:strRef>
          </c:cat>
          <c:val>
            <c:numRef>
              <c:f>'GVA - Aldgate'!$L$44:$Q$44</c:f>
              <c:numCache>
                <c:formatCode>_-* #,##0_-;\-* #,##0_-;_-* "-"??_-;_-@_-</c:formatCode>
                <c:ptCount val="6"/>
                <c:pt idx="0">
                  <c:v>2407210720</c:v>
                </c:pt>
                <c:pt idx="1">
                  <c:v>1171133960</c:v>
                </c:pt>
                <c:pt idx="2">
                  <c:v>769643680</c:v>
                </c:pt>
                <c:pt idx="3">
                  <c:v>376484600</c:v>
                </c:pt>
                <c:pt idx="4">
                  <c:v>304677760</c:v>
                </c:pt>
                <c:pt idx="5">
                  <c:v>928534080</c:v>
                </c:pt>
              </c:numCache>
            </c:numRef>
          </c:val>
          <c:extLst>
            <c:ext xmlns:c16="http://schemas.microsoft.com/office/drawing/2014/chart" uri="{C3380CC4-5D6E-409C-BE32-E72D297353CC}">
              <c16:uniqueId val="{0000000C-E865-4CBA-8F46-21DBA7BAB939}"/>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64278534367898155"/>
          <c:y val="0.10881024189428727"/>
          <c:w val="0.34129377432922836"/>
          <c:h val="0.6658078564541917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lumMod val="20000"/>
                <a:lumOff val="80000"/>
              </a:schemeClr>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1-DEF5-4118-B227-75161B807F72}"/>
              </c:ext>
            </c:extLst>
          </c:dPt>
          <c:cat>
            <c:strRef>
              <c:f>'GVA per worker'!$B$4:$B$7</c:f>
              <c:strCache>
                <c:ptCount val="4"/>
                <c:pt idx="0">
                  <c:v>London</c:v>
                </c:pt>
                <c:pt idx="1">
                  <c:v>Tower Hamlets</c:v>
                </c:pt>
                <c:pt idx="2">
                  <c:v>Aldgate</c:v>
                </c:pt>
                <c:pt idx="3">
                  <c:v>City of London</c:v>
                </c:pt>
              </c:strCache>
            </c:strRef>
          </c:cat>
          <c:val>
            <c:numRef>
              <c:f>'GVA per worker'!$C$4:$C$7</c:f>
              <c:numCache>
                <c:formatCode>_-* #,##0_-;\-* #,##0_-;_-* "-"??_-;_-@_-</c:formatCode>
                <c:ptCount val="4"/>
                <c:pt idx="0">
                  <c:v>87259</c:v>
                </c:pt>
                <c:pt idx="1">
                  <c:v>116322</c:v>
                </c:pt>
                <c:pt idx="2">
                  <c:v>126490</c:v>
                </c:pt>
                <c:pt idx="3">
                  <c:v>136595</c:v>
                </c:pt>
              </c:numCache>
            </c:numRef>
          </c:val>
          <c:extLst>
            <c:ext xmlns:c16="http://schemas.microsoft.com/office/drawing/2014/chart" uri="{C3380CC4-5D6E-409C-BE32-E72D297353CC}">
              <c16:uniqueId val="{00000000-DEF5-4118-B227-75161B807F72}"/>
            </c:ext>
          </c:extLst>
        </c:ser>
        <c:dLbls>
          <c:showLegendKey val="0"/>
          <c:showVal val="0"/>
          <c:showCatName val="0"/>
          <c:showSerName val="0"/>
          <c:showPercent val="0"/>
          <c:showBubbleSize val="0"/>
        </c:dLbls>
        <c:gapWidth val="182"/>
        <c:axId val="823174216"/>
        <c:axId val="823175528"/>
      </c:barChart>
      <c:catAx>
        <c:axId val="823174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23175528"/>
        <c:crosses val="autoZero"/>
        <c:auto val="1"/>
        <c:lblAlgn val="ctr"/>
        <c:lblOffset val="100"/>
        <c:noMultiLvlLbl val="0"/>
      </c:catAx>
      <c:valAx>
        <c:axId val="823175528"/>
        <c:scaling>
          <c:orientation val="minMax"/>
        </c:scaling>
        <c:delete val="0"/>
        <c:axPos val="b"/>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23174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Sheet1!$E$54</c:f>
              <c:strCache>
                <c:ptCount val="1"/>
                <c:pt idx="0">
                  <c:v>% of people aged 25-64 with no qualifications</c:v>
                </c:pt>
              </c:strCache>
            </c:strRef>
          </c:tx>
          <c:spPr>
            <a:solidFill>
              <a:schemeClr val="tx2">
                <a:lumMod val="20000"/>
                <a:lumOff val="80000"/>
              </a:schemeClr>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2-B60C-4A6D-BE6F-F8ABB74ABDD4}"/>
              </c:ext>
            </c:extLst>
          </c:dPt>
          <c:cat>
            <c:strRef>
              <c:f>Sheet1!$D$55:$D$86</c:f>
              <c:strCache>
                <c:ptCount val="32"/>
                <c:pt idx="0">
                  <c:v>Hounslow</c:v>
                </c:pt>
                <c:pt idx="1">
                  <c:v>Tower Hamlets</c:v>
                </c:pt>
                <c:pt idx="2">
                  <c:v>Hackney</c:v>
                </c:pt>
                <c:pt idx="3">
                  <c:v>Barking and Dagenham</c:v>
                </c:pt>
                <c:pt idx="4">
                  <c:v>Islington</c:v>
                </c:pt>
                <c:pt idx="5">
                  <c:v>Havering</c:v>
                </c:pt>
                <c:pt idx="6">
                  <c:v>Newham</c:v>
                </c:pt>
                <c:pt idx="7">
                  <c:v>Redbridge</c:v>
                </c:pt>
                <c:pt idx="8">
                  <c:v>Ealing</c:v>
                </c:pt>
                <c:pt idx="9">
                  <c:v>Brent</c:v>
                </c:pt>
                <c:pt idx="10">
                  <c:v>Waltham Forest</c:v>
                </c:pt>
                <c:pt idx="11">
                  <c:v>Croydon</c:v>
                </c:pt>
                <c:pt idx="12">
                  <c:v>Greenwich</c:v>
                </c:pt>
                <c:pt idx="13">
                  <c:v>Sutton</c:v>
                </c:pt>
                <c:pt idx="14">
                  <c:v>Camden</c:v>
                </c:pt>
                <c:pt idx="15">
                  <c:v>Hillingdon</c:v>
                </c:pt>
                <c:pt idx="16">
                  <c:v>Merton</c:v>
                </c:pt>
                <c:pt idx="17">
                  <c:v>Southwark</c:v>
                </c:pt>
                <c:pt idx="18">
                  <c:v>Haringey</c:v>
                </c:pt>
                <c:pt idx="19">
                  <c:v>Bexley</c:v>
                </c:pt>
                <c:pt idx="20">
                  <c:v>Enfield</c:v>
                </c:pt>
                <c:pt idx="21">
                  <c:v>Harrow</c:v>
                </c:pt>
                <c:pt idx="22">
                  <c:v>Westminster</c:v>
                </c:pt>
                <c:pt idx="23">
                  <c:v>Barnet</c:v>
                </c:pt>
                <c:pt idx="24">
                  <c:v>Kensington and Chelsea</c:v>
                </c:pt>
                <c:pt idx="25">
                  <c:v>Hammersmith and Fulham</c:v>
                </c:pt>
                <c:pt idx="26">
                  <c:v>Wandsworth</c:v>
                </c:pt>
                <c:pt idx="27">
                  <c:v>Bromley</c:v>
                </c:pt>
                <c:pt idx="28">
                  <c:v>Lambeth</c:v>
                </c:pt>
                <c:pt idx="29">
                  <c:v>Lewisham</c:v>
                </c:pt>
                <c:pt idx="30">
                  <c:v>Kingston upon Thames</c:v>
                </c:pt>
                <c:pt idx="31">
                  <c:v>Richmond upon Thames</c:v>
                </c:pt>
              </c:strCache>
            </c:strRef>
          </c:cat>
          <c:val>
            <c:numRef>
              <c:f>Sheet1!$E$55:$E$86</c:f>
              <c:numCache>
                <c:formatCode>General</c:formatCode>
                <c:ptCount val="32"/>
                <c:pt idx="0">
                  <c:v>10.9</c:v>
                </c:pt>
                <c:pt idx="1">
                  <c:v>10.7</c:v>
                </c:pt>
                <c:pt idx="2">
                  <c:v>10.4</c:v>
                </c:pt>
                <c:pt idx="3">
                  <c:v>9.6999999999999993</c:v>
                </c:pt>
                <c:pt idx="4">
                  <c:v>9.6999999999999993</c:v>
                </c:pt>
                <c:pt idx="5">
                  <c:v>9.5</c:v>
                </c:pt>
                <c:pt idx="6">
                  <c:v>9.5</c:v>
                </c:pt>
                <c:pt idx="7">
                  <c:v>9</c:v>
                </c:pt>
                <c:pt idx="8">
                  <c:v>8</c:v>
                </c:pt>
                <c:pt idx="9">
                  <c:v>7.6</c:v>
                </c:pt>
                <c:pt idx="10">
                  <c:v>7.5</c:v>
                </c:pt>
                <c:pt idx="11">
                  <c:v>7.4</c:v>
                </c:pt>
                <c:pt idx="12">
                  <c:v>6.7</c:v>
                </c:pt>
                <c:pt idx="13">
                  <c:v>6.3</c:v>
                </c:pt>
                <c:pt idx="14">
                  <c:v>6.2</c:v>
                </c:pt>
                <c:pt idx="15">
                  <c:v>6</c:v>
                </c:pt>
                <c:pt idx="16">
                  <c:v>5.8</c:v>
                </c:pt>
                <c:pt idx="17">
                  <c:v>5.8</c:v>
                </c:pt>
                <c:pt idx="18">
                  <c:v>5.4</c:v>
                </c:pt>
                <c:pt idx="19">
                  <c:v>5.3</c:v>
                </c:pt>
                <c:pt idx="20">
                  <c:v>4.9000000000000004</c:v>
                </c:pt>
                <c:pt idx="21">
                  <c:v>4.5</c:v>
                </c:pt>
                <c:pt idx="22">
                  <c:v>4.5</c:v>
                </c:pt>
                <c:pt idx="23">
                  <c:v>4.4000000000000004</c:v>
                </c:pt>
                <c:pt idx="24">
                  <c:v>4.4000000000000004</c:v>
                </c:pt>
                <c:pt idx="25">
                  <c:v>4.0999999999999996</c:v>
                </c:pt>
                <c:pt idx="26">
                  <c:v>3.5</c:v>
                </c:pt>
                <c:pt idx="27">
                  <c:v>3.4</c:v>
                </c:pt>
                <c:pt idx="28">
                  <c:v>3.3</c:v>
                </c:pt>
                <c:pt idx="29">
                  <c:v>3.1</c:v>
                </c:pt>
                <c:pt idx="30">
                  <c:v>2.9</c:v>
                </c:pt>
                <c:pt idx="31">
                  <c:v>1.9</c:v>
                </c:pt>
              </c:numCache>
            </c:numRef>
          </c:val>
          <c:extLst>
            <c:ext xmlns:c16="http://schemas.microsoft.com/office/drawing/2014/chart" uri="{C3380CC4-5D6E-409C-BE32-E72D297353CC}">
              <c16:uniqueId val="{00000000-B60C-4A6D-BE6F-F8ABB74ABDD4}"/>
            </c:ext>
          </c:extLst>
        </c:ser>
        <c:dLbls>
          <c:showLegendKey val="0"/>
          <c:showVal val="0"/>
          <c:showCatName val="0"/>
          <c:showSerName val="0"/>
          <c:showPercent val="0"/>
          <c:showBubbleSize val="0"/>
        </c:dLbls>
        <c:gapWidth val="219"/>
        <c:overlap val="-27"/>
        <c:axId val="953611160"/>
        <c:axId val="953619360"/>
      </c:barChart>
      <c:lineChart>
        <c:grouping val="standard"/>
        <c:varyColors val="0"/>
        <c:ser>
          <c:idx val="1"/>
          <c:order val="1"/>
          <c:tx>
            <c:strRef>
              <c:f>Sheet1!$F$54</c:f>
              <c:strCache>
                <c:ptCount val="1"/>
                <c:pt idx="0">
                  <c:v>London average</c:v>
                </c:pt>
              </c:strCache>
            </c:strRef>
          </c:tx>
          <c:spPr>
            <a:ln w="28575" cap="rnd">
              <a:solidFill>
                <a:schemeClr val="accent4"/>
              </a:solidFill>
              <a:prstDash val="sysDot"/>
              <a:round/>
            </a:ln>
            <a:effectLst/>
          </c:spPr>
          <c:marker>
            <c:symbol val="none"/>
          </c:marker>
          <c:cat>
            <c:strRef>
              <c:f>Sheet1!$D$55:$D$86</c:f>
              <c:strCache>
                <c:ptCount val="32"/>
                <c:pt idx="0">
                  <c:v>Hounslow</c:v>
                </c:pt>
                <c:pt idx="1">
                  <c:v>Tower Hamlets</c:v>
                </c:pt>
                <c:pt idx="2">
                  <c:v>Hackney</c:v>
                </c:pt>
                <c:pt idx="3">
                  <c:v>Barking and Dagenham</c:v>
                </c:pt>
                <c:pt idx="4">
                  <c:v>Islington</c:v>
                </c:pt>
                <c:pt idx="5">
                  <c:v>Havering</c:v>
                </c:pt>
                <c:pt idx="6">
                  <c:v>Newham</c:v>
                </c:pt>
                <c:pt idx="7">
                  <c:v>Redbridge</c:v>
                </c:pt>
                <c:pt idx="8">
                  <c:v>Ealing</c:v>
                </c:pt>
                <c:pt idx="9">
                  <c:v>Brent</c:v>
                </c:pt>
                <c:pt idx="10">
                  <c:v>Waltham Forest</c:v>
                </c:pt>
                <c:pt idx="11">
                  <c:v>Croydon</c:v>
                </c:pt>
                <c:pt idx="12">
                  <c:v>Greenwich</c:v>
                </c:pt>
                <c:pt idx="13">
                  <c:v>Sutton</c:v>
                </c:pt>
                <c:pt idx="14">
                  <c:v>Camden</c:v>
                </c:pt>
                <c:pt idx="15">
                  <c:v>Hillingdon</c:v>
                </c:pt>
                <c:pt idx="16">
                  <c:v>Merton</c:v>
                </c:pt>
                <c:pt idx="17">
                  <c:v>Southwark</c:v>
                </c:pt>
                <c:pt idx="18">
                  <c:v>Haringey</c:v>
                </c:pt>
                <c:pt idx="19">
                  <c:v>Bexley</c:v>
                </c:pt>
                <c:pt idx="20">
                  <c:v>Enfield</c:v>
                </c:pt>
                <c:pt idx="21">
                  <c:v>Harrow</c:v>
                </c:pt>
                <c:pt idx="22">
                  <c:v>Westminster</c:v>
                </c:pt>
                <c:pt idx="23">
                  <c:v>Barnet</c:v>
                </c:pt>
                <c:pt idx="24">
                  <c:v>Kensington and Chelsea</c:v>
                </c:pt>
                <c:pt idx="25">
                  <c:v>Hammersmith and Fulham</c:v>
                </c:pt>
                <c:pt idx="26">
                  <c:v>Wandsworth</c:v>
                </c:pt>
                <c:pt idx="27">
                  <c:v>Bromley</c:v>
                </c:pt>
                <c:pt idx="28">
                  <c:v>Lambeth</c:v>
                </c:pt>
                <c:pt idx="29">
                  <c:v>Lewisham</c:v>
                </c:pt>
                <c:pt idx="30">
                  <c:v>Kingston upon Thames</c:v>
                </c:pt>
                <c:pt idx="31">
                  <c:v>Richmond upon Thames</c:v>
                </c:pt>
              </c:strCache>
            </c:strRef>
          </c:cat>
          <c:val>
            <c:numRef>
              <c:f>Sheet1!$F$55:$F$86</c:f>
              <c:numCache>
                <c:formatCode>General</c:formatCode>
                <c:ptCount val="32"/>
                <c:pt idx="0">
                  <c:v>6.3</c:v>
                </c:pt>
                <c:pt idx="1">
                  <c:v>6.3</c:v>
                </c:pt>
                <c:pt idx="2">
                  <c:v>6.3</c:v>
                </c:pt>
                <c:pt idx="3">
                  <c:v>6.3</c:v>
                </c:pt>
                <c:pt idx="4">
                  <c:v>6.3</c:v>
                </c:pt>
                <c:pt idx="5">
                  <c:v>6.3</c:v>
                </c:pt>
                <c:pt idx="6">
                  <c:v>6.3</c:v>
                </c:pt>
                <c:pt idx="7">
                  <c:v>6.3</c:v>
                </c:pt>
                <c:pt idx="8">
                  <c:v>6.3</c:v>
                </c:pt>
                <c:pt idx="9">
                  <c:v>6.3</c:v>
                </c:pt>
                <c:pt idx="10">
                  <c:v>6.3</c:v>
                </c:pt>
                <c:pt idx="11">
                  <c:v>6.3</c:v>
                </c:pt>
                <c:pt idx="12">
                  <c:v>6.3</c:v>
                </c:pt>
                <c:pt idx="13">
                  <c:v>6.3</c:v>
                </c:pt>
                <c:pt idx="14">
                  <c:v>6.3</c:v>
                </c:pt>
                <c:pt idx="15">
                  <c:v>6.3</c:v>
                </c:pt>
                <c:pt idx="16">
                  <c:v>6.3</c:v>
                </c:pt>
                <c:pt idx="17">
                  <c:v>6.3</c:v>
                </c:pt>
                <c:pt idx="18">
                  <c:v>6.3</c:v>
                </c:pt>
                <c:pt idx="19">
                  <c:v>6.3</c:v>
                </c:pt>
                <c:pt idx="20">
                  <c:v>6.3</c:v>
                </c:pt>
                <c:pt idx="21">
                  <c:v>6.3</c:v>
                </c:pt>
                <c:pt idx="22">
                  <c:v>6.3</c:v>
                </c:pt>
                <c:pt idx="23">
                  <c:v>6.3</c:v>
                </c:pt>
                <c:pt idx="24">
                  <c:v>6.3</c:v>
                </c:pt>
                <c:pt idx="25">
                  <c:v>6.3</c:v>
                </c:pt>
                <c:pt idx="26">
                  <c:v>6.3</c:v>
                </c:pt>
                <c:pt idx="27">
                  <c:v>6.3</c:v>
                </c:pt>
                <c:pt idx="28">
                  <c:v>6.3</c:v>
                </c:pt>
                <c:pt idx="29">
                  <c:v>6.3</c:v>
                </c:pt>
                <c:pt idx="30">
                  <c:v>6.3</c:v>
                </c:pt>
                <c:pt idx="31">
                  <c:v>6.3</c:v>
                </c:pt>
              </c:numCache>
            </c:numRef>
          </c:val>
          <c:smooth val="0"/>
          <c:extLst>
            <c:ext xmlns:c16="http://schemas.microsoft.com/office/drawing/2014/chart" uri="{C3380CC4-5D6E-409C-BE32-E72D297353CC}">
              <c16:uniqueId val="{00000001-B60C-4A6D-BE6F-F8ABB74ABDD4}"/>
            </c:ext>
          </c:extLst>
        </c:ser>
        <c:dLbls>
          <c:showLegendKey val="0"/>
          <c:showVal val="0"/>
          <c:showCatName val="0"/>
          <c:showSerName val="0"/>
          <c:showPercent val="0"/>
          <c:showBubbleSize val="0"/>
        </c:dLbls>
        <c:marker val="1"/>
        <c:smooth val="0"/>
        <c:axId val="953611160"/>
        <c:axId val="953619360"/>
      </c:lineChart>
      <c:catAx>
        <c:axId val="953611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953619360"/>
        <c:crosses val="autoZero"/>
        <c:auto val="1"/>
        <c:lblAlgn val="ctr"/>
        <c:lblOffset val="100"/>
        <c:noMultiLvlLbl val="0"/>
      </c:catAx>
      <c:valAx>
        <c:axId val="9536193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3611160"/>
        <c:crosses val="autoZero"/>
        <c:crossBetween val="between"/>
      </c:valAx>
      <c:spPr>
        <a:noFill/>
        <a:ln>
          <a:noFill/>
        </a:ln>
        <a:effectLst/>
      </c:spPr>
    </c:plotArea>
    <c:legend>
      <c:legendPos val="b"/>
      <c:layout>
        <c:manualLayout>
          <c:xMode val="edge"/>
          <c:yMode val="edge"/>
          <c:x val="1.4992706020018015E-2"/>
          <c:y val="0.87154602233946887"/>
          <c:w val="0.83487101997336277"/>
          <c:h val="7.25579071102781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800" b="0"/>
            </a:pPr>
            <a:r>
              <a:rPr lang="en-GB" sz="800" b="0"/>
              <a:t>2019</a:t>
            </a:r>
          </a:p>
        </c:rich>
      </c:tx>
      <c:overlay val="0"/>
      <c:spPr>
        <a:noFill/>
        <a:ln>
          <a:noFill/>
        </a:ln>
        <a:effectLst/>
      </c:spPr>
    </c:title>
    <c:autoTitleDeleted val="0"/>
    <c:plotArea>
      <c:layout>
        <c:manualLayout>
          <c:layoutTarget val="inner"/>
          <c:xMode val="edge"/>
          <c:yMode val="edge"/>
          <c:x val="0.17378086879074089"/>
          <c:y val="0.17166079772314027"/>
          <c:w val="0.78439127182646606"/>
          <c:h val="0.5580660663274789"/>
        </c:manualLayout>
      </c:layout>
      <c:lineChart>
        <c:grouping val="standard"/>
        <c:varyColors val="0"/>
        <c:ser>
          <c:idx val="5"/>
          <c:order val="0"/>
          <c:tx>
            <c:strRef>
              <c:f>summary!$A$44</c:f>
              <c:strCache>
                <c:ptCount val="1"/>
                <c:pt idx="0">
                  <c:v>Aldgate East</c:v>
                </c:pt>
              </c:strCache>
            </c:strRef>
          </c:tx>
          <c:spPr>
            <a:ln>
              <a:solidFill>
                <a:srgbClr val="3F7AA5"/>
              </a:solidFill>
            </a:ln>
          </c:spPr>
          <c:marker>
            <c:symbol val="none"/>
          </c:marker>
          <c:cat>
            <c:strRef>
              <c:f>summary!$W$37:$Y$37</c:f>
              <c:strCache>
                <c:ptCount val="3"/>
                <c:pt idx="0">
                  <c:v>Weekday peak</c:v>
                </c:pt>
                <c:pt idx="1">
                  <c:v>Saturday</c:v>
                </c:pt>
                <c:pt idx="2">
                  <c:v>Sunday</c:v>
                </c:pt>
              </c:strCache>
            </c:strRef>
          </c:cat>
          <c:val>
            <c:numRef>
              <c:f>summary!$W$44:$Y$44</c:f>
              <c:numCache>
                <c:formatCode>_(* #,##0.00_);_(* \(#,##0.00\);_(* "-"??_);_(@_)</c:formatCode>
                <c:ptCount val="3"/>
                <c:pt idx="0" formatCode="_-* #,##0_-;\-* #,##0_-;_-* &quot;-&quot;??_-;_-@_-">
                  <c:v>1</c:v>
                </c:pt>
                <c:pt idx="1">
                  <c:v>0.78359276763647401</c:v>
                </c:pt>
                <c:pt idx="2">
                  <c:v>0.63469626674760438</c:v>
                </c:pt>
              </c:numCache>
            </c:numRef>
          </c:val>
          <c:smooth val="0"/>
          <c:extLst>
            <c:ext xmlns:c16="http://schemas.microsoft.com/office/drawing/2014/chart" uri="{C3380CC4-5D6E-409C-BE32-E72D297353CC}">
              <c16:uniqueId val="{00000001-BD51-42E8-AAE5-A05D37BD31F4}"/>
            </c:ext>
          </c:extLst>
        </c:ser>
        <c:ser>
          <c:idx val="6"/>
          <c:order val="1"/>
          <c:tx>
            <c:strRef>
              <c:f>summary!$A$43</c:f>
              <c:strCache>
                <c:ptCount val="1"/>
                <c:pt idx="0">
                  <c:v>Aldgate</c:v>
                </c:pt>
              </c:strCache>
            </c:strRef>
          </c:tx>
          <c:spPr>
            <a:ln>
              <a:solidFill>
                <a:sysClr val="windowText" lastClr="000000"/>
              </a:solidFill>
            </a:ln>
          </c:spPr>
          <c:marker>
            <c:symbol val="none"/>
          </c:marker>
          <c:cat>
            <c:strRef>
              <c:f>summary!$W$37:$Y$37</c:f>
              <c:strCache>
                <c:ptCount val="3"/>
                <c:pt idx="0">
                  <c:v>Weekday peak</c:v>
                </c:pt>
                <c:pt idx="1">
                  <c:v>Saturday</c:v>
                </c:pt>
                <c:pt idx="2">
                  <c:v>Sunday</c:v>
                </c:pt>
              </c:strCache>
            </c:strRef>
          </c:cat>
          <c:val>
            <c:numRef>
              <c:f>summary!$W$43:$Y$43</c:f>
              <c:numCache>
                <c:formatCode>_(* #,##0.00_);_(* \(#,##0.00\);_(* "-"??_);_(@_)</c:formatCode>
                <c:ptCount val="3"/>
                <c:pt idx="0" formatCode="_-* #,##0_-;\-* #,##0_-;_-* &quot;-&quot;??_-;_-@_-">
                  <c:v>1</c:v>
                </c:pt>
                <c:pt idx="1">
                  <c:v>0.36228651916192267</c:v>
                </c:pt>
                <c:pt idx="2">
                  <c:v>0.22730207171782382</c:v>
                </c:pt>
              </c:numCache>
            </c:numRef>
          </c:val>
          <c:smooth val="0"/>
          <c:extLst>
            <c:ext xmlns:c16="http://schemas.microsoft.com/office/drawing/2014/chart" uri="{C3380CC4-5D6E-409C-BE32-E72D297353CC}">
              <c16:uniqueId val="{00000002-BD51-42E8-AAE5-A05D37BD31F4}"/>
            </c:ext>
          </c:extLst>
        </c:ser>
        <c:ser>
          <c:idx val="7"/>
          <c:order val="2"/>
          <c:tx>
            <c:strRef>
              <c:f>summary!$A$49</c:f>
              <c:strCache>
                <c:ptCount val="1"/>
                <c:pt idx="0">
                  <c:v>Tower Hill</c:v>
                </c:pt>
              </c:strCache>
            </c:strRef>
          </c:tx>
          <c:spPr>
            <a:ln>
              <a:solidFill>
                <a:srgbClr val="BFBFBF"/>
              </a:solidFill>
            </a:ln>
          </c:spPr>
          <c:marker>
            <c:symbol val="none"/>
          </c:marker>
          <c:cat>
            <c:strRef>
              <c:f>summary!$W$37:$Y$37</c:f>
              <c:strCache>
                <c:ptCount val="3"/>
                <c:pt idx="0">
                  <c:v>Weekday peak</c:v>
                </c:pt>
                <c:pt idx="1">
                  <c:v>Saturday</c:v>
                </c:pt>
                <c:pt idx="2">
                  <c:v>Sunday</c:v>
                </c:pt>
              </c:strCache>
            </c:strRef>
          </c:cat>
          <c:val>
            <c:numRef>
              <c:f>summary!$W$49:$Y$49</c:f>
              <c:numCache>
                <c:formatCode>_(* #,##0.00_);_(* \(#,##0.00\);_(* "-"??_);_(@_)</c:formatCode>
                <c:ptCount val="3"/>
                <c:pt idx="0" formatCode="_-* #,##0_-;\-* #,##0_-;_-* &quot;-&quot;??_-;_-@_-">
                  <c:v>1</c:v>
                </c:pt>
                <c:pt idx="1">
                  <c:v>0.86443755674524902</c:v>
                </c:pt>
                <c:pt idx="2">
                  <c:v>0.64431295200525973</c:v>
                </c:pt>
              </c:numCache>
            </c:numRef>
          </c:val>
          <c:smooth val="0"/>
          <c:extLst>
            <c:ext xmlns:c16="http://schemas.microsoft.com/office/drawing/2014/chart" uri="{C3380CC4-5D6E-409C-BE32-E72D297353CC}">
              <c16:uniqueId val="{00000003-BD51-42E8-AAE5-A05D37BD31F4}"/>
            </c:ext>
          </c:extLst>
        </c:ser>
        <c:ser>
          <c:idx val="0"/>
          <c:order val="3"/>
          <c:tx>
            <c:strRef>
              <c:f>summary!$W$54</c:f>
              <c:strCache>
                <c:ptCount val="1"/>
                <c:pt idx="0">
                  <c:v> 1 </c:v>
                </c:pt>
              </c:strCache>
            </c:strRef>
          </c:tx>
          <c:spPr>
            <a:ln>
              <a:solidFill>
                <a:srgbClr val="F9423A"/>
              </a:solidFill>
            </a:ln>
          </c:spPr>
          <c:marker>
            <c:symbol val="none"/>
          </c:marker>
          <c:val>
            <c:numRef>
              <c:f>summary!$W$54:$Y$54</c:f>
              <c:numCache>
                <c:formatCode>_(* #,##0.00_);_(* \(#,##0.00\);_(* "-"??_);_(@_)</c:formatCode>
                <c:ptCount val="3"/>
                <c:pt idx="0" formatCode="_-* #,##0_-;\-* #,##0_-;_-* &quot;-&quot;??_-;_-@_-">
                  <c:v>1</c:v>
                </c:pt>
                <c:pt idx="1">
                  <c:v>0.61193708638964117</c:v>
                </c:pt>
                <c:pt idx="2">
                  <c:v>0.38765939130902632</c:v>
                </c:pt>
              </c:numCache>
            </c:numRef>
          </c:val>
          <c:smooth val="0"/>
          <c:extLst>
            <c:ext xmlns:c16="http://schemas.microsoft.com/office/drawing/2014/chart" uri="{C3380CC4-5D6E-409C-BE32-E72D297353CC}">
              <c16:uniqueId val="{00000004-BD51-42E8-AAE5-A05D37BD31F4}"/>
            </c:ext>
          </c:extLst>
        </c:ser>
        <c:dLbls>
          <c:showLegendKey val="0"/>
          <c:showVal val="0"/>
          <c:showCatName val="0"/>
          <c:showSerName val="0"/>
          <c:showPercent val="0"/>
          <c:showBubbleSize val="0"/>
        </c:dLbls>
        <c:smooth val="0"/>
        <c:axId val="632429016"/>
        <c:axId val="632427704"/>
      </c:lineChart>
      <c:catAx>
        <c:axId val="632429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a:pPr>
            <a:endParaRPr lang="en-US"/>
          </a:p>
        </c:txPr>
        <c:crossAx val="632427704"/>
        <c:crosses val="autoZero"/>
        <c:auto val="1"/>
        <c:lblAlgn val="ctr"/>
        <c:lblOffset val="100"/>
        <c:noMultiLvlLbl val="0"/>
      </c:catAx>
      <c:valAx>
        <c:axId val="632427704"/>
        <c:scaling>
          <c:orientation val="minMax"/>
          <c:max val="1"/>
          <c:min val="0"/>
        </c:scaling>
        <c:delete val="1"/>
        <c:axPos val="l"/>
        <c:numFmt formatCode="_-* #,##0_-;\-* #,##0_-;_-* &quot;-&quot;??_-;_-@_-" sourceLinked="1"/>
        <c:majorTickMark val="out"/>
        <c:minorTickMark val="none"/>
        <c:tickLblPos val="nextTo"/>
        <c:crossAx val="632429016"/>
        <c:crosses val="autoZero"/>
        <c:crossBetween val="between"/>
        <c:majorUnit val="20000"/>
      </c:valAx>
    </c:plotArea>
    <c:plotVisOnly val="1"/>
    <c:dispBlanksAs val="gap"/>
    <c:showDLblsOverMax val="0"/>
  </c:chart>
  <c:spPr>
    <a:ln>
      <a:noFill/>
    </a:ln>
  </c:spPr>
  <c:txPr>
    <a:bodyPr/>
    <a:lstStyle/>
    <a:p>
      <a:pPr>
        <a:defRPr>
          <a:latin typeface="Segoe UI" panose="020B0502040204020203" pitchFamily="34" charset="0"/>
          <a:cs typeface="Segoe UI" panose="020B0502040204020203" pitchFamily="34" charset="0"/>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800" b="0"/>
            </a:pPr>
            <a:r>
              <a:rPr lang="en-GB" sz="800" b="0"/>
              <a:t>2015</a:t>
            </a:r>
          </a:p>
        </c:rich>
      </c:tx>
      <c:overlay val="0"/>
      <c:spPr>
        <a:noFill/>
        <a:ln>
          <a:noFill/>
        </a:ln>
        <a:effectLst/>
      </c:spPr>
    </c:title>
    <c:autoTitleDeleted val="0"/>
    <c:plotArea>
      <c:layout>
        <c:manualLayout>
          <c:layoutTarget val="inner"/>
          <c:xMode val="edge"/>
          <c:yMode val="edge"/>
          <c:x val="0.27426053612352219"/>
          <c:y val="0.14697385140105665"/>
          <c:w val="0.7257394638764777"/>
          <c:h val="0.56625839482401652"/>
        </c:manualLayout>
      </c:layout>
      <c:lineChart>
        <c:grouping val="standard"/>
        <c:varyColors val="0"/>
        <c:ser>
          <c:idx val="5"/>
          <c:order val="0"/>
          <c:tx>
            <c:strRef>
              <c:f>summary!$A$44</c:f>
              <c:strCache>
                <c:ptCount val="1"/>
                <c:pt idx="0">
                  <c:v>Aldgate East</c:v>
                </c:pt>
              </c:strCache>
            </c:strRef>
          </c:tx>
          <c:spPr>
            <a:ln>
              <a:solidFill>
                <a:srgbClr val="3F7AA5"/>
              </a:solidFill>
            </a:ln>
          </c:spPr>
          <c:marker>
            <c:symbol val="none"/>
          </c:marker>
          <c:cat>
            <c:strRef>
              <c:f>summary!$T$37:$V$37</c:f>
              <c:strCache>
                <c:ptCount val="3"/>
                <c:pt idx="0">
                  <c:v>Weekday peak</c:v>
                </c:pt>
                <c:pt idx="1">
                  <c:v>Saturday</c:v>
                </c:pt>
                <c:pt idx="2">
                  <c:v>Sunday</c:v>
                </c:pt>
              </c:strCache>
            </c:strRef>
          </c:cat>
          <c:val>
            <c:numRef>
              <c:f>summary!$T$44:$V$44</c:f>
              <c:numCache>
                <c:formatCode>_(* #,##0.00_);_(* \(#,##0.00\);_(* "-"??_);_(@_)</c:formatCode>
                <c:ptCount val="3"/>
                <c:pt idx="0" formatCode="_-* #,##0_-;\-* #,##0_-;_-* &quot;-&quot;??_-;_-@_-">
                  <c:v>1</c:v>
                </c:pt>
                <c:pt idx="1">
                  <c:v>0.75372953010350352</c:v>
                </c:pt>
                <c:pt idx="2">
                  <c:v>0.58846396812284363</c:v>
                </c:pt>
              </c:numCache>
            </c:numRef>
          </c:val>
          <c:smooth val="0"/>
          <c:extLst>
            <c:ext xmlns:c16="http://schemas.microsoft.com/office/drawing/2014/chart" uri="{C3380CC4-5D6E-409C-BE32-E72D297353CC}">
              <c16:uniqueId val="{00000001-08A1-4113-87C3-982EE14C35A8}"/>
            </c:ext>
          </c:extLst>
        </c:ser>
        <c:ser>
          <c:idx val="6"/>
          <c:order val="1"/>
          <c:tx>
            <c:strRef>
              <c:f>summary!$A$43</c:f>
              <c:strCache>
                <c:ptCount val="1"/>
                <c:pt idx="0">
                  <c:v>Aldgate</c:v>
                </c:pt>
              </c:strCache>
            </c:strRef>
          </c:tx>
          <c:spPr>
            <a:ln>
              <a:solidFill>
                <a:sysClr val="windowText" lastClr="000000"/>
              </a:solidFill>
            </a:ln>
          </c:spPr>
          <c:marker>
            <c:symbol val="none"/>
          </c:marker>
          <c:cat>
            <c:strRef>
              <c:f>summary!$T$37:$V$37</c:f>
              <c:strCache>
                <c:ptCount val="3"/>
                <c:pt idx="0">
                  <c:v>Weekday peak</c:v>
                </c:pt>
                <c:pt idx="1">
                  <c:v>Saturday</c:v>
                </c:pt>
                <c:pt idx="2">
                  <c:v>Sunday</c:v>
                </c:pt>
              </c:strCache>
            </c:strRef>
          </c:cat>
          <c:val>
            <c:numRef>
              <c:f>summary!$T$43:$V$43</c:f>
              <c:numCache>
                <c:formatCode>_(* #,##0.00_);_(* \(#,##0.00\);_(* "-"??_);_(@_)</c:formatCode>
                <c:ptCount val="3"/>
                <c:pt idx="0" formatCode="_-* #,##0_-;\-* #,##0_-;_-* &quot;-&quot;??_-;_-@_-">
                  <c:v>1</c:v>
                </c:pt>
                <c:pt idx="1">
                  <c:v>0.27116159765481862</c:v>
                </c:pt>
                <c:pt idx="2">
                  <c:v>0.21333821912788567</c:v>
                </c:pt>
              </c:numCache>
            </c:numRef>
          </c:val>
          <c:smooth val="0"/>
          <c:extLst>
            <c:ext xmlns:c16="http://schemas.microsoft.com/office/drawing/2014/chart" uri="{C3380CC4-5D6E-409C-BE32-E72D297353CC}">
              <c16:uniqueId val="{00000002-08A1-4113-87C3-982EE14C35A8}"/>
            </c:ext>
          </c:extLst>
        </c:ser>
        <c:ser>
          <c:idx val="7"/>
          <c:order val="2"/>
          <c:tx>
            <c:strRef>
              <c:f>summary!$A$49</c:f>
              <c:strCache>
                <c:ptCount val="1"/>
                <c:pt idx="0">
                  <c:v>Tower Hill</c:v>
                </c:pt>
              </c:strCache>
            </c:strRef>
          </c:tx>
          <c:spPr>
            <a:ln>
              <a:solidFill>
                <a:srgbClr val="BFBFBF"/>
              </a:solidFill>
            </a:ln>
          </c:spPr>
          <c:marker>
            <c:symbol val="none"/>
          </c:marker>
          <c:cat>
            <c:strRef>
              <c:f>summary!$T$37:$V$37</c:f>
              <c:strCache>
                <c:ptCount val="3"/>
                <c:pt idx="0">
                  <c:v>Weekday peak</c:v>
                </c:pt>
                <c:pt idx="1">
                  <c:v>Saturday</c:v>
                </c:pt>
                <c:pt idx="2">
                  <c:v>Sunday</c:v>
                </c:pt>
              </c:strCache>
            </c:strRef>
          </c:cat>
          <c:val>
            <c:numRef>
              <c:f>summary!$T$49:$V$49</c:f>
              <c:numCache>
                <c:formatCode>_(* #,##0.00_);_(* \(#,##0.00\);_(* "-"??_);_(@_)</c:formatCode>
                <c:ptCount val="3"/>
                <c:pt idx="0" formatCode="_-* #,##0_-;\-* #,##0_-;_-* &quot;-&quot;??_-;_-@_-">
                  <c:v>1</c:v>
                </c:pt>
                <c:pt idx="1">
                  <c:v>0.89515678360757533</c:v>
                </c:pt>
                <c:pt idx="2">
                  <c:v>0.68488047190313572</c:v>
                </c:pt>
              </c:numCache>
            </c:numRef>
          </c:val>
          <c:smooth val="0"/>
          <c:extLst>
            <c:ext xmlns:c16="http://schemas.microsoft.com/office/drawing/2014/chart" uri="{C3380CC4-5D6E-409C-BE32-E72D297353CC}">
              <c16:uniqueId val="{00000003-08A1-4113-87C3-982EE14C35A8}"/>
            </c:ext>
          </c:extLst>
        </c:ser>
        <c:ser>
          <c:idx val="0"/>
          <c:order val="3"/>
          <c:tx>
            <c:strRef>
              <c:f>summary!$A$54</c:f>
              <c:strCache>
                <c:ptCount val="1"/>
                <c:pt idx="0">
                  <c:v>Liverpool Street</c:v>
                </c:pt>
              </c:strCache>
            </c:strRef>
          </c:tx>
          <c:spPr>
            <a:ln>
              <a:solidFill>
                <a:srgbClr val="F9423A"/>
              </a:solidFill>
            </a:ln>
          </c:spPr>
          <c:marker>
            <c:symbol val="none"/>
          </c:marker>
          <c:val>
            <c:numRef>
              <c:f>summary!$T$54:$V$54</c:f>
              <c:numCache>
                <c:formatCode>_(* #,##0.00_);_(* \(#,##0.00\);_(* "-"??_);_(@_)</c:formatCode>
                <c:ptCount val="3"/>
                <c:pt idx="0" formatCode="_-* #,##0_-;\-* #,##0_-;_-* &quot;-&quot;??_-;_-@_-">
                  <c:v>1</c:v>
                </c:pt>
                <c:pt idx="1">
                  <c:v>0.56447320672553525</c:v>
                </c:pt>
                <c:pt idx="2">
                  <c:v>0.49116107069415404</c:v>
                </c:pt>
              </c:numCache>
            </c:numRef>
          </c:val>
          <c:smooth val="0"/>
          <c:extLst>
            <c:ext xmlns:c16="http://schemas.microsoft.com/office/drawing/2014/chart" uri="{C3380CC4-5D6E-409C-BE32-E72D297353CC}">
              <c16:uniqueId val="{00000004-08A1-4113-87C3-982EE14C35A8}"/>
            </c:ext>
          </c:extLst>
        </c:ser>
        <c:dLbls>
          <c:showLegendKey val="0"/>
          <c:showVal val="0"/>
          <c:showCatName val="0"/>
          <c:showSerName val="0"/>
          <c:showPercent val="0"/>
          <c:showBubbleSize val="0"/>
        </c:dLbls>
        <c:smooth val="0"/>
        <c:axId val="632429016"/>
        <c:axId val="632427704"/>
      </c:lineChart>
      <c:catAx>
        <c:axId val="632429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a:pPr>
            <a:endParaRPr lang="en-US"/>
          </a:p>
        </c:txPr>
        <c:crossAx val="632427704"/>
        <c:crosses val="autoZero"/>
        <c:auto val="1"/>
        <c:lblAlgn val="ctr"/>
        <c:lblOffset val="100"/>
        <c:noMultiLvlLbl val="0"/>
      </c:catAx>
      <c:valAx>
        <c:axId val="632427704"/>
        <c:scaling>
          <c:orientation val="minMax"/>
          <c:max val="1"/>
          <c:min val="0"/>
        </c:scaling>
        <c:delete val="0"/>
        <c:axPos val="l"/>
        <c:numFmt formatCode="_-* #,##0_-;\-* #,##0_-;_-* &quot;-&quot;??_-;_-@_-" sourceLinked="1"/>
        <c:majorTickMark val="out"/>
        <c:minorTickMark val="none"/>
        <c:tickLblPos val="nextTo"/>
        <c:spPr>
          <a:ln>
            <a:noFill/>
          </a:ln>
        </c:spPr>
        <c:crossAx val="632429016"/>
        <c:crosses val="autoZero"/>
        <c:crossBetween val="between"/>
        <c:majorUnit val="20000"/>
      </c:valAx>
    </c:plotArea>
    <c:plotVisOnly val="1"/>
    <c:dispBlanksAs val="gap"/>
    <c:showDLblsOverMax val="0"/>
  </c:chart>
  <c:spPr>
    <a:ln>
      <a:noFill/>
    </a:ln>
  </c:spPr>
  <c:txPr>
    <a:bodyPr/>
    <a:lstStyle/>
    <a:p>
      <a:pPr>
        <a:defRPr>
          <a:latin typeface="Segoe UI" panose="020B0502040204020203" pitchFamily="34" charset="0"/>
          <a:cs typeface="Segoe UI" panose="020B0502040204020203" pitchFamily="34" charset="0"/>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800" b="0"/>
            </a:pPr>
            <a:r>
              <a:rPr lang="en-GB" sz="800" b="0"/>
              <a:t>2010</a:t>
            </a:r>
          </a:p>
        </c:rich>
      </c:tx>
      <c:layout>
        <c:manualLayout>
          <c:xMode val="edge"/>
          <c:yMode val="edge"/>
          <c:x val="0.40893283560047167"/>
          <c:y val="1.061414974810199E-2"/>
        </c:manualLayout>
      </c:layout>
      <c:overlay val="0"/>
      <c:spPr>
        <a:noFill/>
        <a:ln>
          <a:noFill/>
        </a:ln>
        <a:effectLst/>
      </c:spPr>
    </c:title>
    <c:autoTitleDeleted val="0"/>
    <c:plotArea>
      <c:layout>
        <c:manualLayout>
          <c:layoutTarget val="inner"/>
          <c:xMode val="edge"/>
          <c:yMode val="edge"/>
          <c:x val="0.19109391714186902"/>
          <c:y val="0.16712962962962963"/>
          <c:w val="0.78439127182646606"/>
          <c:h val="0.60942213944970858"/>
        </c:manualLayout>
      </c:layout>
      <c:lineChart>
        <c:grouping val="standard"/>
        <c:varyColors val="0"/>
        <c:ser>
          <c:idx val="5"/>
          <c:order val="0"/>
          <c:tx>
            <c:strRef>
              <c:f>summary!$A$44</c:f>
              <c:strCache>
                <c:ptCount val="1"/>
                <c:pt idx="0">
                  <c:v>Aldgate East</c:v>
                </c:pt>
              </c:strCache>
            </c:strRef>
          </c:tx>
          <c:spPr>
            <a:ln>
              <a:solidFill>
                <a:srgbClr val="3F7AA5"/>
              </a:solidFill>
            </a:ln>
          </c:spPr>
          <c:marker>
            <c:symbol val="none"/>
          </c:marker>
          <c:cat>
            <c:strRef>
              <c:f>summary!$Q$37:$S$37</c:f>
              <c:strCache>
                <c:ptCount val="3"/>
                <c:pt idx="0">
                  <c:v>Weekday peak</c:v>
                </c:pt>
                <c:pt idx="1">
                  <c:v>Saturday</c:v>
                </c:pt>
                <c:pt idx="2">
                  <c:v>Sunday</c:v>
                </c:pt>
              </c:strCache>
            </c:strRef>
          </c:cat>
          <c:val>
            <c:numRef>
              <c:f>summary!$Q$44:$S$44</c:f>
              <c:numCache>
                <c:formatCode>_(* #,##0.00_);_(* \(#,##0.00\);_(* "-"??_);_(@_)</c:formatCode>
                <c:ptCount val="3"/>
                <c:pt idx="0" formatCode="_-* #,##0_-;\-* #,##0_-;_-* &quot;-&quot;??_-;_-@_-">
                  <c:v>1</c:v>
                </c:pt>
                <c:pt idx="1">
                  <c:v>0.61888991919459535</c:v>
                </c:pt>
                <c:pt idx="2">
                  <c:v>0.49887402304941053</c:v>
                </c:pt>
              </c:numCache>
            </c:numRef>
          </c:val>
          <c:smooth val="0"/>
          <c:extLst>
            <c:ext xmlns:c16="http://schemas.microsoft.com/office/drawing/2014/chart" uri="{C3380CC4-5D6E-409C-BE32-E72D297353CC}">
              <c16:uniqueId val="{00000001-A2A7-4DDD-AF59-AED29046761F}"/>
            </c:ext>
          </c:extLst>
        </c:ser>
        <c:ser>
          <c:idx val="6"/>
          <c:order val="1"/>
          <c:tx>
            <c:strRef>
              <c:f>summary!$A$43</c:f>
              <c:strCache>
                <c:ptCount val="1"/>
                <c:pt idx="0">
                  <c:v>Aldgate</c:v>
                </c:pt>
              </c:strCache>
            </c:strRef>
          </c:tx>
          <c:spPr>
            <a:ln>
              <a:solidFill>
                <a:sysClr val="windowText" lastClr="000000"/>
              </a:solidFill>
            </a:ln>
          </c:spPr>
          <c:marker>
            <c:symbol val="none"/>
          </c:marker>
          <c:cat>
            <c:strRef>
              <c:f>summary!$Q$37:$S$37</c:f>
              <c:strCache>
                <c:ptCount val="3"/>
                <c:pt idx="0">
                  <c:v>Weekday peak</c:v>
                </c:pt>
                <c:pt idx="1">
                  <c:v>Saturday</c:v>
                </c:pt>
                <c:pt idx="2">
                  <c:v>Sunday</c:v>
                </c:pt>
              </c:strCache>
            </c:strRef>
          </c:cat>
          <c:val>
            <c:numRef>
              <c:f>summary!$Q$43:$S$43</c:f>
              <c:numCache>
                <c:formatCode>_(* #,##0.00_);_(* \(#,##0.00\);_(* "-"??_);_(@_)</c:formatCode>
                <c:ptCount val="3"/>
                <c:pt idx="0" formatCode="_-* #,##0_-;\-* #,##0_-;_-* &quot;-&quot;??_-;_-@_-">
                  <c:v>1</c:v>
                </c:pt>
                <c:pt idx="1">
                  <c:v>0.23699313199736569</c:v>
                </c:pt>
                <c:pt idx="2">
                  <c:v>0.21770627528459874</c:v>
                </c:pt>
              </c:numCache>
            </c:numRef>
          </c:val>
          <c:smooth val="0"/>
          <c:extLst>
            <c:ext xmlns:c16="http://schemas.microsoft.com/office/drawing/2014/chart" uri="{C3380CC4-5D6E-409C-BE32-E72D297353CC}">
              <c16:uniqueId val="{00000002-A2A7-4DDD-AF59-AED29046761F}"/>
            </c:ext>
          </c:extLst>
        </c:ser>
        <c:ser>
          <c:idx val="7"/>
          <c:order val="2"/>
          <c:tx>
            <c:strRef>
              <c:f>summary!$A$49</c:f>
              <c:strCache>
                <c:ptCount val="1"/>
                <c:pt idx="0">
                  <c:v>Tower Hill</c:v>
                </c:pt>
              </c:strCache>
            </c:strRef>
          </c:tx>
          <c:spPr>
            <a:ln>
              <a:solidFill>
                <a:srgbClr val="BFBFBF"/>
              </a:solidFill>
            </a:ln>
          </c:spPr>
          <c:marker>
            <c:symbol val="none"/>
          </c:marker>
          <c:cat>
            <c:strRef>
              <c:f>summary!$Q$37:$S$37</c:f>
              <c:strCache>
                <c:ptCount val="3"/>
                <c:pt idx="0">
                  <c:v>Weekday peak</c:v>
                </c:pt>
                <c:pt idx="1">
                  <c:v>Saturday</c:v>
                </c:pt>
                <c:pt idx="2">
                  <c:v>Sunday</c:v>
                </c:pt>
              </c:strCache>
            </c:strRef>
          </c:cat>
          <c:val>
            <c:numRef>
              <c:f>summary!$Q$49:$S$49</c:f>
              <c:numCache>
                <c:formatCode>_(* #,##0.00_);_(* \(#,##0.00\);_(* "-"??_);_(@_)</c:formatCode>
                <c:ptCount val="3"/>
                <c:pt idx="0" formatCode="_-* #,##0_-;\-* #,##0_-;_-* &quot;-&quot;??_-;_-@_-">
                  <c:v>1</c:v>
                </c:pt>
                <c:pt idx="1">
                  <c:v>0.81480684716801377</c:v>
                </c:pt>
                <c:pt idx="2">
                  <c:v>0.62100863579089705</c:v>
                </c:pt>
              </c:numCache>
            </c:numRef>
          </c:val>
          <c:smooth val="0"/>
          <c:extLst>
            <c:ext xmlns:c16="http://schemas.microsoft.com/office/drawing/2014/chart" uri="{C3380CC4-5D6E-409C-BE32-E72D297353CC}">
              <c16:uniqueId val="{00000003-A2A7-4DDD-AF59-AED29046761F}"/>
            </c:ext>
          </c:extLst>
        </c:ser>
        <c:ser>
          <c:idx val="0"/>
          <c:order val="3"/>
          <c:tx>
            <c:strRef>
              <c:f>summary!$A$54</c:f>
              <c:strCache>
                <c:ptCount val="1"/>
                <c:pt idx="0">
                  <c:v>Liverpool Street</c:v>
                </c:pt>
              </c:strCache>
            </c:strRef>
          </c:tx>
          <c:spPr>
            <a:ln>
              <a:solidFill>
                <a:srgbClr val="FF0000"/>
              </a:solidFill>
            </a:ln>
          </c:spPr>
          <c:marker>
            <c:symbol val="none"/>
          </c:marker>
          <c:cat>
            <c:strRef>
              <c:f>summary!$Q$37:$S$37</c:f>
              <c:strCache>
                <c:ptCount val="3"/>
                <c:pt idx="0">
                  <c:v>Weekday peak</c:v>
                </c:pt>
                <c:pt idx="1">
                  <c:v>Saturday</c:v>
                </c:pt>
                <c:pt idx="2">
                  <c:v>Sunday</c:v>
                </c:pt>
              </c:strCache>
              <c:extLst xmlns:c15="http://schemas.microsoft.com/office/drawing/2012/chart"/>
            </c:strRef>
          </c:cat>
          <c:val>
            <c:numRef>
              <c:f>summary!$Q$54:$S$54</c:f>
              <c:numCache>
                <c:formatCode>_(* #,##0.00_);_(* \(#,##0.00\);_(* "-"??_);_(@_)</c:formatCode>
                <c:ptCount val="3"/>
                <c:pt idx="0" formatCode="_-* #,##0_-;\-* #,##0_-;_-* &quot;-&quot;??_-;_-@_-">
                  <c:v>1</c:v>
                </c:pt>
                <c:pt idx="1">
                  <c:v>0.52002515844985242</c:v>
                </c:pt>
                <c:pt idx="2">
                  <c:v>0.3829309594078088</c:v>
                </c:pt>
              </c:numCache>
            </c:numRef>
          </c:val>
          <c:smooth val="0"/>
          <c:extLst xmlns:c15="http://schemas.microsoft.com/office/drawing/2012/chart">
            <c:ext xmlns:c16="http://schemas.microsoft.com/office/drawing/2014/chart" uri="{C3380CC4-5D6E-409C-BE32-E72D297353CC}">
              <c16:uniqueId val="{00000004-A2A7-4DDD-AF59-AED29046761F}"/>
            </c:ext>
          </c:extLst>
        </c:ser>
        <c:dLbls>
          <c:showLegendKey val="0"/>
          <c:showVal val="0"/>
          <c:showCatName val="0"/>
          <c:showSerName val="0"/>
          <c:showPercent val="0"/>
          <c:showBubbleSize val="0"/>
        </c:dLbls>
        <c:smooth val="0"/>
        <c:axId val="632429016"/>
        <c:axId val="632427704"/>
        <c:extLst>
          <c:ext xmlns:c15="http://schemas.microsoft.com/office/drawing/2012/chart" uri="{02D57815-91ED-43cb-92C2-25804820EDAC}">
            <c15:filteredLineSeries>
              <c15:ser>
                <c:idx val="1"/>
                <c:order val="4"/>
                <c:tx>
                  <c:strRef>
                    <c:extLst>
                      <c:ext uri="{02D57815-91ED-43cb-92C2-25804820EDAC}">
                        <c15:formulaRef>
                          <c15:sqref>summary!$A$39</c15:sqref>
                        </c15:formulaRef>
                      </c:ext>
                    </c:extLst>
                    <c:strCache>
                      <c:ptCount val="1"/>
                      <c:pt idx="0">
                        <c:v>Bank &amp; Monument</c:v>
                      </c:pt>
                    </c:strCache>
                  </c:strRef>
                </c:tx>
                <c:marker>
                  <c:symbol val="none"/>
                </c:marker>
                <c:cat>
                  <c:strRef>
                    <c:extLst>
                      <c:ext uri="{02D57815-91ED-43cb-92C2-25804820EDAC}">
                        <c15:formulaRef>
                          <c15:sqref>summary!$Q$37:$S$37</c15:sqref>
                        </c15:formulaRef>
                      </c:ext>
                    </c:extLst>
                    <c:strCache>
                      <c:ptCount val="3"/>
                      <c:pt idx="0">
                        <c:v>Weekday peak</c:v>
                      </c:pt>
                      <c:pt idx="1">
                        <c:v>Saturday</c:v>
                      </c:pt>
                      <c:pt idx="2">
                        <c:v>Sunday</c:v>
                      </c:pt>
                    </c:strCache>
                  </c:strRef>
                </c:cat>
                <c:val>
                  <c:numRef>
                    <c:extLst>
                      <c:ext uri="{02D57815-91ED-43cb-92C2-25804820EDAC}">
                        <c15:formulaRef>
                          <c15:sqref>summary!$Q$39:$S$39</c15:sqref>
                        </c15:formulaRef>
                      </c:ext>
                    </c:extLst>
                    <c:numCache>
                      <c:formatCode>_(* #,##0.00_);_(* \(#,##0.00\);_(* "-"??_);_(@_)</c:formatCode>
                      <c:ptCount val="3"/>
                      <c:pt idx="0" formatCode="_-* #,##0_-;\-* #,##0_-;_-* &quot;-&quot;??_-;_-@_-">
                        <c:v>1</c:v>
                      </c:pt>
                      <c:pt idx="1">
                        <c:v>0.20187177360452593</c:v>
                      </c:pt>
                      <c:pt idx="2">
                        <c:v>0.12216046249644091</c:v>
                      </c:pt>
                    </c:numCache>
                  </c:numRef>
                </c:val>
                <c:smooth val="0"/>
                <c:extLst>
                  <c:ext xmlns:c16="http://schemas.microsoft.com/office/drawing/2014/chart" uri="{C3380CC4-5D6E-409C-BE32-E72D297353CC}">
                    <c16:uniqueId val="{00000005-A2A7-4DDD-AF59-AED29046761F}"/>
                  </c:ext>
                </c:extLst>
              </c15:ser>
            </c15:filteredLineSeries>
            <c15:filteredLineSeries>
              <c15:ser>
                <c:idx val="2"/>
                <c:order val="5"/>
                <c:tx>
                  <c:strRef>
                    <c:extLst xmlns:c15="http://schemas.microsoft.com/office/drawing/2012/chart">
                      <c:ext xmlns:c15="http://schemas.microsoft.com/office/drawing/2012/chart" uri="{02D57815-91ED-43cb-92C2-25804820EDAC}">
                        <c15:formulaRef>
                          <c15:sqref>summary!$A$40</c15:sqref>
                        </c15:formulaRef>
                      </c:ext>
                    </c:extLst>
                    <c:strCache>
                      <c:ptCount val="1"/>
                      <c:pt idx="0">
                        <c:v>Mansion House</c:v>
                      </c:pt>
                    </c:strCache>
                  </c:strRef>
                </c:tx>
                <c:marker>
                  <c:symbol val="none"/>
                </c:marker>
                <c:cat>
                  <c:strRef>
                    <c:extLst xmlns:c15="http://schemas.microsoft.com/office/drawing/2012/chart">
                      <c:ext xmlns:c15="http://schemas.microsoft.com/office/drawing/2012/chart" uri="{02D57815-91ED-43cb-92C2-25804820EDAC}">
                        <c15:formulaRef>
                          <c15:sqref>summary!$Q$37:$S$37</c15:sqref>
                        </c15:formulaRef>
                      </c:ext>
                    </c:extLst>
                    <c:strCache>
                      <c:ptCount val="3"/>
                      <c:pt idx="0">
                        <c:v>Weekday peak</c:v>
                      </c:pt>
                      <c:pt idx="1">
                        <c:v>Saturday</c:v>
                      </c:pt>
                      <c:pt idx="2">
                        <c:v>Sunday</c:v>
                      </c:pt>
                    </c:strCache>
                  </c:strRef>
                </c:cat>
                <c:val>
                  <c:numRef>
                    <c:extLst xmlns:c15="http://schemas.microsoft.com/office/drawing/2012/chart">
                      <c:ext xmlns:c15="http://schemas.microsoft.com/office/drawing/2012/chart" uri="{02D57815-91ED-43cb-92C2-25804820EDAC}">
                        <c15:formulaRef>
                          <c15:sqref>summary!$Q$40:$S$40</c15:sqref>
                        </c15:formulaRef>
                      </c:ext>
                    </c:extLst>
                    <c:numCache>
                      <c:formatCode>_(* #,##0.00_);_(* \(#,##0.00\);_(* "-"??_);_(@_)</c:formatCode>
                      <c:ptCount val="3"/>
                      <c:pt idx="0" formatCode="_-* #,##0_-;\-* #,##0_-;_-* &quot;-&quot;??_-;_-@_-">
                        <c:v>1</c:v>
                      </c:pt>
                      <c:pt idx="1">
                        <c:v>0.33273084479371318</c:v>
                      </c:pt>
                      <c:pt idx="2">
                        <c:v>0.23905697445972496</c:v>
                      </c:pt>
                    </c:numCache>
                  </c:numRef>
                </c:val>
                <c:smooth val="0"/>
                <c:extLst xmlns:c15="http://schemas.microsoft.com/office/drawing/2012/chart">
                  <c:ext xmlns:c16="http://schemas.microsoft.com/office/drawing/2014/chart" uri="{C3380CC4-5D6E-409C-BE32-E72D297353CC}">
                    <c16:uniqueId val="{00000006-A2A7-4DDD-AF59-AED29046761F}"/>
                  </c:ext>
                </c:extLst>
              </c15:ser>
            </c15:filteredLineSeries>
            <c15:filteredLineSeries>
              <c15:ser>
                <c:idx val="3"/>
                <c:order val="6"/>
                <c:tx>
                  <c:strRef>
                    <c:extLst xmlns:c15="http://schemas.microsoft.com/office/drawing/2012/chart">
                      <c:ext xmlns:c15="http://schemas.microsoft.com/office/drawing/2012/chart" uri="{02D57815-91ED-43cb-92C2-25804820EDAC}">
                        <c15:formulaRef>
                          <c15:sqref>summary!$A$53</c15:sqref>
                        </c15:formulaRef>
                      </c:ext>
                    </c:extLst>
                    <c:strCache>
                      <c:ptCount val="1"/>
                      <c:pt idx="0">
                        <c:v>St. Paul's</c:v>
                      </c:pt>
                    </c:strCache>
                  </c:strRef>
                </c:tx>
                <c:marker>
                  <c:symbol val="none"/>
                </c:marker>
                <c:cat>
                  <c:strRef>
                    <c:extLst xmlns:c15="http://schemas.microsoft.com/office/drawing/2012/chart">
                      <c:ext xmlns:c15="http://schemas.microsoft.com/office/drawing/2012/chart" uri="{02D57815-91ED-43cb-92C2-25804820EDAC}">
                        <c15:formulaRef>
                          <c15:sqref>summary!$Q$37:$S$37</c15:sqref>
                        </c15:formulaRef>
                      </c:ext>
                    </c:extLst>
                    <c:strCache>
                      <c:ptCount val="3"/>
                      <c:pt idx="0">
                        <c:v>Weekday peak</c:v>
                      </c:pt>
                      <c:pt idx="1">
                        <c:v>Saturday</c:v>
                      </c:pt>
                      <c:pt idx="2">
                        <c:v>Sunday</c:v>
                      </c:pt>
                    </c:strCache>
                  </c:strRef>
                </c:cat>
                <c:val>
                  <c:numRef>
                    <c:extLst xmlns:c15="http://schemas.microsoft.com/office/drawing/2012/chart">
                      <c:ext xmlns:c15="http://schemas.microsoft.com/office/drawing/2012/chart" uri="{02D57815-91ED-43cb-92C2-25804820EDAC}">
                        <c15:formulaRef>
                          <c15:sqref>summary!$Q$53:$S$53</c15:sqref>
                        </c15:formulaRef>
                      </c:ext>
                    </c:extLst>
                    <c:numCache>
                      <c:formatCode>_(* #,##0.00_);_(* \(#,##0.00\);_(* "-"??_);_(@_)</c:formatCode>
                      <c:ptCount val="3"/>
                      <c:pt idx="0" formatCode="_-* #,##0_-;\-* #,##0_-;_-* &quot;-&quot;??_-;_-@_-">
                        <c:v>1</c:v>
                      </c:pt>
                      <c:pt idx="1">
                        <c:v>0.50255427841634737</c:v>
                      </c:pt>
                      <c:pt idx="2">
                        <c:v>0.37499060927052813</c:v>
                      </c:pt>
                    </c:numCache>
                  </c:numRef>
                </c:val>
                <c:smooth val="0"/>
                <c:extLst xmlns:c15="http://schemas.microsoft.com/office/drawing/2012/chart">
                  <c:ext xmlns:c16="http://schemas.microsoft.com/office/drawing/2014/chart" uri="{C3380CC4-5D6E-409C-BE32-E72D297353CC}">
                    <c16:uniqueId val="{00000007-A2A7-4DDD-AF59-AED29046761F}"/>
                  </c:ext>
                </c:extLst>
              </c15:ser>
            </c15:filteredLineSeries>
          </c:ext>
        </c:extLst>
      </c:lineChart>
      <c:catAx>
        <c:axId val="632429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a:pPr>
            <a:endParaRPr lang="en-US"/>
          </a:p>
        </c:txPr>
        <c:crossAx val="632427704"/>
        <c:crossesAt val="5.000000000000001E-2"/>
        <c:auto val="1"/>
        <c:lblAlgn val="ctr"/>
        <c:lblOffset val="100"/>
        <c:noMultiLvlLbl val="0"/>
      </c:catAx>
      <c:valAx>
        <c:axId val="632427704"/>
        <c:scaling>
          <c:orientation val="minMax"/>
          <c:max val="1"/>
          <c:min val="0"/>
        </c:scaling>
        <c:delete val="0"/>
        <c:axPos val="l"/>
        <c:numFmt formatCode="#,##0.0" sourceLinked="0"/>
        <c:majorTickMark val="out"/>
        <c:minorTickMark val="none"/>
        <c:tickLblPos val="nextTo"/>
        <c:spPr>
          <a:noFill/>
          <a:ln>
            <a:noFill/>
          </a:ln>
          <a:effectLst/>
        </c:spPr>
        <c:txPr>
          <a:bodyPr rot="-60000000" vert="horz"/>
          <a:lstStyle/>
          <a:p>
            <a:pPr>
              <a:defRPr sz="800"/>
            </a:pPr>
            <a:endParaRPr lang="en-US"/>
          </a:p>
        </c:txPr>
        <c:crossAx val="632429016"/>
        <c:crosses val="autoZero"/>
        <c:crossBetween val="between"/>
        <c:majorUnit val="0.2"/>
        <c:minorUnit val="5.000000000000001E-2"/>
      </c:valAx>
    </c:plotArea>
    <c:plotVisOnly val="1"/>
    <c:dispBlanksAs val="gap"/>
    <c:showDLblsOverMax val="0"/>
  </c:chart>
  <c:spPr>
    <a:ln>
      <a:noFill/>
    </a:ln>
  </c:spPr>
  <c:txPr>
    <a:bodyPr/>
    <a:lstStyle/>
    <a:p>
      <a:pPr>
        <a:defRPr>
          <a:latin typeface="Segoe UI" panose="020B0502040204020203" pitchFamily="34" charset="0"/>
          <a:cs typeface="Segoe UI" panose="020B0502040204020203" pitchFamily="34" charset="0"/>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170371211750015"/>
          <c:y val="5.0925925925925923E-2"/>
          <c:w val="0.80589949354229262"/>
          <c:h val="0.70842811315252252"/>
        </c:manualLayout>
      </c:layout>
      <c:lineChart>
        <c:grouping val="standard"/>
        <c:varyColors val="0"/>
        <c:ser>
          <c:idx val="0"/>
          <c:order val="0"/>
          <c:tx>
            <c:strRef>
              <c:f>summary!$A$8</c:f>
              <c:strCache>
                <c:ptCount val="1"/>
                <c:pt idx="0">
                  <c:v>Aldgate</c:v>
                </c:pt>
              </c:strCache>
            </c:strRef>
          </c:tx>
          <c:spPr>
            <a:ln w="28575" cap="rnd">
              <a:solidFill>
                <a:sysClr val="windowText" lastClr="000000">
                  <a:lumMod val="75000"/>
                  <a:lumOff val="25000"/>
                </a:sysClr>
              </a:solidFill>
              <a:round/>
            </a:ln>
            <a:effectLst/>
          </c:spPr>
          <c:marker>
            <c:symbol val="none"/>
          </c:marker>
          <c:cat>
            <c:numRef>
              <c:f>summary!$B$2:$N$2</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summary!$B$8:$N$8</c:f>
              <c:numCache>
                <c:formatCode>_-* #,##0_-;\-* #,##0_-;_-* "-"??_-;_-@_-</c:formatCode>
                <c:ptCount val="13"/>
                <c:pt idx="0">
                  <c:v>5572412</c:v>
                </c:pt>
                <c:pt idx="1">
                  <c:v>6243135</c:v>
                </c:pt>
                <c:pt idx="2">
                  <c:v>5974176</c:v>
                </c:pt>
                <c:pt idx="3">
                  <c:v>6026534</c:v>
                </c:pt>
                <c:pt idx="4">
                  <c:v>6235513</c:v>
                </c:pt>
                <c:pt idx="5">
                  <c:v>6647283</c:v>
                </c:pt>
                <c:pt idx="6">
                  <c:v>6877712</c:v>
                </c:pt>
                <c:pt idx="7">
                  <c:v>7221566</c:v>
                </c:pt>
                <c:pt idx="8">
                  <c:v>7527810</c:v>
                </c:pt>
                <c:pt idx="9">
                  <c:v>8009494</c:v>
                </c:pt>
                <c:pt idx="10">
                  <c:v>8459233.6245909352</c:v>
                </c:pt>
                <c:pt idx="11">
                  <c:v>9218140.3601972964</c:v>
                </c:pt>
                <c:pt idx="12">
                  <c:v>9956599.9485126864</c:v>
                </c:pt>
              </c:numCache>
            </c:numRef>
          </c:val>
          <c:smooth val="0"/>
          <c:extLst>
            <c:ext xmlns:c16="http://schemas.microsoft.com/office/drawing/2014/chart" uri="{C3380CC4-5D6E-409C-BE32-E72D297353CC}">
              <c16:uniqueId val="{00000000-1F54-4BBD-9C6B-145E04A8858B}"/>
            </c:ext>
          </c:extLst>
        </c:ser>
        <c:ser>
          <c:idx val="1"/>
          <c:order val="1"/>
          <c:tx>
            <c:strRef>
              <c:f>summary!$A$9</c:f>
              <c:strCache>
                <c:ptCount val="1"/>
                <c:pt idx="0">
                  <c:v>Aldgate East</c:v>
                </c:pt>
              </c:strCache>
            </c:strRef>
          </c:tx>
          <c:spPr>
            <a:ln w="28575" cap="rnd">
              <a:solidFill>
                <a:srgbClr val="D8E6F0">
                  <a:lumMod val="50000"/>
                </a:srgbClr>
              </a:solidFill>
              <a:round/>
            </a:ln>
            <a:effectLst/>
          </c:spPr>
          <c:marker>
            <c:symbol val="none"/>
          </c:marker>
          <c:cat>
            <c:numRef>
              <c:f>summary!$B$2:$N$2</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summary!$B$9:$N$9</c:f>
              <c:numCache>
                <c:formatCode>_-* #,##0_-;\-* #,##0_-;_-* "-"??_-;_-@_-</c:formatCode>
                <c:ptCount val="13"/>
                <c:pt idx="0">
                  <c:v>7657338</c:v>
                </c:pt>
                <c:pt idx="1">
                  <c:v>8152761</c:v>
                </c:pt>
                <c:pt idx="2">
                  <c:v>9047885</c:v>
                </c:pt>
                <c:pt idx="3">
                  <c:v>8974956</c:v>
                </c:pt>
                <c:pt idx="4">
                  <c:v>9157483</c:v>
                </c:pt>
                <c:pt idx="5">
                  <c:v>10134021</c:v>
                </c:pt>
                <c:pt idx="6">
                  <c:v>11663144</c:v>
                </c:pt>
                <c:pt idx="7">
                  <c:v>12248009</c:v>
                </c:pt>
                <c:pt idx="8">
                  <c:v>12839311</c:v>
                </c:pt>
                <c:pt idx="9">
                  <c:v>13434630</c:v>
                </c:pt>
                <c:pt idx="10">
                  <c:v>13262408.265095459</c:v>
                </c:pt>
                <c:pt idx="11">
                  <c:v>13707738.230350576</c:v>
                </c:pt>
                <c:pt idx="12">
                  <c:v>14148654.222590452</c:v>
                </c:pt>
              </c:numCache>
            </c:numRef>
          </c:val>
          <c:smooth val="0"/>
          <c:extLst>
            <c:ext xmlns:c16="http://schemas.microsoft.com/office/drawing/2014/chart" uri="{C3380CC4-5D6E-409C-BE32-E72D297353CC}">
              <c16:uniqueId val="{00000001-1F54-4BBD-9C6B-145E04A8858B}"/>
            </c:ext>
          </c:extLst>
        </c:ser>
        <c:ser>
          <c:idx val="2"/>
          <c:order val="2"/>
          <c:tx>
            <c:strRef>
              <c:f>summary!$A$14</c:f>
              <c:strCache>
                <c:ptCount val="1"/>
                <c:pt idx="0">
                  <c:v>Tower Hill</c:v>
                </c:pt>
              </c:strCache>
            </c:strRef>
          </c:tx>
          <c:spPr>
            <a:ln w="28575" cap="rnd">
              <a:solidFill>
                <a:srgbClr val="FFFFFF">
                  <a:lumMod val="75000"/>
                </a:srgbClr>
              </a:solidFill>
              <a:round/>
            </a:ln>
            <a:effectLst/>
          </c:spPr>
          <c:marker>
            <c:symbol val="none"/>
          </c:marker>
          <c:cat>
            <c:numRef>
              <c:f>summary!$B$2:$N$2</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summary!$B$14:$N$14</c:f>
              <c:numCache>
                <c:formatCode>_-* #,##0_-;\-* #,##0_-;_-* "-"??_-;_-@_-</c:formatCode>
                <c:ptCount val="13"/>
                <c:pt idx="0">
                  <c:v>19440284</c:v>
                </c:pt>
                <c:pt idx="1">
                  <c:v>20305884</c:v>
                </c:pt>
                <c:pt idx="2">
                  <c:v>21613184</c:v>
                </c:pt>
                <c:pt idx="3">
                  <c:v>21793837</c:v>
                </c:pt>
                <c:pt idx="4">
                  <c:v>21580404</c:v>
                </c:pt>
                <c:pt idx="5">
                  <c:v>22537607</c:v>
                </c:pt>
                <c:pt idx="6">
                  <c:v>23414868</c:v>
                </c:pt>
                <c:pt idx="7">
                  <c:v>26323869</c:v>
                </c:pt>
                <c:pt idx="8">
                  <c:v>22176713</c:v>
                </c:pt>
                <c:pt idx="9">
                  <c:v>21834402</c:v>
                </c:pt>
                <c:pt idx="10">
                  <c:v>19897980.828042705</c:v>
                </c:pt>
                <c:pt idx="11">
                  <c:v>21524392.290181659</c:v>
                </c:pt>
                <c:pt idx="12">
                  <c:v>20586761.228546813</c:v>
                </c:pt>
              </c:numCache>
            </c:numRef>
          </c:val>
          <c:smooth val="0"/>
          <c:extLst>
            <c:ext xmlns:c16="http://schemas.microsoft.com/office/drawing/2014/chart" uri="{C3380CC4-5D6E-409C-BE32-E72D297353CC}">
              <c16:uniqueId val="{00000002-1F54-4BBD-9C6B-145E04A8858B}"/>
            </c:ext>
          </c:extLst>
        </c:ser>
        <c:ser>
          <c:idx val="3"/>
          <c:order val="3"/>
          <c:tx>
            <c:strRef>
              <c:f>summary!$A$19</c:f>
              <c:strCache>
                <c:ptCount val="1"/>
                <c:pt idx="0">
                  <c:v>Liverpool Street</c:v>
                </c:pt>
              </c:strCache>
            </c:strRef>
          </c:tx>
          <c:spPr>
            <a:ln w="28575" cap="rnd">
              <a:solidFill>
                <a:srgbClr val="F9423A"/>
              </a:solidFill>
              <a:round/>
            </a:ln>
            <a:effectLst/>
          </c:spPr>
          <c:marker>
            <c:symbol val="none"/>
          </c:marker>
          <c:cat>
            <c:numRef>
              <c:f>summary!$B$2:$N$2</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summary!$B$19:$N$19</c:f>
              <c:numCache>
                <c:formatCode>_-* #,##0_-;\-* #,##0_-;_-* "-"??_-;_-@_-</c:formatCode>
                <c:ptCount val="13"/>
                <c:pt idx="0">
                  <c:v>61317307</c:v>
                </c:pt>
                <c:pt idx="1">
                  <c:v>64161950.000000007</c:v>
                </c:pt>
                <c:pt idx="2">
                  <c:v>60907538</c:v>
                </c:pt>
                <c:pt idx="3">
                  <c:v>62721399</c:v>
                </c:pt>
                <c:pt idx="4">
                  <c:v>63645304</c:v>
                </c:pt>
                <c:pt idx="5">
                  <c:v>64234700</c:v>
                </c:pt>
                <c:pt idx="6">
                  <c:v>67893591</c:v>
                </c:pt>
                <c:pt idx="7">
                  <c:v>73661457</c:v>
                </c:pt>
                <c:pt idx="8">
                  <c:v>73257321</c:v>
                </c:pt>
                <c:pt idx="9">
                  <c:v>71614231</c:v>
                </c:pt>
                <c:pt idx="10">
                  <c:v>64501949.243175119</c:v>
                </c:pt>
                <c:pt idx="11">
                  <c:v>66141465.360570006</c:v>
                </c:pt>
                <c:pt idx="12">
                  <c:v>67202755.166749597</c:v>
                </c:pt>
              </c:numCache>
            </c:numRef>
          </c:val>
          <c:smooth val="0"/>
          <c:extLst>
            <c:ext xmlns:c16="http://schemas.microsoft.com/office/drawing/2014/chart" uri="{C3380CC4-5D6E-409C-BE32-E72D297353CC}">
              <c16:uniqueId val="{00000003-1F54-4BBD-9C6B-145E04A8858B}"/>
            </c:ext>
          </c:extLst>
        </c:ser>
        <c:dLbls>
          <c:showLegendKey val="0"/>
          <c:showVal val="0"/>
          <c:showCatName val="0"/>
          <c:showSerName val="0"/>
          <c:showPercent val="0"/>
          <c:showBubbleSize val="0"/>
        </c:dLbls>
        <c:smooth val="0"/>
        <c:axId val="634198960"/>
        <c:axId val="634196992"/>
      </c:lineChart>
      <c:catAx>
        <c:axId val="63419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634196992"/>
        <c:crosses val="autoZero"/>
        <c:auto val="1"/>
        <c:lblAlgn val="ctr"/>
        <c:lblOffset val="100"/>
        <c:noMultiLvlLbl val="0"/>
      </c:catAx>
      <c:valAx>
        <c:axId val="634196992"/>
        <c:scaling>
          <c:orientation val="minMax"/>
        </c:scaling>
        <c:delete val="0"/>
        <c:axPos val="l"/>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634198960"/>
        <c:crosses val="autoZero"/>
        <c:crossBetween val="between"/>
      </c:valAx>
    </c:plotArea>
    <c:legend>
      <c:legendPos val="b"/>
      <c:layout>
        <c:manualLayout>
          <c:xMode val="edge"/>
          <c:yMode val="edge"/>
          <c:x val="0.1684518725296745"/>
          <c:y val="0.87105177787452026"/>
          <c:w val="0.82054314877043921"/>
          <c:h val="6.872958588509769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ln>
      <a:noFill/>
    </a:ln>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577023802652675E-2"/>
          <c:y val="4.8846254043598041E-2"/>
          <c:w val="0.90373428772633879"/>
          <c:h val="0.56786629305906267"/>
        </c:manualLayout>
      </c:layout>
      <c:lineChart>
        <c:grouping val="standard"/>
        <c:varyColors val="0"/>
        <c:ser>
          <c:idx val="0"/>
          <c:order val="0"/>
          <c:tx>
            <c:strRef>
              <c:f>'[GVA sector data.xlsx]Sheet1'!$C$34</c:f>
              <c:strCache>
                <c:ptCount val="1"/>
                <c:pt idx="0">
                  <c:v>Manufacturing</c:v>
                </c:pt>
              </c:strCache>
            </c:strRef>
          </c:tx>
          <c:spPr>
            <a:ln w="28575" cap="rnd">
              <a:solidFill>
                <a:schemeClr val="accent1"/>
              </a:solidFill>
              <a:prstDash val="sysDot"/>
              <a:round/>
            </a:ln>
            <a:effectLst/>
          </c:spPr>
          <c:marker>
            <c:symbol val="none"/>
          </c:marker>
          <c:cat>
            <c:numRef>
              <c:f>'[GVA sector data.xlsx]Sheet1'!$B$35:$B$47</c:f>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f>'[GVA sector data.xlsx]Sheet1'!$C$35:$C$47</c:f>
              <c:numCache>
                <c:formatCode>0.0</c:formatCode>
                <c:ptCount val="13"/>
                <c:pt idx="0">
                  <c:v>100</c:v>
                </c:pt>
                <c:pt idx="1">
                  <c:v>100.72016460905351</c:v>
                </c:pt>
                <c:pt idx="2">
                  <c:v>99.279835390946502</c:v>
                </c:pt>
                <c:pt idx="3">
                  <c:v>99.176954732510296</c:v>
                </c:pt>
                <c:pt idx="4">
                  <c:v>99.382716049382708</c:v>
                </c:pt>
                <c:pt idx="5">
                  <c:v>100.20576131687243</c:v>
                </c:pt>
                <c:pt idx="6">
                  <c:v>94.135802469135797</c:v>
                </c:pt>
                <c:pt idx="7">
                  <c:v>70.473251028806587</c:v>
                </c:pt>
                <c:pt idx="8">
                  <c:v>76.028806584362144</c:v>
                </c:pt>
                <c:pt idx="9">
                  <c:v>85.185185185185176</c:v>
                </c:pt>
                <c:pt idx="10">
                  <c:v>91.049382716049379</c:v>
                </c:pt>
                <c:pt idx="11">
                  <c:v>91.872427983539083</c:v>
                </c:pt>
                <c:pt idx="12">
                  <c:v>91.975308641975303</c:v>
                </c:pt>
              </c:numCache>
            </c:numRef>
          </c:val>
          <c:smooth val="0"/>
          <c:extLst>
            <c:ext xmlns:c16="http://schemas.microsoft.com/office/drawing/2014/chart" uri="{C3380CC4-5D6E-409C-BE32-E72D297353CC}">
              <c16:uniqueId val="{00000000-4DF7-4B7B-AB48-401B8100495E}"/>
            </c:ext>
          </c:extLst>
        </c:ser>
        <c:ser>
          <c:idx val="3"/>
          <c:order val="3"/>
          <c:tx>
            <c:strRef>
              <c:f>'[GVA sector data.xlsx]Sheet1'!$F$34</c:f>
              <c:strCache>
                <c:ptCount val="1"/>
                <c:pt idx="0">
                  <c:v>Construction </c:v>
                </c:pt>
              </c:strCache>
            </c:strRef>
          </c:tx>
          <c:spPr>
            <a:ln w="28575" cap="rnd">
              <a:solidFill>
                <a:schemeClr val="accent4"/>
              </a:solidFill>
              <a:prstDash val="sysDot"/>
              <a:round/>
            </a:ln>
            <a:effectLst/>
          </c:spPr>
          <c:marker>
            <c:symbol val="none"/>
          </c:marker>
          <c:cat>
            <c:numRef>
              <c:f>'[GVA sector data.xlsx]Sheet1'!$B$35:$B$47</c:f>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f>'[GVA sector data.xlsx]Sheet1'!$F$35:$F$47</c:f>
              <c:numCache>
                <c:formatCode>0.0</c:formatCode>
                <c:ptCount val="13"/>
                <c:pt idx="0">
                  <c:v>100</c:v>
                </c:pt>
                <c:pt idx="1">
                  <c:v>98.146341463414629</c:v>
                </c:pt>
                <c:pt idx="2">
                  <c:v>99.219512195121951</c:v>
                </c:pt>
                <c:pt idx="3">
                  <c:v>98.146341463414629</c:v>
                </c:pt>
                <c:pt idx="4">
                  <c:v>98.341463414634148</c:v>
                </c:pt>
                <c:pt idx="5">
                  <c:v>97.073170731707307</c:v>
                </c:pt>
                <c:pt idx="6">
                  <c:v>91.707317073170742</c:v>
                </c:pt>
                <c:pt idx="7">
                  <c:v>53.951219512195117</c:v>
                </c:pt>
                <c:pt idx="8">
                  <c:v>58.829268292682926</c:v>
                </c:pt>
                <c:pt idx="9">
                  <c:v>71.707317073170728</c:v>
                </c:pt>
                <c:pt idx="10">
                  <c:v>84.195121951219505</c:v>
                </c:pt>
                <c:pt idx="11">
                  <c:v>87.41463414634147</c:v>
                </c:pt>
                <c:pt idx="12">
                  <c:v>89.951219512195124</c:v>
                </c:pt>
              </c:numCache>
            </c:numRef>
          </c:val>
          <c:smooth val="0"/>
          <c:extLst>
            <c:ext xmlns:c16="http://schemas.microsoft.com/office/drawing/2014/chart" uri="{C3380CC4-5D6E-409C-BE32-E72D297353CC}">
              <c16:uniqueId val="{00000001-4DF7-4B7B-AB48-401B8100495E}"/>
            </c:ext>
          </c:extLst>
        </c:ser>
        <c:ser>
          <c:idx val="4"/>
          <c:order val="4"/>
          <c:tx>
            <c:strRef>
              <c:f>'[GVA sector data.xlsx]Sheet1'!$G$34</c:f>
              <c:strCache>
                <c:ptCount val="1"/>
                <c:pt idx="0">
                  <c:v>Wholesale and retail</c:v>
                </c:pt>
              </c:strCache>
            </c:strRef>
          </c:tx>
          <c:spPr>
            <a:ln w="28575" cap="rnd">
              <a:solidFill>
                <a:schemeClr val="bg2">
                  <a:lumMod val="65000"/>
                </a:schemeClr>
              </a:solidFill>
              <a:prstDash val="sysDot"/>
              <a:round/>
            </a:ln>
            <a:effectLst/>
          </c:spPr>
          <c:marker>
            <c:symbol val="none"/>
          </c:marker>
          <c:cat>
            <c:numRef>
              <c:f>'[GVA sector data.xlsx]Sheet1'!$B$35:$B$47</c:f>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f>'[GVA sector data.xlsx]Sheet1'!$G$35:$G$47</c:f>
              <c:numCache>
                <c:formatCode>0.0</c:formatCode>
                <c:ptCount val="13"/>
                <c:pt idx="0">
                  <c:v>100</c:v>
                </c:pt>
                <c:pt idx="1">
                  <c:v>100.58365758754863</c:v>
                </c:pt>
                <c:pt idx="2">
                  <c:v>99.5136186770428</c:v>
                </c:pt>
                <c:pt idx="3">
                  <c:v>99.221789883268485</c:v>
                </c:pt>
                <c:pt idx="4">
                  <c:v>100.4863813229572</c:v>
                </c:pt>
                <c:pt idx="5">
                  <c:v>99.610894941634257</c:v>
                </c:pt>
                <c:pt idx="6">
                  <c:v>89.299610894941637</c:v>
                </c:pt>
                <c:pt idx="7">
                  <c:v>63.910505836575879</c:v>
                </c:pt>
                <c:pt idx="8">
                  <c:v>72.47081712062257</c:v>
                </c:pt>
                <c:pt idx="9">
                  <c:v>93.093385214007782</c:v>
                </c:pt>
                <c:pt idx="10">
                  <c:v>100.19455252918289</c:v>
                </c:pt>
                <c:pt idx="11">
                  <c:v>99.902723735408557</c:v>
                </c:pt>
                <c:pt idx="12">
                  <c:v>90.661478599221795</c:v>
                </c:pt>
              </c:numCache>
            </c:numRef>
          </c:val>
          <c:smooth val="0"/>
          <c:extLst>
            <c:ext xmlns:c16="http://schemas.microsoft.com/office/drawing/2014/chart" uri="{C3380CC4-5D6E-409C-BE32-E72D297353CC}">
              <c16:uniqueId val="{00000002-4DF7-4B7B-AB48-401B8100495E}"/>
            </c:ext>
          </c:extLst>
        </c:ser>
        <c:ser>
          <c:idx val="5"/>
          <c:order val="5"/>
          <c:tx>
            <c:strRef>
              <c:f>'[GVA sector data.xlsx]Sheet1'!$H$34</c:f>
              <c:strCache>
                <c:ptCount val="1"/>
                <c:pt idx="0">
                  <c:v>Transport and Storage</c:v>
                </c:pt>
              </c:strCache>
            </c:strRef>
          </c:tx>
          <c:spPr>
            <a:ln w="28575" cap="rnd">
              <a:solidFill>
                <a:srgbClr val="FFC000"/>
              </a:solidFill>
              <a:prstDash val="sysDot"/>
              <a:round/>
            </a:ln>
            <a:effectLst/>
          </c:spPr>
          <c:marker>
            <c:symbol val="none"/>
          </c:marker>
          <c:cat>
            <c:numRef>
              <c:f>'[GVA sector data.xlsx]Sheet1'!$B$35:$B$47</c:f>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f>'[GVA sector data.xlsx]Sheet1'!$H$35:$H$47</c:f>
              <c:numCache>
                <c:formatCode>0.0</c:formatCode>
                <c:ptCount val="13"/>
                <c:pt idx="0">
                  <c:v>100</c:v>
                </c:pt>
                <c:pt idx="1">
                  <c:v>101.18694362017804</c:v>
                </c:pt>
                <c:pt idx="2">
                  <c:v>100.19782393669634</c:v>
                </c:pt>
                <c:pt idx="3">
                  <c:v>100.39564787339268</c:v>
                </c:pt>
                <c:pt idx="4">
                  <c:v>101.78041543026708</c:v>
                </c:pt>
                <c:pt idx="5">
                  <c:v>99.802176063303676</c:v>
                </c:pt>
                <c:pt idx="6">
                  <c:v>86.84470820969338</c:v>
                </c:pt>
                <c:pt idx="7">
                  <c:v>60.731948565776463</c:v>
                </c:pt>
                <c:pt idx="8">
                  <c:v>65.18298714144413</c:v>
                </c:pt>
                <c:pt idx="9">
                  <c:v>76.854599406528195</c:v>
                </c:pt>
                <c:pt idx="10">
                  <c:v>81.602373887240361</c:v>
                </c:pt>
                <c:pt idx="11">
                  <c:v>83.382789317507417</c:v>
                </c:pt>
                <c:pt idx="12">
                  <c:v>86.350148367952528</c:v>
                </c:pt>
              </c:numCache>
            </c:numRef>
          </c:val>
          <c:smooth val="0"/>
          <c:extLst>
            <c:ext xmlns:c16="http://schemas.microsoft.com/office/drawing/2014/chart" uri="{C3380CC4-5D6E-409C-BE32-E72D297353CC}">
              <c16:uniqueId val="{00000003-4DF7-4B7B-AB48-401B8100495E}"/>
            </c:ext>
          </c:extLst>
        </c:ser>
        <c:ser>
          <c:idx val="6"/>
          <c:order val="6"/>
          <c:tx>
            <c:strRef>
              <c:f>'[GVA sector data.xlsx]Sheet1'!$I$34</c:f>
              <c:strCache>
                <c:ptCount val="1"/>
                <c:pt idx="0">
                  <c:v>Accommodation and food service activities</c:v>
                </c:pt>
              </c:strCache>
            </c:strRef>
          </c:tx>
          <c:spPr>
            <a:ln w="28575" cap="rnd">
              <a:solidFill>
                <a:schemeClr val="accent1">
                  <a:lumMod val="60000"/>
                </a:schemeClr>
              </a:solidFill>
              <a:round/>
            </a:ln>
            <a:effectLst/>
          </c:spPr>
          <c:marker>
            <c:symbol val="none"/>
          </c:marker>
          <c:cat>
            <c:numRef>
              <c:f>'[GVA sector data.xlsx]Sheet1'!$B$35:$B$47</c:f>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f>'[GVA sector data.xlsx]Sheet1'!$I$35:$I$47</c:f>
              <c:numCache>
                <c:formatCode>0.0</c:formatCode>
                <c:ptCount val="13"/>
                <c:pt idx="0">
                  <c:v>100</c:v>
                </c:pt>
                <c:pt idx="1">
                  <c:v>100.09871668311945</c:v>
                </c:pt>
                <c:pt idx="2">
                  <c:v>101.2833168805528</c:v>
                </c:pt>
                <c:pt idx="3">
                  <c:v>102.17176702862784</c:v>
                </c:pt>
                <c:pt idx="4">
                  <c:v>102.27048371174727</c:v>
                </c:pt>
                <c:pt idx="5">
                  <c:v>103.55380059230011</c:v>
                </c:pt>
                <c:pt idx="6">
                  <c:v>68.608094768015789</c:v>
                </c:pt>
                <c:pt idx="7">
                  <c:v>9.1806515301085891</c:v>
                </c:pt>
                <c:pt idx="8">
                  <c:v>9.4768015794669296</c:v>
                </c:pt>
                <c:pt idx="9">
                  <c:v>20.533070088845015</c:v>
                </c:pt>
                <c:pt idx="10">
                  <c:v>51.233958538993086</c:v>
                </c:pt>
                <c:pt idx="11">
                  <c:v>86.278381046396845</c:v>
                </c:pt>
                <c:pt idx="12">
                  <c:v>79.170779861796646</c:v>
                </c:pt>
              </c:numCache>
            </c:numRef>
          </c:val>
          <c:smooth val="0"/>
          <c:extLst>
            <c:ext xmlns:c16="http://schemas.microsoft.com/office/drawing/2014/chart" uri="{C3380CC4-5D6E-409C-BE32-E72D297353CC}">
              <c16:uniqueId val="{00000004-4DF7-4B7B-AB48-401B8100495E}"/>
            </c:ext>
          </c:extLst>
        </c:ser>
        <c:ser>
          <c:idx val="7"/>
          <c:order val="7"/>
          <c:tx>
            <c:strRef>
              <c:f>'[GVA sector data.xlsx]Sheet1'!$J$34</c:f>
              <c:strCache>
                <c:ptCount val="1"/>
                <c:pt idx="0">
                  <c:v>Information and Communication</c:v>
                </c:pt>
              </c:strCache>
            </c:strRef>
          </c:tx>
          <c:spPr>
            <a:ln w="28575" cap="rnd">
              <a:solidFill>
                <a:schemeClr val="accent2">
                  <a:lumMod val="60000"/>
                </a:schemeClr>
              </a:solidFill>
              <a:round/>
            </a:ln>
            <a:effectLst/>
          </c:spPr>
          <c:marker>
            <c:symbol val="none"/>
          </c:marker>
          <c:cat>
            <c:numRef>
              <c:f>'[GVA sector data.xlsx]Sheet1'!$B$35:$B$47</c:f>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f>'[GVA sector data.xlsx]Sheet1'!$J$35:$J$47</c:f>
              <c:numCache>
                <c:formatCode>0.0</c:formatCode>
                <c:ptCount val="13"/>
                <c:pt idx="0">
                  <c:v>100</c:v>
                </c:pt>
                <c:pt idx="1">
                  <c:v>100</c:v>
                </c:pt>
                <c:pt idx="2">
                  <c:v>98.521256931608121</c:v>
                </c:pt>
                <c:pt idx="3">
                  <c:v>99.722735674676528</c:v>
                </c:pt>
                <c:pt idx="4">
                  <c:v>97.319778188539743</c:v>
                </c:pt>
                <c:pt idx="5">
                  <c:v>98.521256931608121</c:v>
                </c:pt>
                <c:pt idx="6">
                  <c:v>97.319778188539743</c:v>
                </c:pt>
                <c:pt idx="7">
                  <c:v>86.783733826247683</c:v>
                </c:pt>
                <c:pt idx="8">
                  <c:v>85.120147874306824</c:v>
                </c:pt>
                <c:pt idx="9">
                  <c:v>90.110905730129389</c:v>
                </c:pt>
                <c:pt idx="10">
                  <c:v>92.144177449168211</c:v>
                </c:pt>
                <c:pt idx="11">
                  <c:v>91.312384473197767</c:v>
                </c:pt>
                <c:pt idx="12">
                  <c:v>90.942698706099819</c:v>
                </c:pt>
              </c:numCache>
            </c:numRef>
          </c:val>
          <c:smooth val="0"/>
          <c:extLst>
            <c:ext xmlns:c16="http://schemas.microsoft.com/office/drawing/2014/chart" uri="{C3380CC4-5D6E-409C-BE32-E72D297353CC}">
              <c16:uniqueId val="{00000005-4DF7-4B7B-AB48-401B8100495E}"/>
            </c:ext>
          </c:extLst>
        </c:ser>
        <c:ser>
          <c:idx val="8"/>
          <c:order val="8"/>
          <c:tx>
            <c:strRef>
              <c:f>'[GVA sector data.xlsx]Sheet1'!$K$34</c:f>
              <c:strCache>
                <c:ptCount val="1"/>
                <c:pt idx="0">
                  <c:v>Financial and Insurance activities</c:v>
                </c:pt>
              </c:strCache>
            </c:strRef>
          </c:tx>
          <c:spPr>
            <a:ln w="28575" cap="rnd">
              <a:solidFill>
                <a:schemeClr val="accent3">
                  <a:lumMod val="60000"/>
                </a:schemeClr>
              </a:solidFill>
              <a:round/>
            </a:ln>
            <a:effectLst/>
          </c:spPr>
          <c:marker>
            <c:symbol val="none"/>
          </c:marker>
          <c:cat>
            <c:numRef>
              <c:f>'[GVA sector data.xlsx]Sheet1'!$B$35:$B$47</c:f>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f>'[GVA sector data.xlsx]Sheet1'!$K$35:$K$47</c:f>
              <c:numCache>
                <c:formatCode>0.0</c:formatCode>
                <c:ptCount val="13"/>
                <c:pt idx="0">
                  <c:v>100</c:v>
                </c:pt>
                <c:pt idx="1">
                  <c:v>100.20576131687243</c:v>
                </c:pt>
                <c:pt idx="2">
                  <c:v>99.176954732510296</c:v>
                </c:pt>
                <c:pt idx="3">
                  <c:v>99.074074074074076</c:v>
                </c:pt>
                <c:pt idx="4">
                  <c:v>99.485596707818928</c:v>
                </c:pt>
                <c:pt idx="5">
                  <c:v>99.691358024691354</c:v>
                </c:pt>
                <c:pt idx="6">
                  <c:v>99.279835390946502</c:v>
                </c:pt>
                <c:pt idx="7">
                  <c:v>94.135802469135797</c:v>
                </c:pt>
                <c:pt idx="8">
                  <c:v>95.061728395061735</c:v>
                </c:pt>
                <c:pt idx="9">
                  <c:v>95.679012345678998</c:v>
                </c:pt>
                <c:pt idx="10">
                  <c:v>96.604938271604951</c:v>
                </c:pt>
                <c:pt idx="11">
                  <c:v>97.222222222222214</c:v>
                </c:pt>
                <c:pt idx="12">
                  <c:v>97.222222222222214</c:v>
                </c:pt>
              </c:numCache>
            </c:numRef>
          </c:val>
          <c:smooth val="0"/>
          <c:extLst>
            <c:ext xmlns:c16="http://schemas.microsoft.com/office/drawing/2014/chart" uri="{C3380CC4-5D6E-409C-BE32-E72D297353CC}">
              <c16:uniqueId val="{00000006-4DF7-4B7B-AB48-401B8100495E}"/>
            </c:ext>
          </c:extLst>
        </c:ser>
        <c:ser>
          <c:idx val="9"/>
          <c:order val="9"/>
          <c:tx>
            <c:strRef>
              <c:f>'[GVA sector data.xlsx]Sheet1'!$L$34</c:f>
              <c:strCache>
                <c:ptCount val="1"/>
                <c:pt idx="0">
                  <c:v>Real Estate activities</c:v>
                </c:pt>
              </c:strCache>
            </c:strRef>
          </c:tx>
          <c:spPr>
            <a:ln w="28575" cap="rnd">
              <a:solidFill>
                <a:schemeClr val="accent4">
                  <a:lumMod val="60000"/>
                </a:schemeClr>
              </a:solidFill>
              <a:prstDash val="sysDot"/>
              <a:round/>
            </a:ln>
            <a:effectLst/>
          </c:spPr>
          <c:marker>
            <c:symbol val="none"/>
          </c:marker>
          <c:cat>
            <c:numRef>
              <c:f>'[GVA sector data.xlsx]Sheet1'!$B$35:$B$47</c:f>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f>'[GVA sector data.xlsx]Sheet1'!$L$35:$L$47</c:f>
              <c:numCache>
                <c:formatCode>0.0</c:formatCode>
                <c:ptCount val="13"/>
                <c:pt idx="0">
                  <c:v>100</c:v>
                </c:pt>
                <c:pt idx="1">
                  <c:v>100.09930486593844</c:v>
                </c:pt>
                <c:pt idx="2">
                  <c:v>100</c:v>
                </c:pt>
                <c:pt idx="3">
                  <c:v>100.29791459781529</c:v>
                </c:pt>
                <c:pt idx="4">
                  <c:v>100.49652432969216</c:v>
                </c:pt>
                <c:pt idx="5">
                  <c:v>100.79443892750743</c:v>
                </c:pt>
                <c:pt idx="6">
                  <c:v>100.49652432969216</c:v>
                </c:pt>
                <c:pt idx="7">
                  <c:v>98.311817279046679</c:v>
                </c:pt>
                <c:pt idx="8">
                  <c:v>97.815292949354514</c:v>
                </c:pt>
                <c:pt idx="9">
                  <c:v>97.715988083416093</c:v>
                </c:pt>
                <c:pt idx="10">
                  <c:v>98.311817279046679</c:v>
                </c:pt>
                <c:pt idx="11">
                  <c:v>98.4111221449851</c:v>
                </c:pt>
                <c:pt idx="12">
                  <c:v>98.709036742800407</c:v>
                </c:pt>
              </c:numCache>
            </c:numRef>
          </c:val>
          <c:smooth val="0"/>
          <c:extLst>
            <c:ext xmlns:c16="http://schemas.microsoft.com/office/drawing/2014/chart" uri="{C3380CC4-5D6E-409C-BE32-E72D297353CC}">
              <c16:uniqueId val="{00000007-4DF7-4B7B-AB48-401B8100495E}"/>
            </c:ext>
          </c:extLst>
        </c:ser>
        <c:ser>
          <c:idx val="10"/>
          <c:order val="10"/>
          <c:tx>
            <c:strRef>
              <c:f>'[GVA sector data.xlsx]Sheet1'!$M$34</c:f>
              <c:strCache>
                <c:ptCount val="1"/>
                <c:pt idx="0">
                  <c:v>Professional, Scientific and technical activities</c:v>
                </c:pt>
              </c:strCache>
            </c:strRef>
          </c:tx>
          <c:spPr>
            <a:ln w="28575" cap="rnd">
              <a:solidFill>
                <a:schemeClr val="accent5">
                  <a:lumMod val="60000"/>
                </a:schemeClr>
              </a:solidFill>
              <a:round/>
            </a:ln>
            <a:effectLst/>
          </c:spPr>
          <c:marker>
            <c:symbol val="none"/>
          </c:marker>
          <c:cat>
            <c:numRef>
              <c:f>'[GVA sector data.xlsx]Sheet1'!$B$35:$B$47</c:f>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f>'[GVA sector data.xlsx]Sheet1'!$M$35:$M$47</c:f>
              <c:numCache>
                <c:formatCode>0.0</c:formatCode>
                <c:ptCount val="13"/>
                <c:pt idx="0">
                  <c:v>100</c:v>
                </c:pt>
                <c:pt idx="1">
                  <c:v>100.8729388942774</c:v>
                </c:pt>
                <c:pt idx="2">
                  <c:v>99.806013579049477</c:v>
                </c:pt>
                <c:pt idx="3">
                  <c:v>100.29097963142581</c:v>
                </c:pt>
                <c:pt idx="4">
                  <c:v>100.09699321047528</c:v>
                </c:pt>
                <c:pt idx="5">
                  <c:v>100.29097963142581</c:v>
                </c:pt>
                <c:pt idx="6">
                  <c:v>98.739088263821543</c:v>
                </c:pt>
                <c:pt idx="7">
                  <c:v>80.79534432589719</c:v>
                </c:pt>
                <c:pt idx="8">
                  <c:v>79.049466537342397</c:v>
                </c:pt>
                <c:pt idx="9">
                  <c:v>85.160038797284187</c:v>
                </c:pt>
                <c:pt idx="10">
                  <c:v>87.390882638215331</c:v>
                </c:pt>
                <c:pt idx="11">
                  <c:v>87.875848690591667</c:v>
                </c:pt>
                <c:pt idx="12">
                  <c:v>91.367604267701267</c:v>
                </c:pt>
              </c:numCache>
            </c:numRef>
          </c:val>
          <c:smooth val="0"/>
          <c:extLst>
            <c:ext xmlns:c16="http://schemas.microsoft.com/office/drawing/2014/chart" uri="{C3380CC4-5D6E-409C-BE32-E72D297353CC}">
              <c16:uniqueId val="{00000008-4DF7-4B7B-AB48-401B8100495E}"/>
            </c:ext>
          </c:extLst>
        </c:ser>
        <c:ser>
          <c:idx val="11"/>
          <c:order val="11"/>
          <c:tx>
            <c:strRef>
              <c:f>'[GVA sector data.xlsx]Sheet1'!$N$34</c:f>
              <c:strCache>
                <c:ptCount val="1"/>
                <c:pt idx="0">
                  <c:v>Wholesale and support service activities</c:v>
                </c:pt>
              </c:strCache>
            </c:strRef>
          </c:tx>
          <c:spPr>
            <a:ln w="28575" cap="rnd">
              <a:solidFill>
                <a:srgbClr val="00B050"/>
              </a:solidFill>
              <a:prstDash val="sysDot"/>
              <a:round/>
            </a:ln>
            <a:effectLst/>
          </c:spPr>
          <c:marker>
            <c:symbol val="none"/>
          </c:marker>
          <c:cat>
            <c:numRef>
              <c:f>'[GVA sector data.xlsx]Sheet1'!$B$35:$B$47</c:f>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f>'[GVA sector data.xlsx]Sheet1'!$N$35:$N$47</c:f>
              <c:numCache>
                <c:formatCode>0.0</c:formatCode>
                <c:ptCount val="13"/>
                <c:pt idx="0">
                  <c:v>100</c:v>
                </c:pt>
                <c:pt idx="1">
                  <c:v>100.39254170755643</c:v>
                </c:pt>
                <c:pt idx="2">
                  <c:v>101.17762512266928</c:v>
                </c:pt>
                <c:pt idx="3">
                  <c:v>101.27576054955838</c:v>
                </c:pt>
                <c:pt idx="4">
                  <c:v>101.6683022571148</c:v>
                </c:pt>
                <c:pt idx="5">
                  <c:v>100.39254170755643</c:v>
                </c:pt>
                <c:pt idx="6">
                  <c:v>89.892051030421968</c:v>
                </c:pt>
                <c:pt idx="7">
                  <c:v>65.260058881256128</c:v>
                </c:pt>
                <c:pt idx="8">
                  <c:v>64.573110893032378</c:v>
                </c:pt>
                <c:pt idx="9">
                  <c:v>73.699705593719329</c:v>
                </c:pt>
                <c:pt idx="10">
                  <c:v>76.840039254170748</c:v>
                </c:pt>
                <c:pt idx="11">
                  <c:v>77.526987242394497</c:v>
                </c:pt>
                <c:pt idx="12">
                  <c:v>77.91952894995093</c:v>
                </c:pt>
              </c:numCache>
            </c:numRef>
          </c:val>
          <c:smooth val="0"/>
          <c:extLst>
            <c:ext xmlns:c16="http://schemas.microsoft.com/office/drawing/2014/chart" uri="{C3380CC4-5D6E-409C-BE32-E72D297353CC}">
              <c16:uniqueId val="{00000009-4DF7-4B7B-AB48-401B8100495E}"/>
            </c:ext>
          </c:extLst>
        </c:ser>
        <c:ser>
          <c:idx val="15"/>
          <c:order val="15"/>
          <c:tx>
            <c:strRef>
              <c:f>'[GVA sector data.xlsx]Sheet1'!$R$34</c:f>
              <c:strCache>
                <c:ptCount val="1"/>
                <c:pt idx="0">
                  <c:v>Arts, entertainment and recreation</c:v>
                </c:pt>
              </c:strCache>
            </c:strRef>
          </c:tx>
          <c:spPr>
            <a:ln w="28575" cap="rnd">
              <a:solidFill>
                <a:schemeClr val="accent4">
                  <a:lumMod val="80000"/>
                  <a:lumOff val="20000"/>
                </a:schemeClr>
              </a:solidFill>
              <a:prstDash val="sysDot"/>
              <a:round/>
            </a:ln>
            <a:effectLst/>
          </c:spPr>
          <c:marker>
            <c:symbol val="none"/>
          </c:marker>
          <c:cat>
            <c:numRef>
              <c:f>'[GVA sector data.xlsx]Sheet1'!$B$35:$B$47</c:f>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f>'[GVA sector data.xlsx]Sheet1'!$R$35:$R$47</c:f>
              <c:numCache>
                <c:formatCode>0.0</c:formatCode>
                <c:ptCount val="13"/>
                <c:pt idx="0">
                  <c:v>100</c:v>
                </c:pt>
                <c:pt idx="1">
                  <c:v>100</c:v>
                </c:pt>
                <c:pt idx="2">
                  <c:v>102.48015873015872</c:v>
                </c:pt>
                <c:pt idx="3">
                  <c:v>103.17460317460319</c:v>
                </c:pt>
                <c:pt idx="4">
                  <c:v>103.57142857142858</c:v>
                </c:pt>
                <c:pt idx="5">
                  <c:v>102.28174603174602</c:v>
                </c:pt>
                <c:pt idx="6">
                  <c:v>86.408730158730151</c:v>
                </c:pt>
                <c:pt idx="7">
                  <c:v>54.265873015873026</c:v>
                </c:pt>
                <c:pt idx="8">
                  <c:v>51.686507936507944</c:v>
                </c:pt>
                <c:pt idx="9">
                  <c:v>63.095238095238095</c:v>
                </c:pt>
                <c:pt idx="10">
                  <c:v>74.404761904761912</c:v>
                </c:pt>
                <c:pt idx="11">
                  <c:v>74.305555555555557</c:v>
                </c:pt>
                <c:pt idx="12">
                  <c:v>76.884920634920633</c:v>
                </c:pt>
              </c:numCache>
            </c:numRef>
          </c:val>
          <c:smooth val="0"/>
          <c:extLst>
            <c:ext xmlns:c16="http://schemas.microsoft.com/office/drawing/2014/chart" uri="{C3380CC4-5D6E-409C-BE32-E72D297353CC}">
              <c16:uniqueId val="{0000000A-4DF7-4B7B-AB48-401B8100495E}"/>
            </c:ext>
          </c:extLst>
        </c:ser>
        <c:dLbls>
          <c:showLegendKey val="0"/>
          <c:showVal val="0"/>
          <c:showCatName val="0"/>
          <c:showSerName val="0"/>
          <c:showPercent val="0"/>
          <c:showBubbleSize val="0"/>
        </c:dLbls>
        <c:smooth val="0"/>
        <c:axId val="582269032"/>
        <c:axId val="582265424"/>
        <c:extLst>
          <c:ext xmlns:c15="http://schemas.microsoft.com/office/drawing/2012/chart" uri="{02D57815-91ED-43cb-92C2-25804820EDAC}">
            <c15:filteredLineSeries>
              <c15:ser>
                <c:idx val="1"/>
                <c:order val="1"/>
                <c:tx>
                  <c:strRef>
                    <c:extLst>
                      <c:ext uri="{02D57815-91ED-43cb-92C2-25804820EDAC}">
                        <c15:formulaRef>
                          <c15:sqref>'[GVA sector data.xlsx]Sheet1'!$D$34</c15:sqref>
                        </c15:formulaRef>
                      </c:ext>
                    </c:extLst>
                    <c:strCache>
                      <c:ptCount val="1"/>
                      <c:pt idx="0">
                        <c:v>Electricity, gas, steam and air</c:v>
                      </c:pt>
                    </c:strCache>
                  </c:strRef>
                </c:tx>
                <c:spPr>
                  <a:ln w="28575" cap="rnd">
                    <a:solidFill>
                      <a:schemeClr val="accent2"/>
                    </a:solidFill>
                    <a:round/>
                  </a:ln>
                  <a:effectLst/>
                </c:spPr>
                <c:marker>
                  <c:symbol val="none"/>
                </c:marker>
                <c:cat>
                  <c:numRef>
                    <c:extLst>
                      <c:ext uri="{02D57815-91ED-43cb-92C2-25804820EDAC}">
                        <c15:formulaRef>
                          <c15:sqref>'[GVA sector data.xlsx]Sheet1'!$B$35:$B$47</c15:sqref>
                        </c15:formulaRef>
                      </c:ext>
                    </c:extLst>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extLst>
                      <c:ext uri="{02D57815-91ED-43cb-92C2-25804820EDAC}">
                        <c15:formulaRef>
                          <c15:sqref>'[GVA sector data.xlsx]Sheet1'!$D$35:$D$47</c15:sqref>
                        </c15:formulaRef>
                      </c:ext>
                    </c:extLst>
                    <c:numCache>
                      <c:formatCode>0.0</c:formatCode>
                      <c:ptCount val="13"/>
                      <c:pt idx="0">
                        <c:v>100</c:v>
                      </c:pt>
                      <c:pt idx="1">
                        <c:v>104.32595573440643</c:v>
                      </c:pt>
                      <c:pt idx="2">
                        <c:v>104.42655935613681</c:v>
                      </c:pt>
                      <c:pt idx="3">
                        <c:v>102.41448692152917</c:v>
                      </c:pt>
                      <c:pt idx="4">
                        <c:v>99.496981891348085</c:v>
                      </c:pt>
                      <c:pt idx="5">
                        <c:v>98.792756539235398</c:v>
                      </c:pt>
                      <c:pt idx="6">
                        <c:v>98.692152917505013</c:v>
                      </c:pt>
                      <c:pt idx="7">
                        <c:v>91.851106639839031</c:v>
                      </c:pt>
                      <c:pt idx="8">
                        <c:v>92.25352112676056</c:v>
                      </c:pt>
                      <c:pt idx="9">
                        <c:v>96.177062374245452</c:v>
                      </c:pt>
                      <c:pt idx="10">
                        <c:v>100.50301810865191</c:v>
                      </c:pt>
                      <c:pt idx="11">
                        <c:v>101.1066398390342</c:v>
                      </c:pt>
                      <c:pt idx="12">
                        <c:v>101.50905432595574</c:v>
                      </c:pt>
                    </c:numCache>
                  </c:numRef>
                </c:val>
                <c:smooth val="0"/>
                <c:extLst>
                  <c:ext xmlns:c16="http://schemas.microsoft.com/office/drawing/2014/chart" uri="{C3380CC4-5D6E-409C-BE32-E72D297353CC}">
                    <c16:uniqueId val="{0000000B-4DF7-4B7B-AB48-401B8100495E}"/>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'[GVA sector data.xlsx]Sheet1'!$E$34</c15:sqref>
                        </c15:formulaRef>
                      </c:ext>
                    </c:extLst>
                    <c:strCache>
                      <c:ptCount val="1"/>
                      <c:pt idx="0">
                        <c:v>Water supply </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'[GVA sector data.xlsx]Sheet1'!$B$35:$B$47</c15:sqref>
                        </c15:formulaRef>
                      </c:ext>
                    </c:extLst>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extLst xmlns:c15="http://schemas.microsoft.com/office/drawing/2012/chart">
                      <c:ext xmlns:c15="http://schemas.microsoft.com/office/drawing/2012/chart" uri="{02D57815-91ED-43cb-92C2-25804820EDAC}">
                        <c15:formulaRef>
                          <c15:sqref>'[GVA sector data.xlsx]Sheet1'!$E$35:$E$47</c15:sqref>
                        </c15:formulaRef>
                      </c:ext>
                    </c:extLst>
                    <c:numCache>
                      <c:formatCode>0.0</c:formatCode>
                      <c:ptCount val="13"/>
                      <c:pt idx="0">
                        <c:v>100</c:v>
                      </c:pt>
                      <c:pt idx="1">
                        <c:v>99.205561072492557</c:v>
                      </c:pt>
                      <c:pt idx="2">
                        <c:v>99.304865938430979</c:v>
                      </c:pt>
                      <c:pt idx="3">
                        <c:v>99.702085402184721</c:v>
                      </c:pt>
                      <c:pt idx="4">
                        <c:v>99.702085402184721</c:v>
                      </c:pt>
                      <c:pt idx="5">
                        <c:v>98.709036742800407</c:v>
                      </c:pt>
                      <c:pt idx="6">
                        <c:v>100.69513406156902</c:v>
                      </c:pt>
                      <c:pt idx="7">
                        <c:v>93.247269116186686</c:v>
                      </c:pt>
                      <c:pt idx="8">
                        <c:v>94.637537239324715</c:v>
                      </c:pt>
                      <c:pt idx="9">
                        <c:v>98.808341608738829</c:v>
                      </c:pt>
                      <c:pt idx="10">
                        <c:v>99.90069513406155</c:v>
                      </c:pt>
                      <c:pt idx="11">
                        <c:v>99.304865938430979</c:v>
                      </c:pt>
                      <c:pt idx="12">
                        <c:v>101.09235352532274</c:v>
                      </c:pt>
                    </c:numCache>
                  </c:numRef>
                </c:val>
                <c:smooth val="0"/>
                <c:extLst xmlns:c15="http://schemas.microsoft.com/office/drawing/2012/chart">
                  <c:ext xmlns:c16="http://schemas.microsoft.com/office/drawing/2014/chart" uri="{C3380CC4-5D6E-409C-BE32-E72D297353CC}">
                    <c16:uniqueId val="{0000000C-4DF7-4B7B-AB48-401B8100495E}"/>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'[GVA sector data.xlsx]Sheet1'!$O$34</c15:sqref>
                        </c15:formulaRef>
                      </c:ext>
                    </c:extLst>
                    <c:strCache>
                      <c:ptCount val="1"/>
                      <c:pt idx="0">
                        <c:v>Public admin and defence</c:v>
                      </c:pt>
                    </c:strCache>
                  </c:strRef>
                </c:tx>
                <c:spPr>
                  <a:ln w="28575" cap="rnd">
                    <a:solidFill>
                      <a:schemeClr val="accent1">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'[GVA sector data.xlsx]Sheet1'!$B$35:$B$47</c15:sqref>
                        </c15:formulaRef>
                      </c:ext>
                    </c:extLst>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extLst xmlns:c15="http://schemas.microsoft.com/office/drawing/2012/chart">
                      <c:ext xmlns:c15="http://schemas.microsoft.com/office/drawing/2012/chart" uri="{02D57815-91ED-43cb-92C2-25804820EDAC}">
                        <c15:formulaRef>
                          <c15:sqref>'[GVA sector data.xlsx]Sheet1'!$O$35:$O$47</c15:sqref>
                        </c15:formulaRef>
                      </c:ext>
                    </c:extLst>
                    <c:numCache>
                      <c:formatCode>0.0</c:formatCode>
                      <c:ptCount val="13"/>
                      <c:pt idx="0">
                        <c:v>100</c:v>
                      </c:pt>
                      <c:pt idx="1">
                        <c:v>100.48875855327468</c:v>
                      </c:pt>
                      <c:pt idx="2">
                        <c:v>100.48875855327468</c:v>
                      </c:pt>
                      <c:pt idx="3">
                        <c:v>100.68426197458456</c:v>
                      </c:pt>
                      <c:pt idx="4">
                        <c:v>100.68426197458456</c:v>
                      </c:pt>
                      <c:pt idx="5">
                        <c:v>100.78201368523949</c:v>
                      </c:pt>
                      <c:pt idx="6">
                        <c:v>100.87976539589442</c:v>
                      </c:pt>
                      <c:pt idx="7">
                        <c:v>101.17302052785924</c:v>
                      </c:pt>
                      <c:pt idx="8">
                        <c:v>101.36852394916912</c:v>
                      </c:pt>
                      <c:pt idx="9">
                        <c:v>101.46627565982405</c:v>
                      </c:pt>
                      <c:pt idx="10">
                        <c:v>101.66177908113391</c:v>
                      </c:pt>
                      <c:pt idx="11">
                        <c:v>101.85728250244379</c:v>
                      </c:pt>
                      <c:pt idx="12">
                        <c:v>101.95503421309873</c:v>
                      </c:pt>
                    </c:numCache>
                  </c:numRef>
                </c:val>
                <c:smooth val="0"/>
                <c:extLst xmlns:c15="http://schemas.microsoft.com/office/drawing/2012/chart">
                  <c:ext xmlns:c16="http://schemas.microsoft.com/office/drawing/2014/chart" uri="{C3380CC4-5D6E-409C-BE32-E72D297353CC}">
                    <c16:uniqueId val="{0000000D-4DF7-4B7B-AB48-401B8100495E}"/>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'[GVA sector data.xlsx]Sheet1'!$P$34</c15:sqref>
                        </c15:formulaRef>
                      </c:ext>
                    </c:extLst>
                    <c:strCache>
                      <c:ptCount val="1"/>
                      <c:pt idx="0">
                        <c:v>Education</c:v>
                      </c:pt>
                    </c:strCache>
                  </c:strRef>
                </c:tx>
                <c:spPr>
                  <a:ln w="28575" cap="rnd">
                    <a:solidFill>
                      <a:schemeClr val="accent2">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'[GVA sector data.xlsx]Sheet1'!$B$35:$B$47</c15:sqref>
                        </c15:formulaRef>
                      </c:ext>
                    </c:extLst>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extLst xmlns:c15="http://schemas.microsoft.com/office/drawing/2012/chart">
                      <c:ext xmlns:c15="http://schemas.microsoft.com/office/drawing/2012/chart" uri="{02D57815-91ED-43cb-92C2-25804820EDAC}">
                        <c15:formulaRef>
                          <c15:sqref>'[GVA sector data.xlsx]Sheet1'!$P$35:$P$47</c15:sqref>
                        </c15:formulaRef>
                      </c:ext>
                    </c:extLst>
                    <c:numCache>
                      <c:formatCode>0.0</c:formatCode>
                      <c:ptCount val="13"/>
                      <c:pt idx="0">
                        <c:v>100</c:v>
                      </c:pt>
                      <c:pt idx="1">
                        <c:v>100.29013539651837</c:v>
                      </c:pt>
                      <c:pt idx="2">
                        <c:v>100.87040618955511</c:v>
                      </c:pt>
                      <c:pt idx="3">
                        <c:v>101.35396518375242</c:v>
                      </c:pt>
                      <c:pt idx="4">
                        <c:v>101.64410058027077</c:v>
                      </c:pt>
                      <c:pt idx="5">
                        <c:v>99.903288201160535</c:v>
                      </c:pt>
                      <c:pt idx="6">
                        <c:v>75.725338491295929</c:v>
                      </c:pt>
                      <c:pt idx="7">
                        <c:v>62.088974854932303</c:v>
                      </c:pt>
                      <c:pt idx="8">
                        <c:v>66.34429400386847</c:v>
                      </c:pt>
                      <c:pt idx="9">
                        <c:v>72.147001934235959</c:v>
                      </c:pt>
                      <c:pt idx="10">
                        <c:v>79.593810444874265</c:v>
                      </c:pt>
                      <c:pt idx="11">
                        <c:v>83.849129593810446</c:v>
                      </c:pt>
                      <c:pt idx="12">
                        <c:v>87.911025145067697</c:v>
                      </c:pt>
                    </c:numCache>
                  </c:numRef>
                </c:val>
                <c:smooth val="0"/>
                <c:extLst xmlns:c15="http://schemas.microsoft.com/office/drawing/2012/chart">
                  <c:ext xmlns:c16="http://schemas.microsoft.com/office/drawing/2014/chart" uri="{C3380CC4-5D6E-409C-BE32-E72D297353CC}">
                    <c16:uniqueId val="{0000000E-4DF7-4B7B-AB48-401B8100495E}"/>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'[GVA sector data.xlsx]Sheet1'!$Q$34</c15:sqref>
                        </c15:formulaRef>
                      </c:ext>
                    </c:extLst>
                    <c:strCache>
                      <c:ptCount val="1"/>
                      <c:pt idx="0">
                        <c:v>Human health and social work</c:v>
                      </c:pt>
                    </c:strCache>
                  </c:strRef>
                </c:tx>
                <c:spPr>
                  <a:ln w="28575" cap="rnd">
                    <a:solidFill>
                      <a:schemeClr val="accent3">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'[GVA sector data.xlsx]Sheet1'!$B$35:$B$47</c15:sqref>
                        </c15:formulaRef>
                      </c:ext>
                    </c:extLst>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extLst xmlns:c15="http://schemas.microsoft.com/office/drawing/2012/chart">
                      <c:ext xmlns:c15="http://schemas.microsoft.com/office/drawing/2012/chart" uri="{02D57815-91ED-43cb-92C2-25804820EDAC}">
                        <c15:formulaRef>
                          <c15:sqref>'[GVA sector data.xlsx]Sheet1'!$Q$35:$Q$47</c15:sqref>
                        </c15:formulaRef>
                      </c:ext>
                    </c:extLst>
                    <c:numCache>
                      <c:formatCode>0.0</c:formatCode>
                      <c:ptCount val="13"/>
                      <c:pt idx="0">
                        <c:v>100</c:v>
                      </c:pt>
                      <c:pt idx="1">
                        <c:v>99.901477832512313</c:v>
                      </c:pt>
                      <c:pt idx="2">
                        <c:v>100</c:v>
                      </c:pt>
                      <c:pt idx="3">
                        <c:v>100</c:v>
                      </c:pt>
                      <c:pt idx="4">
                        <c:v>99.901477832512313</c:v>
                      </c:pt>
                      <c:pt idx="5">
                        <c:v>99.704433497536954</c:v>
                      </c:pt>
                      <c:pt idx="6">
                        <c:v>87.684729064039416</c:v>
                      </c:pt>
                      <c:pt idx="7">
                        <c:v>68.66995073891627</c:v>
                      </c:pt>
                      <c:pt idx="8">
                        <c:v>69.556650246305423</c:v>
                      </c:pt>
                      <c:pt idx="9">
                        <c:v>71.133004926108384</c:v>
                      </c:pt>
                      <c:pt idx="10">
                        <c:v>74.975369458128071</c:v>
                      </c:pt>
                      <c:pt idx="11">
                        <c:v>78.22660098522168</c:v>
                      </c:pt>
                      <c:pt idx="12">
                        <c:v>80.492610837438434</c:v>
                      </c:pt>
                    </c:numCache>
                  </c:numRef>
                </c:val>
                <c:smooth val="0"/>
                <c:extLst xmlns:c15="http://schemas.microsoft.com/office/drawing/2012/chart">
                  <c:ext xmlns:c16="http://schemas.microsoft.com/office/drawing/2014/chart" uri="{C3380CC4-5D6E-409C-BE32-E72D297353CC}">
                    <c16:uniqueId val="{0000000F-4DF7-4B7B-AB48-401B8100495E}"/>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'[GVA sector data.xlsx]Sheet1'!$S$34</c15:sqref>
                        </c15:formulaRef>
                      </c:ext>
                    </c:extLst>
                    <c:strCache>
                      <c:ptCount val="1"/>
                      <c:pt idx="0">
                        <c:v>Other service activities</c:v>
                      </c:pt>
                    </c:strCache>
                  </c:strRef>
                </c:tx>
                <c:spPr>
                  <a:ln w="28575" cap="rnd">
                    <a:solidFill>
                      <a:schemeClr val="accent5">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'[GVA sector data.xlsx]Sheet1'!$B$35:$B$47</c15:sqref>
                        </c15:formulaRef>
                      </c:ext>
                    </c:extLst>
                    <c:numCache>
                      <c:formatCode>mmm\-yy</c:formatCode>
                      <c:ptCount val="13"/>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numCache>
                  </c:numRef>
                </c:cat>
                <c:val>
                  <c:numRef>
                    <c:extLst xmlns:c15="http://schemas.microsoft.com/office/drawing/2012/chart">
                      <c:ext xmlns:c15="http://schemas.microsoft.com/office/drawing/2012/chart" uri="{02D57815-91ED-43cb-92C2-25804820EDAC}">
                        <c15:formulaRef>
                          <c15:sqref>'[GVA sector data.xlsx]Sheet1'!$S$35:$S$47</c15:sqref>
                        </c15:formulaRef>
                      </c:ext>
                    </c:extLst>
                    <c:numCache>
                      <c:formatCode>0.0</c:formatCode>
                      <c:ptCount val="13"/>
                      <c:pt idx="0">
                        <c:v>100</c:v>
                      </c:pt>
                      <c:pt idx="1">
                        <c:v>100.59523809523809</c:v>
                      </c:pt>
                      <c:pt idx="2">
                        <c:v>100.39682539682539</c:v>
                      </c:pt>
                      <c:pt idx="3">
                        <c:v>99.603174603174622</c:v>
                      </c:pt>
                      <c:pt idx="4">
                        <c:v>100</c:v>
                      </c:pt>
                      <c:pt idx="5">
                        <c:v>99.107142857142861</c:v>
                      </c:pt>
                      <c:pt idx="6">
                        <c:v>83.829365079365076</c:v>
                      </c:pt>
                      <c:pt idx="7">
                        <c:v>46.626984126984127</c:v>
                      </c:pt>
                      <c:pt idx="8">
                        <c:v>48.214285714285715</c:v>
                      </c:pt>
                      <c:pt idx="9">
                        <c:v>51.388888888888886</c:v>
                      </c:pt>
                      <c:pt idx="10">
                        <c:v>72.718253968253961</c:v>
                      </c:pt>
                      <c:pt idx="11">
                        <c:v>73.611111111111114</c:v>
                      </c:pt>
                      <c:pt idx="12">
                        <c:v>76.587301587301596</c:v>
                      </c:pt>
                    </c:numCache>
                  </c:numRef>
                </c:val>
                <c:smooth val="0"/>
                <c:extLst xmlns:c15="http://schemas.microsoft.com/office/drawing/2012/chart">
                  <c:ext xmlns:c16="http://schemas.microsoft.com/office/drawing/2014/chart" uri="{C3380CC4-5D6E-409C-BE32-E72D297353CC}">
                    <c16:uniqueId val="{00000010-4DF7-4B7B-AB48-401B8100495E}"/>
                  </c:ext>
                </c:extLst>
              </c15:ser>
            </c15:filteredLineSeries>
          </c:ext>
        </c:extLst>
      </c:lineChart>
      <c:dateAx>
        <c:axId val="58226903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82265424"/>
        <c:crosses val="autoZero"/>
        <c:auto val="1"/>
        <c:lblOffset val="100"/>
        <c:baseTimeUnit val="months"/>
      </c:dateAx>
      <c:valAx>
        <c:axId val="58226542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82269032"/>
        <c:crosses val="autoZero"/>
        <c:crossBetween val="between"/>
      </c:valAx>
      <c:spPr>
        <a:noFill/>
        <a:ln>
          <a:noFill/>
        </a:ln>
        <a:effectLst/>
      </c:spPr>
    </c:plotArea>
    <c:legend>
      <c:legendPos val="b"/>
      <c:layout>
        <c:manualLayout>
          <c:xMode val="edge"/>
          <c:yMode val="edge"/>
          <c:x val="9.7824639250637127E-2"/>
          <c:y val="0.72731725978974238"/>
          <c:w val="0.83480973727881724"/>
          <c:h val="0.2547542311987113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'Mobility data'!$G$3</c:f>
              <c:strCache>
                <c:ptCount val="1"/>
                <c:pt idx="0">
                  <c:v>Workplaces % change from baseline</c:v>
                </c:pt>
              </c:strCache>
            </c:strRef>
          </c:tx>
          <c:spPr>
            <a:ln w="28575" cap="rnd">
              <a:solidFill>
                <a:schemeClr val="accent1"/>
              </a:solidFill>
              <a:round/>
            </a:ln>
            <a:effectLst/>
          </c:spPr>
          <c:marker>
            <c:symbol val="none"/>
          </c:marker>
          <c:cat>
            <c:numRef>
              <c:f>'Mobility data'!$F$4:$F$267</c:f>
              <c:numCache>
                <c:formatCode>m/d/yyyy</c:formatCode>
                <c:ptCount val="264"/>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numCache>
            </c:numRef>
          </c:cat>
          <c:val>
            <c:numRef>
              <c:f>'Mobility data'!$G$4:$G$267</c:f>
              <c:numCache>
                <c:formatCode>0.0</c:formatCode>
                <c:ptCount val="264"/>
                <c:pt idx="0">
                  <c:v>-0.14285714285714285</c:v>
                </c:pt>
                <c:pt idx="1">
                  <c:v>0</c:v>
                </c:pt>
                <c:pt idx="2">
                  <c:v>0.2857142857142857</c:v>
                </c:pt>
                <c:pt idx="3">
                  <c:v>0.5714285714285714</c:v>
                </c:pt>
                <c:pt idx="4">
                  <c:v>0.5714285714285714</c:v>
                </c:pt>
                <c:pt idx="5">
                  <c:v>0.42857142857142855</c:v>
                </c:pt>
                <c:pt idx="6">
                  <c:v>0.2857142857142857</c:v>
                </c:pt>
                <c:pt idx="7">
                  <c:v>0.2857142857142857</c:v>
                </c:pt>
                <c:pt idx="8">
                  <c:v>0.42857142857142855</c:v>
                </c:pt>
                <c:pt idx="9">
                  <c:v>0.2857142857142857</c:v>
                </c:pt>
                <c:pt idx="10">
                  <c:v>0</c:v>
                </c:pt>
                <c:pt idx="11">
                  <c:v>-0.42857142857142855</c:v>
                </c:pt>
                <c:pt idx="12">
                  <c:v>-0.8571428571428571</c:v>
                </c:pt>
                <c:pt idx="13">
                  <c:v>-1.4285714285714286</c:v>
                </c:pt>
                <c:pt idx="14">
                  <c:v>-2.7142857142857144</c:v>
                </c:pt>
                <c:pt idx="15">
                  <c:v>-3.4285714285714284</c:v>
                </c:pt>
                <c:pt idx="16">
                  <c:v>-4.4285714285714288</c:v>
                </c:pt>
                <c:pt idx="17">
                  <c:v>-6.8571428571428568</c:v>
                </c:pt>
                <c:pt idx="18">
                  <c:v>-10.714285714285714</c:v>
                </c:pt>
                <c:pt idx="19">
                  <c:v>-15.428571428571429</c:v>
                </c:pt>
                <c:pt idx="20">
                  <c:v>-20.571428571428573</c:v>
                </c:pt>
                <c:pt idx="21">
                  <c:v>-25.571428571428573</c:v>
                </c:pt>
                <c:pt idx="22">
                  <c:v>-29.857142857142858</c:v>
                </c:pt>
                <c:pt idx="23">
                  <c:v>-34.571428571428569</c:v>
                </c:pt>
                <c:pt idx="24">
                  <c:v>-40.571428571428569</c:v>
                </c:pt>
                <c:pt idx="25">
                  <c:v>-46.428571428571431</c:v>
                </c:pt>
                <c:pt idx="26">
                  <c:v>-51.714285714285715</c:v>
                </c:pt>
                <c:pt idx="27">
                  <c:v>-56.571428571428569</c:v>
                </c:pt>
                <c:pt idx="28">
                  <c:v>-61</c:v>
                </c:pt>
                <c:pt idx="29">
                  <c:v>-65.142857142857139</c:v>
                </c:pt>
                <c:pt idx="30">
                  <c:v>-68.285714285714292</c:v>
                </c:pt>
                <c:pt idx="31">
                  <c:v>-70.714285714285708</c:v>
                </c:pt>
                <c:pt idx="32">
                  <c:v>-71.857142857142861</c:v>
                </c:pt>
                <c:pt idx="33">
                  <c:v>-72.571428571428569</c:v>
                </c:pt>
                <c:pt idx="34">
                  <c:v>-73</c:v>
                </c:pt>
                <c:pt idx="35">
                  <c:v>-73.285714285714292</c:v>
                </c:pt>
                <c:pt idx="36">
                  <c:v>-73.285714285714292</c:v>
                </c:pt>
                <c:pt idx="37">
                  <c:v>-73.142857142857139</c:v>
                </c:pt>
                <c:pt idx="38">
                  <c:v>-73.142857142857139</c:v>
                </c:pt>
                <c:pt idx="39">
                  <c:v>-73.142857142857139</c:v>
                </c:pt>
                <c:pt idx="40">
                  <c:v>-73.142857142857139</c:v>
                </c:pt>
                <c:pt idx="41">
                  <c:v>-73.142857142857139</c:v>
                </c:pt>
                <c:pt idx="42">
                  <c:v>-74.285714285714292</c:v>
                </c:pt>
                <c:pt idx="43">
                  <c:v>-74.428571428571431</c:v>
                </c:pt>
                <c:pt idx="44">
                  <c:v>-74.857142857142861</c:v>
                </c:pt>
                <c:pt idx="45">
                  <c:v>-76.285714285714292</c:v>
                </c:pt>
                <c:pt idx="46">
                  <c:v>-76.142857142857139</c:v>
                </c:pt>
                <c:pt idx="47">
                  <c:v>-76</c:v>
                </c:pt>
                <c:pt idx="48">
                  <c:v>-75.714285714285708</c:v>
                </c:pt>
                <c:pt idx="49">
                  <c:v>-74.285714285714292</c:v>
                </c:pt>
                <c:pt idx="50">
                  <c:v>-73.571428571428569</c:v>
                </c:pt>
                <c:pt idx="51">
                  <c:v>-72.428571428571431</c:v>
                </c:pt>
                <c:pt idx="52">
                  <c:v>-70.714285714285708</c:v>
                </c:pt>
                <c:pt idx="53">
                  <c:v>-70.428571428571431</c:v>
                </c:pt>
                <c:pt idx="54">
                  <c:v>-70</c:v>
                </c:pt>
                <c:pt idx="55">
                  <c:v>-69.714285714285708</c:v>
                </c:pt>
                <c:pt idx="56">
                  <c:v>-69.428571428571431</c:v>
                </c:pt>
                <c:pt idx="57">
                  <c:v>-69.142857142857139</c:v>
                </c:pt>
                <c:pt idx="58">
                  <c:v>-68.857142857142861</c:v>
                </c:pt>
                <c:pt idx="59">
                  <c:v>-68.571428571428569</c:v>
                </c:pt>
                <c:pt idx="60">
                  <c:v>-68.571428571428569</c:v>
                </c:pt>
                <c:pt idx="61">
                  <c:v>-68.428571428571431</c:v>
                </c:pt>
                <c:pt idx="62">
                  <c:v>-68.428571428571431</c:v>
                </c:pt>
                <c:pt idx="63">
                  <c:v>-68.285714285714292</c:v>
                </c:pt>
                <c:pt idx="64">
                  <c:v>-67.857142857142861</c:v>
                </c:pt>
                <c:pt idx="65">
                  <c:v>-67.714285714285708</c:v>
                </c:pt>
                <c:pt idx="66">
                  <c:v>-67.571428571428569</c:v>
                </c:pt>
                <c:pt idx="67">
                  <c:v>-67.142857142857139</c:v>
                </c:pt>
                <c:pt idx="68">
                  <c:v>-66.857142857142861</c:v>
                </c:pt>
                <c:pt idx="69">
                  <c:v>-66.428571428571431</c:v>
                </c:pt>
                <c:pt idx="70">
                  <c:v>-67.714285714285708</c:v>
                </c:pt>
                <c:pt idx="71">
                  <c:v>-67.571428571428569</c:v>
                </c:pt>
                <c:pt idx="72">
                  <c:v>-67.285714285714292</c:v>
                </c:pt>
                <c:pt idx="73">
                  <c:v>-67.142857142857139</c:v>
                </c:pt>
                <c:pt idx="74">
                  <c:v>-66.857142857142861</c:v>
                </c:pt>
                <c:pt idx="75">
                  <c:v>-66.714285714285708</c:v>
                </c:pt>
                <c:pt idx="76">
                  <c:v>-66.571428571428569</c:v>
                </c:pt>
                <c:pt idx="77">
                  <c:v>-64.714285714285708</c:v>
                </c:pt>
                <c:pt idx="78">
                  <c:v>-64.142857142857139</c:v>
                </c:pt>
                <c:pt idx="79">
                  <c:v>-63.428571428571431</c:v>
                </c:pt>
                <c:pt idx="80">
                  <c:v>-63</c:v>
                </c:pt>
                <c:pt idx="81">
                  <c:v>-62.714285714285715</c:v>
                </c:pt>
                <c:pt idx="82">
                  <c:v>-62.428571428571431</c:v>
                </c:pt>
                <c:pt idx="83">
                  <c:v>-62.142857142857146</c:v>
                </c:pt>
                <c:pt idx="84">
                  <c:v>-61.857142857142854</c:v>
                </c:pt>
                <c:pt idx="85">
                  <c:v>-61.285714285714285</c:v>
                </c:pt>
                <c:pt idx="86">
                  <c:v>-60.857142857142854</c:v>
                </c:pt>
                <c:pt idx="87">
                  <c:v>-62.857142857142854</c:v>
                </c:pt>
                <c:pt idx="88">
                  <c:v>-62.714285714285715</c:v>
                </c:pt>
                <c:pt idx="89">
                  <c:v>-62.428571428571431</c:v>
                </c:pt>
                <c:pt idx="90">
                  <c:v>-62.142857142857146</c:v>
                </c:pt>
                <c:pt idx="91">
                  <c:v>-61.857142857142854</c:v>
                </c:pt>
                <c:pt idx="92">
                  <c:v>-60.428571428571431</c:v>
                </c:pt>
                <c:pt idx="93">
                  <c:v>-59</c:v>
                </c:pt>
                <c:pt idx="94">
                  <c:v>-56.285714285714285</c:v>
                </c:pt>
                <c:pt idx="95">
                  <c:v>-55.714285714285715</c:v>
                </c:pt>
                <c:pt idx="96">
                  <c:v>-55.285714285714285</c:v>
                </c:pt>
                <c:pt idx="97">
                  <c:v>-54.857142857142854</c:v>
                </c:pt>
                <c:pt idx="98">
                  <c:v>-54.571428571428569</c:v>
                </c:pt>
                <c:pt idx="99">
                  <c:v>-55</c:v>
                </c:pt>
                <c:pt idx="100">
                  <c:v>-55.285714285714285</c:v>
                </c:pt>
                <c:pt idx="101">
                  <c:v>-55</c:v>
                </c:pt>
                <c:pt idx="102">
                  <c:v>-54.714285714285715</c:v>
                </c:pt>
                <c:pt idx="103">
                  <c:v>-54.571428571428569</c:v>
                </c:pt>
                <c:pt idx="104">
                  <c:v>-54.428571428571431</c:v>
                </c:pt>
                <c:pt idx="105">
                  <c:v>-54.142857142857146</c:v>
                </c:pt>
                <c:pt idx="106">
                  <c:v>-52.714285714285715</c:v>
                </c:pt>
                <c:pt idx="107">
                  <c:v>-51.571428571428569</c:v>
                </c:pt>
                <c:pt idx="108">
                  <c:v>-51.285714285714285</c:v>
                </c:pt>
                <c:pt idx="109">
                  <c:v>-51.142857142857146</c:v>
                </c:pt>
                <c:pt idx="110">
                  <c:v>-50.857142857142854</c:v>
                </c:pt>
                <c:pt idx="111">
                  <c:v>-50.714285714285715</c:v>
                </c:pt>
                <c:pt idx="112">
                  <c:v>-50.428571428571431</c:v>
                </c:pt>
                <c:pt idx="113">
                  <c:v>-50</c:v>
                </c:pt>
                <c:pt idx="114">
                  <c:v>-49.428571428571431</c:v>
                </c:pt>
                <c:pt idx="115">
                  <c:v>-49.571428571428569</c:v>
                </c:pt>
                <c:pt idx="116">
                  <c:v>-49.571428571428569</c:v>
                </c:pt>
                <c:pt idx="117">
                  <c:v>-49.285714285714285</c:v>
                </c:pt>
                <c:pt idx="118">
                  <c:v>-49</c:v>
                </c:pt>
                <c:pt idx="119">
                  <c:v>-48.857142857142854</c:v>
                </c:pt>
                <c:pt idx="120">
                  <c:v>-49.428571428571431</c:v>
                </c:pt>
                <c:pt idx="121">
                  <c:v>-49.285714285714285</c:v>
                </c:pt>
                <c:pt idx="122">
                  <c:v>-49</c:v>
                </c:pt>
                <c:pt idx="123">
                  <c:v>-48.714285714285715</c:v>
                </c:pt>
                <c:pt idx="124">
                  <c:v>-48.571428571428569</c:v>
                </c:pt>
                <c:pt idx="125">
                  <c:v>-48.428571428571431</c:v>
                </c:pt>
                <c:pt idx="126">
                  <c:v>-48.285714285714285</c:v>
                </c:pt>
                <c:pt idx="127">
                  <c:v>-47.428571428571431</c:v>
                </c:pt>
                <c:pt idx="128">
                  <c:v>-47.142857142857146</c:v>
                </c:pt>
                <c:pt idx="129">
                  <c:v>-47</c:v>
                </c:pt>
                <c:pt idx="130">
                  <c:v>-47</c:v>
                </c:pt>
                <c:pt idx="131">
                  <c:v>-47</c:v>
                </c:pt>
                <c:pt idx="132">
                  <c:v>-46.857142857142854</c:v>
                </c:pt>
                <c:pt idx="133">
                  <c:v>-46.714285714285715</c:v>
                </c:pt>
                <c:pt idx="134">
                  <c:v>-46.285714285714285</c:v>
                </c:pt>
                <c:pt idx="135">
                  <c:v>-45.857142857142854</c:v>
                </c:pt>
                <c:pt idx="136">
                  <c:v>-45.714285714285715</c:v>
                </c:pt>
                <c:pt idx="137">
                  <c:v>-45.571428571428569</c:v>
                </c:pt>
                <c:pt idx="138">
                  <c:v>-45.285714285714285</c:v>
                </c:pt>
                <c:pt idx="139">
                  <c:v>-45</c:v>
                </c:pt>
                <c:pt idx="140">
                  <c:v>-44.714285714285715</c:v>
                </c:pt>
                <c:pt idx="141">
                  <c:v>-44.571428571428569</c:v>
                </c:pt>
                <c:pt idx="142">
                  <c:v>-44.714285714285715</c:v>
                </c:pt>
                <c:pt idx="143">
                  <c:v>-44.857142857142854</c:v>
                </c:pt>
                <c:pt idx="144">
                  <c:v>-45</c:v>
                </c:pt>
                <c:pt idx="145">
                  <c:v>-45.142857142857146</c:v>
                </c:pt>
                <c:pt idx="146">
                  <c:v>-45.285714285714285</c:v>
                </c:pt>
                <c:pt idx="147">
                  <c:v>-45.571428571428569</c:v>
                </c:pt>
                <c:pt idx="148">
                  <c:v>-45.857142857142854</c:v>
                </c:pt>
                <c:pt idx="149">
                  <c:v>-45.428571428571431</c:v>
                </c:pt>
                <c:pt idx="150">
                  <c:v>-45.714285714285715</c:v>
                </c:pt>
                <c:pt idx="151">
                  <c:v>-45.714285714285715</c:v>
                </c:pt>
                <c:pt idx="152">
                  <c:v>-45.857142857142854</c:v>
                </c:pt>
                <c:pt idx="153">
                  <c:v>-46.142857142857146</c:v>
                </c:pt>
                <c:pt idx="154">
                  <c:v>-46.428571428571431</c:v>
                </c:pt>
                <c:pt idx="155">
                  <c:v>-46.142857142857146</c:v>
                </c:pt>
                <c:pt idx="156">
                  <c:v>-46.142857142857146</c:v>
                </c:pt>
                <c:pt idx="157">
                  <c:v>-46</c:v>
                </c:pt>
                <c:pt idx="158">
                  <c:v>-46</c:v>
                </c:pt>
                <c:pt idx="159">
                  <c:v>-46</c:v>
                </c:pt>
                <c:pt idx="160">
                  <c:v>-46</c:v>
                </c:pt>
                <c:pt idx="161">
                  <c:v>-45.857142857142854</c:v>
                </c:pt>
                <c:pt idx="162">
                  <c:v>-46</c:v>
                </c:pt>
                <c:pt idx="163">
                  <c:v>-46</c:v>
                </c:pt>
                <c:pt idx="164">
                  <c:v>-46</c:v>
                </c:pt>
                <c:pt idx="165">
                  <c:v>-46</c:v>
                </c:pt>
                <c:pt idx="166">
                  <c:v>-46</c:v>
                </c:pt>
                <c:pt idx="167">
                  <c:v>-46</c:v>
                </c:pt>
                <c:pt idx="168">
                  <c:v>-46</c:v>
                </c:pt>
                <c:pt idx="169">
                  <c:v>-46.142857142857146</c:v>
                </c:pt>
                <c:pt idx="170">
                  <c:v>-46.285714285714285</c:v>
                </c:pt>
                <c:pt idx="171">
                  <c:v>-46.285714285714285</c:v>
                </c:pt>
                <c:pt idx="172">
                  <c:v>-46</c:v>
                </c:pt>
                <c:pt idx="173">
                  <c:v>-46</c:v>
                </c:pt>
                <c:pt idx="174">
                  <c:v>-45.714285714285715</c:v>
                </c:pt>
                <c:pt idx="175">
                  <c:v>-45.571428571428569</c:v>
                </c:pt>
                <c:pt idx="176">
                  <c:v>-45</c:v>
                </c:pt>
                <c:pt idx="177">
                  <c:v>-44.714285714285715</c:v>
                </c:pt>
                <c:pt idx="178">
                  <c:v>-44.428571428571431</c:v>
                </c:pt>
                <c:pt idx="179">
                  <c:v>-44.571428571428569</c:v>
                </c:pt>
                <c:pt idx="180">
                  <c:v>-44.142857142857146</c:v>
                </c:pt>
                <c:pt idx="181">
                  <c:v>-44.142857142857146</c:v>
                </c:pt>
                <c:pt idx="182">
                  <c:v>-44.142857142857146</c:v>
                </c:pt>
                <c:pt idx="183">
                  <c:v>-44.428571428571431</c:v>
                </c:pt>
                <c:pt idx="184">
                  <c:v>-44.571428571428569</c:v>
                </c:pt>
                <c:pt idx="185">
                  <c:v>-47.142857142857146</c:v>
                </c:pt>
                <c:pt idx="186">
                  <c:v>-47</c:v>
                </c:pt>
                <c:pt idx="187">
                  <c:v>-47</c:v>
                </c:pt>
                <c:pt idx="188">
                  <c:v>-46.714285714285715</c:v>
                </c:pt>
                <c:pt idx="189">
                  <c:v>-46.142857142857146</c:v>
                </c:pt>
                <c:pt idx="190">
                  <c:v>-45.857142857142854</c:v>
                </c:pt>
                <c:pt idx="191">
                  <c:v>-45.857142857142854</c:v>
                </c:pt>
                <c:pt idx="192">
                  <c:v>-43</c:v>
                </c:pt>
                <c:pt idx="193">
                  <c:v>-42.714285714285715</c:v>
                </c:pt>
                <c:pt idx="194">
                  <c:v>-42.285714285714285</c:v>
                </c:pt>
                <c:pt idx="195">
                  <c:v>-41.857142857142854</c:v>
                </c:pt>
                <c:pt idx="196">
                  <c:v>-41.571428571428569</c:v>
                </c:pt>
                <c:pt idx="197">
                  <c:v>-41.428571428571431</c:v>
                </c:pt>
                <c:pt idx="198">
                  <c:v>-41.142857142857146</c:v>
                </c:pt>
                <c:pt idx="199">
                  <c:v>-40.142857142857146</c:v>
                </c:pt>
                <c:pt idx="200">
                  <c:v>-39.285714285714285</c:v>
                </c:pt>
                <c:pt idx="201">
                  <c:v>-38.714285714285715</c:v>
                </c:pt>
                <c:pt idx="202">
                  <c:v>-38.142857142857146</c:v>
                </c:pt>
                <c:pt idx="203">
                  <c:v>-37.571428571428569</c:v>
                </c:pt>
                <c:pt idx="204">
                  <c:v>-37.571428571428569</c:v>
                </c:pt>
                <c:pt idx="205">
                  <c:v>-37.714285714285715</c:v>
                </c:pt>
                <c:pt idx="206">
                  <c:v>-37.857142857142854</c:v>
                </c:pt>
                <c:pt idx="207">
                  <c:v>-37.857142857142854</c:v>
                </c:pt>
                <c:pt idx="208">
                  <c:v>-37.714285714285715</c:v>
                </c:pt>
                <c:pt idx="209">
                  <c:v>-37.714285714285715</c:v>
                </c:pt>
                <c:pt idx="210">
                  <c:v>-37.714285714285715</c:v>
                </c:pt>
                <c:pt idx="211">
                  <c:v>-37.714285714285715</c:v>
                </c:pt>
                <c:pt idx="212">
                  <c:v>-38</c:v>
                </c:pt>
                <c:pt idx="213">
                  <c:v>-37.714285714285715</c:v>
                </c:pt>
                <c:pt idx="214">
                  <c:v>-37.428571428571431</c:v>
                </c:pt>
                <c:pt idx="215">
                  <c:v>-37.428571428571431</c:v>
                </c:pt>
                <c:pt idx="216">
                  <c:v>-37</c:v>
                </c:pt>
                <c:pt idx="217">
                  <c:v>-36.857142857142854</c:v>
                </c:pt>
                <c:pt idx="218">
                  <c:v>-37</c:v>
                </c:pt>
                <c:pt idx="219">
                  <c:v>-37.142857142857146</c:v>
                </c:pt>
                <c:pt idx="220">
                  <c:v>-37</c:v>
                </c:pt>
                <c:pt idx="221">
                  <c:v>-37</c:v>
                </c:pt>
                <c:pt idx="222">
                  <c:v>-36.714285714285715</c:v>
                </c:pt>
                <c:pt idx="223">
                  <c:v>-36.857142857142854</c:v>
                </c:pt>
                <c:pt idx="224">
                  <c:v>-36.571428571428569</c:v>
                </c:pt>
                <c:pt idx="225">
                  <c:v>-36.142857142857146</c:v>
                </c:pt>
                <c:pt idx="226">
                  <c:v>-35.571428571428569</c:v>
                </c:pt>
                <c:pt idx="227">
                  <c:v>-35.571428571428569</c:v>
                </c:pt>
                <c:pt idx="228">
                  <c:v>-35.428571428571431</c:v>
                </c:pt>
                <c:pt idx="229">
                  <c:v>-35.285714285714285</c:v>
                </c:pt>
                <c:pt idx="230">
                  <c:v>-35</c:v>
                </c:pt>
                <c:pt idx="231">
                  <c:v>-34.857142857142854</c:v>
                </c:pt>
                <c:pt idx="232">
                  <c:v>-35</c:v>
                </c:pt>
                <c:pt idx="233">
                  <c:v>-35.285714285714285</c:v>
                </c:pt>
                <c:pt idx="234">
                  <c:v>-35.428571428571431</c:v>
                </c:pt>
                <c:pt idx="235">
                  <c:v>-35.571428571428569</c:v>
                </c:pt>
                <c:pt idx="236">
                  <c:v>-36</c:v>
                </c:pt>
                <c:pt idx="237">
                  <c:v>-36.285714285714285</c:v>
                </c:pt>
                <c:pt idx="238">
                  <c:v>-36.714285714285715</c:v>
                </c:pt>
                <c:pt idx="239">
                  <c:v>-36.714285714285715</c:v>
                </c:pt>
                <c:pt idx="240">
                  <c:v>-36.571428571428569</c:v>
                </c:pt>
                <c:pt idx="241">
                  <c:v>-37.571428571428569</c:v>
                </c:pt>
                <c:pt idx="242">
                  <c:v>-38.714285714285715</c:v>
                </c:pt>
                <c:pt idx="243">
                  <c:v>-39.571428571428569</c:v>
                </c:pt>
                <c:pt idx="244">
                  <c:v>-40.714285714285715</c:v>
                </c:pt>
                <c:pt idx="245">
                  <c:v>-41.571428571428569</c:v>
                </c:pt>
                <c:pt idx="246">
                  <c:v>-41.571428571428569</c:v>
                </c:pt>
                <c:pt idx="247">
                  <c:v>-41.285714285714285</c:v>
                </c:pt>
                <c:pt idx="248">
                  <c:v>-40</c:v>
                </c:pt>
                <c:pt idx="249">
                  <c:v>-38.428571428571431</c:v>
                </c:pt>
                <c:pt idx="250">
                  <c:v>-36.857142857142854</c:v>
                </c:pt>
                <c:pt idx="251">
                  <c:v>-36.428571428571431</c:v>
                </c:pt>
                <c:pt idx="252">
                  <c:v>-36.285714285714285</c:v>
                </c:pt>
                <c:pt idx="253">
                  <c:v>-38.857142857142854</c:v>
                </c:pt>
                <c:pt idx="254">
                  <c:v>-42.142857142857146</c:v>
                </c:pt>
                <c:pt idx="255">
                  <c:v>-43.142857142857146</c:v>
                </c:pt>
                <c:pt idx="256">
                  <c:v>-44.285714285714285</c:v>
                </c:pt>
                <c:pt idx="257">
                  <c:v>-45.571428571428569</c:v>
                </c:pt>
                <c:pt idx="258">
                  <c:v>-45.714285714285715</c:v>
                </c:pt>
                <c:pt idx="259">
                  <c:v>-45.714285714285715</c:v>
                </c:pt>
                <c:pt idx="260">
                  <c:v>-46</c:v>
                </c:pt>
                <c:pt idx="261">
                  <c:v>-46.142857142857146</c:v>
                </c:pt>
                <c:pt idx="262">
                  <c:v>-46.142857142857146</c:v>
                </c:pt>
                <c:pt idx="263">
                  <c:v>-46.142857142857146</c:v>
                </c:pt>
              </c:numCache>
            </c:numRef>
          </c:val>
          <c:smooth val="0"/>
          <c:extLst>
            <c:ext xmlns:c16="http://schemas.microsoft.com/office/drawing/2014/chart" uri="{C3380CC4-5D6E-409C-BE32-E72D297353CC}">
              <c16:uniqueId val="{00000000-8F20-41E6-8DB5-3E70003EFF55}"/>
            </c:ext>
          </c:extLst>
        </c:ser>
        <c:ser>
          <c:idx val="1"/>
          <c:order val="1"/>
          <c:tx>
            <c:strRef>
              <c:f>'Mobility data'!$H$3</c:f>
              <c:strCache>
                <c:ptCount val="1"/>
                <c:pt idx="0">
                  <c:v>Residential % change from baseline</c:v>
                </c:pt>
              </c:strCache>
            </c:strRef>
          </c:tx>
          <c:spPr>
            <a:ln w="28575" cap="rnd">
              <a:solidFill>
                <a:schemeClr val="accent2">
                  <a:lumMod val="50000"/>
                </a:schemeClr>
              </a:solidFill>
              <a:round/>
            </a:ln>
            <a:effectLst/>
          </c:spPr>
          <c:marker>
            <c:symbol val="none"/>
          </c:marker>
          <c:cat>
            <c:numRef>
              <c:f>'Mobility data'!$F$4:$F$267</c:f>
              <c:numCache>
                <c:formatCode>m/d/yyyy</c:formatCode>
                <c:ptCount val="264"/>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numCache>
            </c:numRef>
          </c:cat>
          <c:val>
            <c:numRef>
              <c:f>'Mobility data'!$H$4:$H$267</c:f>
              <c:numCache>
                <c:formatCode>0.0</c:formatCode>
                <c:ptCount val="264"/>
                <c:pt idx="0">
                  <c:v>0.42857142857142855</c:v>
                </c:pt>
                <c:pt idx="1">
                  <c:v>0.5714285714285714</c:v>
                </c:pt>
                <c:pt idx="2">
                  <c:v>0.42857142857142855</c:v>
                </c:pt>
                <c:pt idx="3">
                  <c:v>0.2857142857142857</c:v>
                </c:pt>
                <c:pt idx="4">
                  <c:v>0.2857142857142857</c:v>
                </c:pt>
                <c:pt idx="5">
                  <c:v>0.42857142857142855</c:v>
                </c:pt>
                <c:pt idx="6">
                  <c:v>0.5714285714285714</c:v>
                </c:pt>
                <c:pt idx="7">
                  <c:v>0.5714285714285714</c:v>
                </c:pt>
                <c:pt idx="8">
                  <c:v>0.42857142857142855</c:v>
                </c:pt>
                <c:pt idx="9">
                  <c:v>0.5714285714285714</c:v>
                </c:pt>
                <c:pt idx="10">
                  <c:v>0.7142857142857143</c:v>
                </c:pt>
                <c:pt idx="11">
                  <c:v>1</c:v>
                </c:pt>
                <c:pt idx="12">
                  <c:v>1.1428571428571428</c:v>
                </c:pt>
                <c:pt idx="13">
                  <c:v>1.2857142857142858</c:v>
                </c:pt>
                <c:pt idx="14">
                  <c:v>1.8571428571428572</c:v>
                </c:pt>
                <c:pt idx="15">
                  <c:v>2.4285714285714284</c:v>
                </c:pt>
                <c:pt idx="16">
                  <c:v>3</c:v>
                </c:pt>
                <c:pt idx="17">
                  <c:v>3.8571428571428572</c:v>
                </c:pt>
                <c:pt idx="18">
                  <c:v>5.2857142857142856</c:v>
                </c:pt>
                <c:pt idx="19">
                  <c:v>7.2857142857142856</c:v>
                </c:pt>
                <c:pt idx="20">
                  <c:v>9.4285714285714288</c:v>
                </c:pt>
                <c:pt idx="21">
                  <c:v>11.571428571428571</c:v>
                </c:pt>
                <c:pt idx="22">
                  <c:v>13.142857142857142</c:v>
                </c:pt>
                <c:pt idx="23">
                  <c:v>14.428571428571429</c:v>
                </c:pt>
                <c:pt idx="24">
                  <c:v>17</c:v>
                </c:pt>
                <c:pt idx="25">
                  <c:v>19.714285714285715</c:v>
                </c:pt>
                <c:pt idx="26">
                  <c:v>22.142857142857142</c:v>
                </c:pt>
                <c:pt idx="27">
                  <c:v>24.428571428571427</c:v>
                </c:pt>
                <c:pt idx="28">
                  <c:v>26.571428571428573</c:v>
                </c:pt>
                <c:pt idx="29">
                  <c:v>27.714285714285715</c:v>
                </c:pt>
                <c:pt idx="30">
                  <c:v>28.571428571428573</c:v>
                </c:pt>
                <c:pt idx="31">
                  <c:v>29.714285714285715</c:v>
                </c:pt>
                <c:pt idx="32">
                  <c:v>30.142857142857142</c:v>
                </c:pt>
                <c:pt idx="33">
                  <c:v>30.428571428571427</c:v>
                </c:pt>
                <c:pt idx="34">
                  <c:v>30.714285714285715</c:v>
                </c:pt>
                <c:pt idx="35">
                  <c:v>30.857142857142858</c:v>
                </c:pt>
                <c:pt idx="36">
                  <c:v>30.857142857142858</c:v>
                </c:pt>
                <c:pt idx="37">
                  <c:v>30.714285714285715</c:v>
                </c:pt>
                <c:pt idx="38">
                  <c:v>30.714285714285715</c:v>
                </c:pt>
                <c:pt idx="39">
                  <c:v>30.714285714285715</c:v>
                </c:pt>
                <c:pt idx="40">
                  <c:v>30.571428571428573</c:v>
                </c:pt>
                <c:pt idx="41">
                  <c:v>30.285714285714285</c:v>
                </c:pt>
                <c:pt idx="42">
                  <c:v>30.571428571428573</c:v>
                </c:pt>
                <c:pt idx="43">
                  <c:v>30.571428571428573</c:v>
                </c:pt>
                <c:pt idx="44">
                  <c:v>30.714285714285715</c:v>
                </c:pt>
                <c:pt idx="45">
                  <c:v>31.285714285714285</c:v>
                </c:pt>
                <c:pt idx="46">
                  <c:v>31.142857142857142</c:v>
                </c:pt>
                <c:pt idx="47">
                  <c:v>31.142857142857142</c:v>
                </c:pt>
                <c:pt idx="48">
                  <c:v>31.142857142857142</c:v>
                </c:pt>
                <c:pt idx="49">
                  <c:v>30.857142857142858</c:v>
                </c:pt>
                <c:pt idx="50">
                  <c:v>30.857142857142858</c:v>
                </c:pt>
                <c:pt idx="51">
                  <c:v>30.571428571428573</c:v>
                </c:pt>
                <c:pt idx="52">
                  <c:v>29.857142857142858</c:v>
                </c:pt>
                <c:pt idx="53">
                  <c:v>29.857142857142858</c:v>
                </c:pt>
                <c:pt idx="54">
                  <c:v>29.714285714285715</c:v>
                </c:pt>
                <c:pt idx="55">
                  <c:v>29.571428571428573</c:v>
                </c:pt>
                <c:pt idx="56">
                  <c:v>29.285714285714285</c:v>
                </c:pt>
                <c:pt idx="57">
                  <c:v>29</c:v>
                </c:pt>
                <c:pt idx="58">
                  <c:v>28.857142857142858</c:v>
                </c:pt>
                <c:pt idx="59">
                  <c:v>28.714285714285715</c:v>
                </c:pt>
                <c:pt idx="60">
                  <c:v>28.571428571428573</c:v>
                </c:pt>
                <c:pt idx="61">
                  <c:v>28.571428571428573</c:v>
                </c:pt>
                <c:pt idx="62">
                  <c:v>28.714285714285715</c:v>
                </c:pt>
                <c:pt idx="63">
                  <c:v>28.714285714285715</c:v>
                </c:pt>
                <c:pt idx="64">
                  <c:v>28.571428571428573</c:v>
                </c:pt>
                <c:pt idx="65">
                  <c:v>28.714285714285715</c:v>
                </c:pt>
                <c:pt idx="66">
                  <c:v>28.571428571428573</c:v>
                </c:pt>
                <c:pt idx="67">
                  <c:v>28.428571428571427</c:v>
                </c:pt>
                <c:pt idx="68">
                  <c:v>28.142857142857142</c:v>
                </c:pt>
                <c:pt idx="69">
                  <c:v>27.714285714285715</c:v>
                </c:pt>
                <c:pt idx="70">
                  <c:v>27.857142857142858</c:v>
                </c:pt>
                <c:pt idx="71">
                  <c:v>27.714285714285715</c:v>
                </c:pt>
                <c:pt idx="72">
                  <c:v>27.714285714285715</c:v>
                </c:pt>
                <c:pt idx="73">
                  <c:v>27.714285714285715</c:v>
                </c:pt>
                <c:pt idx="74">
                  <c:v>27.571428571428573</c:v>
                </c:pt>
                <c:pt idx="75">
                  <c:v>27.571428571428573</c:v>
                </c:pt>
                <c:pt idx="76">
                  <c:v>27.428571428571427</c:v>
                </c:pt>
                <c:pt idx="77">
                  <c:v>26.714285714285715</c:v>
                </c:pt>
                <c:pt idx="78">
                  <c:v>26.571428571428573</c:v>
                </c:pt>
                <c:pt idx="79">
                  <c:v>26.142857142857142</c:v>
                </c:pt>
                <c:pt idx="80">
                  <c:v>25.857142857142858</c:v>
                </c:pt>
                <c:pt idx="81">
                  <c:v>25.571428571428573</c:v>
                </c:pt>
                <c:pt idx="82">
                  <c:v>25.142857142857142</c:v>
                </c:pt>
                <c:pt idx="83">
                  <c:v>25</c:v>
                </c:pt>
                <c:pt idx="84">
                  <c:v>24.857142857142858</c:v>
                </c:pt>
                <c:pt idx="85">
                  <c:v>24.857142857142858</c:v>
                </c:pt>
                <c:pt idx="86">
                  <c:v>24.571428571428573</c:v>
                </c:pt>
                <c:pt idx="87">
                  <c:v>24.571428571428573</c:v>
                </c:pt>
                <c:pt idx="88">
                  <c:v>24.428571428571427</c:v>
                </c:pt>
                <c:pt idx="89">
                  <c:v>24.285714285714285</c:v>
                </c:pt>
                <c:pt idx="90">
                  <c:v>24.142857142857142</c:v>
                </c:pt>
                <c:pt idx="91">
                  <c:v>23.857142857142858</c:v>
                </c:pt>
                <c:pt idx="92">
                  <c:v>23.285714285714285</c:v>
                </c:pt>
                <c:pt idx="93">
                  <c:v>23.142857142857142</c:v>
                </c:pt>
                <c:pt idx="94">
                  <c:v>22.714285714285715</c:v>
                </c:pt>
                <c:pt idx="95">
                  <c:v>22.428571428571427</c:v>
                </c:pt>
                <c:pt idx="96">
                  <c:v>22.428571428571427</c:v>
                </c:pt>
                <c:pt idx="97">
                  <c:v>22.428571428571427</c:v>
                </c:pt>
                <c:pt idx="98">
                  <c:v>22.571428571428573</c:v>
                </c:pt>
                <c:pt idx="99">
                  <c:v>23</c:v>
                </c:pt>
                <c:pt idx="100">
                  <c:v>23.142857142857142</c:v>
                </c:pt>
                <c:pt idx="101">
                  <c:v>23.142857142857142</c:v>
                </c:pt>
                <c:pt idx="102">
                  <c:v>23.142857142857142</c:v>
                </c:pt>
                <c:pt idx="103">
                  <c:v>23.285714285714285</c:v>
                </c:pt>
                <c:pt idx="104">
                  <c:v>23.142857142857142</c:v>
                </c:pt>
                <c:pt idx="105">
                  <c:v>23</c:v>
                </c:pt>
                <c:pt idx="106">
                  <c:v>22.285714285714285</c:v>
                </c:pt>
                <c:pt idx="107">
                  <c:v>22</c:v>
                </c:pt>
                <c:pt idx="108">
                  <c:v>21.714285714285715</c:v>
                </c:pt>
                <c:pt idx="109">
                  <c:v>21.571428571428573</c:v>
                </c:pt>
                <c:pt idx="110">
                  <c:v>21.142857142857142</c:v>
                </c:pt>
                <c:pt idx="111">
                  <c:v>21</c:v>
                </c:pt>
                <c:pt idx="112">
                  <c:v>20.571428571428573</c:v>
                </c:pt>
                <c:pt idx="113">
                  <c:v>20.428571428571427</c:v>
                </c:pt>
                <c:pt idx="114">
                  <c:v>20.285714285714285</c:v>
                </c:pt>
                <c:pt idx="115">
                  <c:v>20.142857142857142</c:v>
                </c:pt>
                <c:pt idx="116">
                  <c:v>19.857142857142858</c:v>
                </c:pt>
                <c:pt idx="117">
                  <c:v>19.428571428571427</c:v>
                </c:pt>
                <c:pt idx="118">
                  <c:v>18.857142857142858</c:v>
                </c:pt>
                <c:pt idx="119">
                  <c:v>18.571428571428573</c:v>
                </c:pt>
                <c:pt idx="120">
                  <c:v>18.714285714285715</c:v>
                </c:pt>
                <c:pt idx="121">
                  <c:v>18.714285714285715</c:v>
                </c:pt>
                <c:pt idx="122">
                  <c:v>18.714285714285715</c:v>
                </c:pt>
                <c:pt idx="123">
                  <c:v>18.857142857142858</c:v>
                </c:pt>
                <c:pt idx="124">
                  <c:v>19</c:v>
                </c:pt>
                <c:pt idx="125">
                  <c:v>19.142857142857142</c:v>
                </c:pt>
                <c:pt idx="126">
                  <c:v>19.142857142857142</c:v>
                </c:pt>
                <c:pt idx="127">
                  <c:v>18.857142857142858</c:v>
                </c:pt>
                <c:pt idx="128">
                  <c:v>18.571428571428573</c:v>
                </c:pt>
                <c:pt idx="129">
                  <c:v>18.285714285714285</c:v>
                </c:pt>
                <c:pt idx="130">
                  <c:v>18</c:v>
                </c:pt>
                <c:pt idx="131">
                  <c:v>17.857142857142858</c:v>
                </c:pt>
                <c:pt idx="132">
                  <c:v>17.714285714285715</c:v>
                </c:pt>
                <c:pt idx="133">
                  <c:v>17.285714285714285</c:v>
                </c:pt>
                <c:pt idx="134">
                  <c:v>16.857142857142858</c:v>
                </c:pt>
                <c:pt idx="135">
                  <c:v>16.571428571428573</c:v>
                </c:pt>
                <c:pt idx="136">
                  <c:v>16.428571428571427</c:v>
                </c:pt>
                <c:pt idx="137">
                  <c:v>16.285714285714285</c:v>
                </c:pt>
                <c:pt idx="138">
                  <c:v>16</c:v>
                </c:pt>
                <c:pt idx="139">
                  <c:v>15.714285714285714</c:v>
                </c:pt>
                <c:pt idx="140">
                  <c:v>15.428571428571429</c:v>
                </c:pt>
                <c:pt idx="141">
                  <c:v>15.285714285714286</c:v>
                </c:pt>
                <c:pt idx="142">
                  <c:v>15.428571428571429</c:v>
                </c:pt>
                <c:pt idx="143">
                  <c:v>15.285714285714286</c:v>
                </c:pt>
                <c:pt idx="144">
                  <c:v>15</c:v>
                </c:pt>
                <c:pt idx="145">
                  <c:v>14.857142857142858</c:v>
                </c:pt>
                <c:pt idx="146">
                  <c:v>14.714285714285714</c:v>
                </c:pt>
                <c:pt idx="147">
                  <c:v>14.857142857142858</c:v>
                </c:pt>
                <c:pt idx="148">
                  <c:v>15.142857142857142</c:v>
                </c:pt>
                <c:pt idx="149">
                  <c:v>15</c:v>
                </c:pt>
                <c:pt idx="150">
                  <c:v>15.142857142857142</c:v>
                </c:pt>
                <c:pt idx="151">
                  <c:v>15.142857142857142</c:v>
                </c:pt>
                <c:pt idx="152">
                  <c:v>15</c:v>
                </c:pt>
                <c:pt idx="153">
                  <c:v>14.714285714285714</c:v>
                </c:pt>
                <c:pt idx="154">
                  <c:v>14.285714285714286</c:v>
                </c:pt>
                <c:pt idx="155">
                  <c:v>13.714285714285714</c:v>
                </c:pt>
                <c:pt idx="156">
                  <c:v>13.428571428571429</c:v>
                </c:pt>
                <c:pt idx="157">
                  <c:v>13</c:v>
                </c:pt>
                <c:pt idx="158">
                  <c:v>12.857142857142858</c:v>
                </c:pt>
                <c:pt idx="159">
                  <c:v>12.714285714285714</c:v>
                </c:pt>
                <c:pt idx="160">
                  <c:v>12.714285714285714</c:v>
                </c:pt>
                <c:pt idx="161">
                  <c:v>12.857142857142858</c:v>
                </c:pt>
                <c:pt idx="162">
                  <c:v>12.857142857142858</c:v>
                </c:pt>
                <c:pt idx="163">
                  <c:v>12.714285714285714</c:v>
                </c:pt>
                <c:pt idx="164">
                  <c:v>12.571428571428571</c:v>
                </c:pt>
                <c:pt idx="165">
                  <c:v>12.428571428571429</c:v>
                </c:pt>
                <c:pt idx="166">
                  <c:v>12.428571428571429</c:v>
                </c:pt>
                <c:pt idx="167">
                  <c:v>12.571428571428571</c:v>
                </c:pt>
                <c:pt idx="168">
                  <c:v>12.714285714285714</c:v>
                </c:pt>
                <c:pt idx="169">
                  <c:v>13</c:v>
                </c:pt>
                <c:pt idx="170">
                  <c:v>13.285714285714286</c:v>
                </c:pt>
                <c:pt idx="171">
                  <c:v>13.428571428571429</c:v>
                </c:pt>
                <c:pt idx="172">
                  <c:v>13.428571428571429</c:v>
                </c:pt>
                <c:pt idx="173">
                  <c:v>13.571428571428571</c:v>
                </c:pt>
                <c:pt idx="174">
                  <c:v>13.285714285714286</c:v>
                </c:pt>
                <c:pt idx="175">
                  <c:v>13.142857142857142</c:v>
                </c:pt>
                <c:pt idx="176">
                  <c:v>12.857142857142858</c:v>
                </c:pt>
                <c:pt idx="177">
                  <c:v>12.714285714285714</c:v>
                </c:pt>
                <c:pt idx="178">
                  <c:v>12.571428571428571</c:v>
                </c:pt>
                <c:pt idx="179">
                  <c:v>12.714285714285714</c:v>
                </c:pt>
                <c:pt idx="180">
                  <c:v>12.285714285714286</c:v>
                </c:pt>
                <c:pt idx="181">
                  <c:v>12.428571428571429</c:v>
                </c:pt>
                <c:pt idx="182">
                  <c:v>12.285714285714286</c:v>
                </c:pt>
                <c:pt idx="183">
                  <c:v>12.428571428571429</c:v>
                </c:pt>
                <c:pt idx="184">
                  <c:v>12.285714285714286</c:v>
                </c:pt>
                <c:pt idx="185">
                  <c:v>12.571428571428571</c:v>
                </c:pt>
                <c:pt idx="186">
                  <c:v>12.285714285714286</c:v>
                </c:pt>
                <c:pt idx="187">
                  <c:v>12.428571428571429</c:v>
                </c:pt>
                <c:pt idx="188">
                  <c:v>12.285714285714286</c:v>
                </c:pt>
                <c:pt idx="189">
                  <c:v>12.142857142857142</c:v>
                </c:pt>
                <c:pt idx="190">
                  <c:v>12</c:v>
                </c:pt>
                <c:pt idx="191">
                  <c:v>12.142857142857142</c:v>
                </c:pt>
                <c:pt idx="192">
                  <c:v>11.714285714285714</c:v>
                </c:pt>
                <c:pt idx="193">
                  <c:v>11.571428571428571</c:v>
                </c:pt>
                <c:pt idx="194">
                  <c:v>11.285714285714286</c:v>
                </c:pt>
                <c:pt idx="195">
                  <c:v>11</c:v>
                </c:pt>
                <c:pt idx="196">
                  <c:v>10.714285714285714</c:v>
                </c:pt>
                <c:pt idx="197">
                  <c:v>10.714285714285714</c:v>
                </c:pt>
                <c:pt idx="198">
                  <c:v>10.571428571428571</c:v>
                </c:pt>
                <c:pt idx="199">
                  <c:v>10.285714285714286</c:v>
                </c:pt>
                <c:pt idx="200">
                  <c:v>10.142857142857142</c:v>
                </c:pt>
                <c:pt idx="201">
                  <c:v>10.142857142857142</c:v>
                </c:pt>
                <c:pt idx="202">
                  <c:v>10</c:v>
                </c:pt>
                <c:pt idx="203">
                  <c:v>10</c:v>
                </c:pt>
                <c:pt idx="204">
                  <c:v>10.142857142857142</c:v>
                </c:pt>
                <c:pt idx="205">
                  <c:v>10.285714285714286</c:v>
                </c:pt>
                <c:pt idx="206">
                  <c:v>10.428571428571429</c:v>
                </c:pt>
                <c:pt idx="207">
                  <c:v>10.428571428571429</c:v>
                </c:pt>
                <c:pt idx="208">
                  <c:v>10.571428571428571</c:v>
                </c:pt>
                <c:pt idx="209">
                  <c:v>10.857142857142858</c:v>
                </c:pt>
                <c:pt idx="210">
                  <c:v>11.142857142857142</c:v>
                </c:pt>
                <c:pt idx="211">
                  <c:v>11.285714285714286</c:v>
                </c:pt>
                <c:pt idx="212">
                  <c:v>11.714285714285714</c:v>
                </c:pt>
                <c:pt idx="213">
                  <c:v>11.857142857142858</c:v>
                </c:pt>
                <c:pt idx="214">
                  <c:v>12.142857142857142</c:v>
                </c:pt>
                <c:pt idx="215">
                  <c:v>12.142857142857142</c:v>
                </c:pt>
                <c:pt idx="216">
                  <c:v>12.142857142857142</c:v>
                </c:pt>
                <c:pt idx="217">
                  <c:v>12.428571428571429</c:v>
                </c:pt>
                <c:pt idx="218">
                  <c:v>12.714285714285714</c:v>
                </c:pt>
                <c:pt idx="219">
                  <c:v>12.857142857142858</c:v>
                </c:pt>
                <c:pt idx="220">
                  <c:v>12.857142857142858</c:v>
                </c:pt>
                <c:pt idx="221">
                  <c:v>12.857142857142858</c:v>
                </c:pt>
                <c:pt idx="222">
                  <c:v>12.714285714285714</c:v>
                </c:pt>
                <c:pt idx="223">
                  <c:v>12.714285714285714</c:v>
                </c:pt>
                <c:pt idx="224">
                  <c:v>12.428571428571429</c:v>
                </c:pt>
                <c:pt idx="225">
                  <c:v>12.285714285714286</c:v>
                </c:pt>
                <c:pt idx="226">
                  <c:v>12</c:v>
                </c:pt>
                <c:pt idx="227">
                  <c:v>12.142857142857142</c:v>
                </c:pt>
                <c:pt idx="228">
                  <c:v>12.285714285714286</c:v>
                </c:pt>
                <c:pt idx="229">
                  <c:v>12.428571428571429</c:v>
                </c:pt>
                <c:pt idx="230">
                  <c:v>12.428571428571429</c:v>
                </c:pt>
                <c:pt idx="231">
                  <c:v>12.428571428571429</c:v>
                </c:pt>
                <c:pt idx="232">
                  <c:v>12.571428571428571</c:v>
                </c:pt>
                <c:pt idx="233">
                  <c:v>12.857142857142858</c:v>
                </c:pt>
                <c:pt idx="234">
                  <c:v>13</c:v>
                </c:pt>
                <c:pt idx="235">
                  <c:v>13</c:v>
                </c:pt>
                <c:pt idx="236">
                  <c:v>13.428571428571429</c:v>
                </c:pt>
                <c:pt idx="237">
                  <c:v>13.571428571428571</c:v>
                </c:pt>
                <c:pt idx="238">
                  <c:v>13.857142857142858</c:v>
                </c:pt>
                <c:pt idx="239">
                  <c:v>13.857142857142858</c:v>
                </c:pt>
                <c:pt idx="240">
                  <c:v>13.714285714285714</c:v>
                </c:pt>
                <c:pt idx="241">
                  <c:v>13.857142857142858</c:v>
                </c:pt>
                <c:pt idx="242">
                  <c:v>14.142857142857142</c:v>
                </c:pt>
                <c:pt idx="243">
                  <c:v>14.142857142857142</c:v>
                </c:pt>
                <c:pt idx="244">
                  <c:v>14.571428571428571</c:v>
                </c:pt>
                <c:pt idx="245">
                  <c:v>14.714285714285714</c:v>
                </c:pt>
                <c:pt idx="246">
                  <c:v>14.714285714285714</c:v>
                </c:pt>
                <c:pt idx="247">
                  <c:v>14.571428571428571</c:v>
                </c:pt>
                <c:pt idx="248">
                  <c:v>14.142857142857142</c:v>
                </c:pt>
                <c:pt idx="249">
                  <c:v>13.571428571428571</c:v>
                </c:pt>
                <c:pt idx="250">
                  <c:v>12.714285714285714</c:v>
                </c:pt>
                <c:pt idx="251">
                  <c:v>13</c:v>
                </c:pt>
                <c:pt idx="252">
                  <c:v>13.714285714285714</c:v>
                </c:pt>
                <c:pt idx="253">
                  <c:v>14.714285714285714</c:v>
                </c:pt>
                <c:pt idx="254">
                  <c:v>15.714285714285714</c:v>
                </c:pt>
                <c:pt idx="255">
                  <c:v>16.571428571428573</c:v>
                </c:pt>
                <c:pt idx="256">
                  <c:v>17.428571428571427</c:v>
                </c:pt>
                <c:pt idx="257">
                  <c:v>18.714285714285715</c:v>
                </c:pt>
                <c:pt idx="258">
                  <c:v>18.714285714285715</c:v>
                </c:pt>
                <c:pt idx="259">
                  <c:v>18.571428571428573</c:v>
                </c:pt>
                <c:pt idx="260">
                  <c:v>18.714285714285715</c:v>
                </c:pt>
                <c:pt idx="261">
                  <c:v>18.714285714285715</c:v>
                </c:pt>
                <c:pt idx="262">
                  <c:v>18.714285714285715</c:v>
                </c:pt>
                <c:pt idx="263">
                  <c:v>18.714285714285715</c:v>
                </c:pt>
              </c:numCache>
            </c:numRef>
          </c:val>
          <c:smooth val="0"/>
          <c:extLst>
            <c:ext xmlns:c16="http://schemas.microsoft.com/office/drawing/2014/chart" uri="{C3380CC4-5D6E-409C-BE32-E72D297353CC}">
              <c16:uniqueId val="{00000001-8F20-41E6-8DB5-3E70003EFF55}"/>
            </c:ext>
          </c:extLst>
        </c:ser>
        <c:dLbls>
          <c:showLegendKey val="0"/>
          <c:showVal val="0"/>
          <c:showCatName val="0"/>
          <c:showSerName val="0"/>
          <c:showPercent val="0"/>
          <c:showBubbleSize val="0"/>
        </c:dLbls>
        <c:smooth val="0"/>
        <c:axId val="583968624"/>
        <c:axId val="583963376"/>
      </c:lineChart>
      <c:dateAx>
        <c:axId val="583968624"/>
        <c:scaling>
          <c:orientation val="minMax"/>
        </c:scaling>
        <c:delete val="0"/>
        <c:axPos val="b"/>
        <c:numFmt formatCode="m/d/yy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83963376"/>
        <c:crosses val="autoZero"/>
        <c:auto val="1"/>
        <c:lblOffset val="100"/>
        <c:baseTimeUnit val="days"/>
      </c:dateAx>
      <c:valAx>
        <c:axId val="58396337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83968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Sheet1!$C$10</c:f>
              <c:strCache>
                <c:ptCount val="1"/>
                <c:pt idx="0">
                  <c:v>Aldgate BID Financial &amp; Insurance Employment - LHS</c:v>
                </c:pt>
              </c:strCache>
            </c:strRef>
          </c:tx>
          <c:spPr>
            <a:solidFill>
              <a:schemeClr val="accent1"/>
            </a:solidFill>
            <a:ln>
              <a:noFill/>
            </a:ln>
            <a:effectLst/>
          </c:spPr>
          <c:invertIfNegative val="0"/>
          <c:cat>
            <c:numRef>
              <c:f>Sheet1!$B$11:$B$14</c:f>
              <c:numCache>
                <c:formatCode>General</c:formatCode>
                <c:ptCount val="4"/>
                <c:pt idx="0">
                  <c:v>2015</c:v>
                </c:pt>
                <c:pt idx="1">
                  <c:v>2016</c:v>
                </c:pt>
                <c:pt idx="2">
                  <c:v>2017</c:v>
                </c:pt>
                <c:pt idx="3">
                  <c:v>2018</c:v>
                </c:pt>
              </c:numCache>
            </c:numRef>
          </c:cat>
          <c:val>
            <c:numRef>
              <c:f>Sheet1!$C$11:$C$14</c:f>
              <c:numCache>
                <c:formatCode>General</c:formatCode>
                <c:ptCount val="4"/>
                <c:pt idx="0">
                  <c:v>15620</c:v>
                </c:pt>
                <c:pt idx="1">
                  <c:v>15400</c:v>
                </c:pt>
                <c:pt idx="2">
                  <c:v>13300</c:v>
                </c:pt>
                <c:pt idx="3">
                  <c:v>12560</c:v>
                </c:pt>
              </c:numCache>
            </c:numRef>
          </c:val>
          <c:extLst>
            <c:ext xmlns:c16="http://schemas.microsoft.com/office/drawing/2014/chart" uri="{C3380CC4-5D6E-409C-BE32-E72D297353CC}">
              <c16:uniqueId val="{00000000-92AF-48CA-9E5B-2C4F443D336E}"/>
            </c:ext>
          </c:extLst>
        </c:ser>
        <c:dLbls>
          <c:showLegendKey val="0"/>
          <c:showVal val="0"/>
          <c:showCatName val="0"/>
          <c:showSerName val="0"/>
          <c:showPercent val="0"/>
          <c:showBubbleSize val="0"/>
        </c:dLbls>
        <c:gapWidth val="219"/>
        <c:overlap val="-27"/>
        <c:axId val="723369904"/>
        <c:axId val="723371872"/>
      </c:barChart>
      <c:lineChart>
        <c:grouping val="standard"/>
        <c:varyColors val="0"/>
        <c:ser>
          <c:idx val="1"/>
          <c:order val="1"/>
          <c:tx>
            <c:strRef>
              <c:f>Sheet1!$D$10</c:f>
              <c:strCache>
                <c:ptCount val="1"/>
                <c:pt idx="0">
                  <c:v>% of Total Jobs - RHS</c:v>
                </c:pt>
              </c:strCache>
            </c:strRef>
          </c:tx>
          <c:spPr>
            <a:ln w="28575" cap="rnd">
              <a:solidFill>
                <a:schemeClr val="accent2">
                  <a:lumMod val="75000"/>
                </a:schemeClr>
              </a:solidFill>
              <a:round/>
            </a:ln>
            <a:effectLst/>
          </c:spPr>
          <c:marker>
            <c:symbol val="none"/>
          </c:marker>
          <c:cat>
            <c:numRef>
              <c:f>Sheet1!$B$11:$B$14</c:f>
              <c:numCache>
                <c:formatCode>General</c:formatCode>
                <c:ptCount val="4"/>
                <c:pt idx="0">
                  <c:v>2015</c:v>
                </c:pt>
                <c:pt idx="1">
                  <c:v>2016</c:v>
                </c:pt>
                <c:pt idx="2">
                  <c:v>2017</c:v>
                </c:pt>
                <c:pt idx="3">
                  <c:v>2018</c:v>
                </c:pt>
              </c:numCache>
            </c:numRef>
          </c:cat>
          <c:val>
            <c:numRef>
              <c:f>Sheet1!$D$11:$D$14</c:f>
              <c:numCache>
                <c:formatCode>0.0%</c:formatCode>
                <c:ptCount val="4"/>
                <c:pt idx="0">
                  <c:v>0.36589365190911222</c:v>
                </c:pt>
                <c:pt idx="1">
                  <c:v>0.33868484715196834</c:v>
                </c:pt>
                <c:pt idx="2">
                  <c:v>0.28237791932059447</c:v>
                </c:pt>
                <c:pt idx="3">
                  <c:v>0.26666666666666666</c:v>
                </c:pt>
              </c:numCache>
            </c:numRef>
          </c:val>
          <c:smooth val="0"/>
          <c:extLst>
            <c:ext xmlns:c16="http://schemas.microsoft.com/office/drawing/2014/chart" uri="{C3380CC4-5D6E-409C-BE32-E72D297353CC}">
              <c16:uniqueId val="{00000001-92AF-48CA-9E5B-2C4F443D336E}"/>
            </c:ext>
          </c:extLst>
        </c:ser>
        <c:dLbls>
          <c:showLegendKey val="0"/>
          <c:showVal val="0"/>
          <c:showCatName val="0"/>
          <c:showSerName val="0"/>
          <c:showPercent val="0"/>
          <c:showBubbleSize val="0"/>
        </c:dLbls>
        <c:marker val="1"/>
        <c:smooth val="0"/>
        <c:axId val="712075648"/>
        <c:axId val="712078600"/>
      </c:lineChart>
      <c:catAx>
        <c:axId val="72336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23371872"/>
        <c:crosses val="autoZero"/>
        <c:auto val="1"/>
        <c:lblAlgn val="ctr"/>
        <c:lblOffset val="100"/>
        <c:noMultiLvlLbl val="0"/>
      </c:catAx>
      <c:valAx>
        <c:axId val="723371872"/>
        <c:scaling>
          <c:orientation val="minMax"/>
          <c:min val="10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23369904"/>
        <c:crosses val="autoZero"/>
        <c:crossBetween val="between"/>
      </c:valAx>
      <c:valAx>
        <c:axId val="712078600"/>
        <c:scaling>
          <c:orientation val="minMax"/>
          <c:min val="0.2"/>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2075648"/>
        <c:crosses val="max"/>
        <c:crossBetween val="between"/>
      </c:valAx>
      <c:catAx>
        <c:axId val="712075648"/>
        <c:scaling>
          <c:orientation val="minMax"/>
        </c:scaling>
        <c:delete val="1"/>
        <c:axPos val="b"/>
        <c:numFmt formatCode="General" sourceLinked="1"/>
        <c:majorTickMark val="out"/>
        <c:minorTickMark val="none"/>
        <c:tickLblPos val="nextTo"/>
        <c:crossAx val="7120786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13-4EB0-91FE-566FB47FCC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13-4EB0-91FE-566FB47FCC29}"/>
              </c:ext>
            </c:extLst>
          </c:dPt>
          <c:dLbls>
            <c:dLbl>
              <c:idx val="0"/>
              <c:layout>
                <c:manualLayout>
                  <c:x val="-5.1893035990323237E-2"/>
                  <c:y val="3.768402222891029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71F3AC80-79AA-400B-B2D7-491C2A35A6D4}" type="VALUE">
                      <a:rPr lang="en-US" sz="800"/>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E13-4EB0-91FE-566FB47FCC29}"/>
                </c:ext>
              </c:extLst>
            </c:dLbl>
            <c:dLbl>
              <c:idx val="1"/>
              <c:tx>
                <c:rich>
                  <a:bodyPr/>
                  <a:lstStyle/>
                  <a:p>
                    <a:fld id="{F3FE3F68-EC04-4AA2-9D7B-0156E40E3968}" type="VALUE">
                      <a:rPr lang="en-US" sz="800"/>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E13-4EB0-91FE-566FB47FCC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Population!$U$5:$U$6</c:f>
              <c:strCache>
                <c:ptCount val="2"/>
                <c:pt idx="0">
                  <c:v>Tower Hamlets</c:v>
                </c:pt>
                <c:pt idx="1">
                  <c:v>City of London</c:v>
                </c:pt>
              </c:strCache>
            </c:strRef>
          </c:cat>
          <c:val>
            <c:numRef>
              <c:f>Population!$V$5:$V$6</c:f>
              <c:numCache>
                <c:formatCode>#,##0</c:formatCode>
                <c:ptCount val="2"/>
                <c:pt idx="0">
                  <c:v>6570</c:v>
                </c:pt>
                <c:pt idx="1">
                  <c:v>1480</c:v>
                </c:pt>
              </c:numCache>
            </c:numRef>
          </c:val>
          <c:extLst>
            <c:ext xmlns:c16="http://schemas.microsoft.com/office/drawing/2014/chart" uri="{C3380CC4-5D6E-409C-BE32-E72D297353CC}">
              <c16:uniqueId val="{00000004-7E13-4EB0-91FE-566FB47FCC29}"/>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'Market searches - Google Trends'!$B$3</c:f>
              <c:strCache>
                <c:ptCount val="1"/>
                <c:pt idx="0">
                  <c:v>Borough Market</c:v>
                </c:pt>
              </c:strCache>
            </c:strRef>
          </c:tx>
          <c:spPr>
            <a:ln w="28575" cap="rnd">
              <a:solidFill>
                <a:schemeClr val="accent1"/>
              </a:solidFill>
              <a:round/>
            </a:ln>
            <a:effectLst/>
          </c:spPr>
          <c:marker>
            <c:symbol val="none"/>
          </c:marker>
          <c:cat>
            <c:numRef>
              <c:f>'Market searches - Google Trends'!$A$4:$A$55</c:f>
              <c:numCache>
                <c:formatCode>m/d/yyyy</c:formatCode>
                <c:ptCount val="52"/>
                <c:pt idx="0">
                  <c:v>43562</c:v>
                </c:pt>
                <c:pt idx="1">
                  <c:v>43569</c:v>
                </c:pt>
                <c:pt idx="2">
                  <c:v>43576</c:v>
                </c:pt>
                <c:pt idx="3">
                  <c:v>43583</c:v>
                </c:pt>
                <c:pt idx="4">
                  <c:v>43590</c:v>
                </c:pt>
                <c:pt idx="5">
                  <c:v>43597</c:v>
                </c:pt>
                <c:pt idx="6">
                  <c:v>43604</c:v>
                </c:pt>
                <c:pt idx="7">
                  <c:v>43611</c:v>
                </c:pt>
                <c:pt idx="8">
                  <c:v>43618</c:v>
                </c:pt>
                <c:pt idx="9">
                  <c:v>43625</c:v>
                </c:pt>
                <c:pt idx="10">
                  <c:v>43632</c:v>
                </c:pt>
                <c:pt idx="11">
                  <c:v>43639</c:v>
                </c:pt>
                <c:pt idx="12">
                  <c:v>43646</c:v>
                </c:pt>
                <c:pt idx="13">
                  <c:v>43653</c:v>
                </c:pt>
                <c:pt idx="14">
                  <c:v>43660</c:v>
                </c:pt>
                <c:pt idx="15">
                  <c:v>43667</c:v>
                </c:pt>
                <c:pt idx="16">
                  <c:v>43674</c:v>
                </c:pt>
                <c:pt idx="17">
                  <c:v>43681</c:v>
                </c:pt>
                <c:pt idx="18">
                  <c:v>43688</c:v>
                </c:pt>
                <c:pt idx="19">
                  <c:v>43695</c:v>
                </c:pt>
                <c:pt idx="20">
                  <c:v>43702</c:v>
                </c:pt>
                <c:pt idx="21">
                  <c:v>43709</c:v>
                </c:pt>
                <c:pt idx="22">
                  <c:v>43716</c:v>
                </c:pt>
                <c:pt idx="23">
                  <c:v>43723</c:v>
                </c:pt>
                <c:pt idx="24">
                  <c:v>43730</c:v>
                </c:pt>
                <c:pt idx="25">
                  <c:v>43737</c:v>
                </c:pt>
                <c:pt idx="26">
                  <c:v>43744</c:v>
                </c:pt>
                <c:pt idx="27">
                  <c:v>43751</c:v>
                </c:pt>
                <c:pt idx="28">
                  <c:v>43758</c:v>
                </c:pt>
                <c:pt idx="29">
                  <c:v>43765</c:v>
                </c:pt>
                <c:pt idx="30">
                  <c:v>43772</c:v>
                </c:pt>
                <c:pt idx="31">
                  <c:v>43779</c:v>
                </c:pt>
                <c:pt idx="32">
                  <c:v>43786</c:v>
                </c:pt>
                <c:pt idx="33">
                  <c:v>43793</c:v>
                </c:pt>
                <c:pt idx="34">
                  <c:v>43800</c:v>
                </c:pt>
                <c:pt idx="35">
                  <c:v>43807</c:v>
                </c:pt>
                <c:pt idx="36">
                  <c:v>43814</c:v>
                </c:pt>
                <c:pt idx="37">
                  <c:v>43821</c:v>
                </c:pt>
                <c:pt idx="38">
                  <c:v>43828</c:v>
                </c:pt>
                <c:pt idx="39">
                  <c:v>43835</c:v>
                </c:pt>
                <c:pt idx="40">
                  <c:v>43842</c:v>
                </c:pt>
                <c:pt idx="41">
                  <c:v>43849</c:v>
                </c:pt>
                <c:pt idx="42">
                  <c:v>43856</c:v>
                </c:pt>
                <c:pt idx="43">
                  <c:v>43863</c:v>
                </c:pt>
                <c:pt idx="44">
                  <c:v>43870</c:v>
                </c:pt>
                <c:pt idx="45">
                  <c:v>43877</c:v>
                </c:pt>
                <c:pt idx="46">
                  <c:v>43884</c:v>
                </c:pt>
                <c:pt idx="47">
                  <c:v>43891</c:v>
                </c:pt>
                <c:pt idx="48">
                  <c:v>43898</c:v>
                </c:pt>
                <c:pt idx="49">
                  <c:v>43905</c:v>
                </c:pt>
                <c:pt idx="50">
                  <c:v>43912</c:v>
                </c:pt>
                <c:pt idx="51">
                  <c:v>43919</c:v>
                </c:pt>
              </c:numCache>
            </c:numRef>
          </c:cat>
          <c:val>
            <c:numRef>
              <c:f>'Market searches - Google Trends'!$B$4:$B$55</c:f>
              <c:numCache>
                <c:formatCode>General</c:formatCode>
                <c:ptCount val="52"/>
                <c:pt idx="0">
                  <c:v>76</c:v>
                </c:pt>
                <c:pt idx="1">
                  <c:v>79</c:v>
                </c:pt>
                <c:pt idx="2">
                  <c:v>60</c:v>
                </c:pt>
                <c:pt idx="3">
                  <c:v>59</c:v>
                </c:pt>
                <c:pt idx="4">
                  <c:v>85</c:v>
                </c:pt>
                <c:pt idx="5">
                  <c:v>63</c:v>
                </c:pt>
                <c:pt idx="6">
                  <c:v>66</c:v>
                </c:pt>
                <c:pt idx="7">
                  <c:v>68</c:v>
                </c:pt>
                <c:pt idx="8">
                  <c:v>61</c:v>
                </c:pt>
                <c:pt idx="9">
                  <c:v>61</c:v>
                </c:pt>
                <c:pt idx="10">
                  <c:v>60</c:v>
                </c:pt>
                <c:pt idx="11">
                  <c:v>77</c:v>
                </c:pt>
                <c:pt idx="12">
                  <c:v>82</c:v>
                </c:pt>
                <c:pt idx="13">
                  <c:v>65</c:v>
                </c:pt>
                <c:pt idx="14">
                  <c:v>76</c:v>
                </c:pt>
                <c:pt idx="15">
                  <c:v>81</c:v>
                </c:pt>
                <c:pt idx="16">
                  <c:v>81</c:v>
                </c:pt>
                <c:pt idx="17">
                  <c:v>81</c:v>
                </c:pt>
                <c:pt idx="18">
                  <c:v>67</c:v>
                </c:pt>
                <c:pt idx="19">
                  <c:v>84</c:v>
                </c:pt>
                <c:pt idx="20">
                  <c:v>82</c:v>
                </c:pt>
                <c:pt idx="21">
                  <c:v>60</c:v>
                </c:pt>
                <c:pt idx="22">
                  <c:v>80</c:v>
                </c:pt>
                <c:pt idx="23">
                  <c:v>64</c:v>
                </c:pt>
                <c:pt idx="24">
                  <c:v>60</c:v>
                </c:pt>
                <c:pt idx="25">
                  <c:v>53</c:v>
                </c:pt>
                <c:pt idx="26">
                  <c:v>69</c:v>
                </c:pt>
                <c:pt idx="27">
                  <c:v>84</c:v>
                </c:pt>
                <c:pt idx="28">
                  <c:v>82</c:v>
                </c:pt>
                <c:pt idx="29">
                  <c:v>82</c:v>
                </c:pt>
                <c:pt idx="30">
                  <c:v>62</c:v>
                </c:pt>
                <c:pt idx="31">
                  <c:v>65</c:v>
                </c:pt>
                <c:pt idx="32">
                  <c:v>72</c:v>
                </c:pt>
                <c:pt idx="33">
                  <c:v>100</c:v>
                </c:pt>
                <c:pt idx="34">
                  <c:v>63</c:v>
                </c:pt>
                <c:pt idx="35">
                  <c:v>66</c:v>
                </c:pt>
                <c:pt idx="36">
                  <c:v>83</c:v>
                </c:pt>
                <c:pt idx="37">
                  <c:v>80</c:v>
                </c:pt>
                <c:pt idx="38">
                  <c:v>92</c:v>
                </c:pt>
                <c:pt idx="39">
                  <c:v>49</c:v>
                </c:pt>
                <c:pt idx="40">
                  <c:v>52</c:v>
                </c:pt>
                <c:pt idx="41">
                  <c:v>56</c:v>
                </c:pt>
                <c:pt idx="42">
                  <c:v>49</c:v>
                </c:pt>
                <c:pt idx="43">
                  <c:v>51</c:v>
                </c:pt>
                <c:pt idx="44">
                  <c:v>48</c:v>
                </c:pt>
                <c:pt idx="45">
                  <c:v>57</c:v>
                </c:pt>
                <c:pt idx="46">
                  <c:v>58</c:v>
                </c:pt>
                <c:pt idx="47">
                  <c:v>50</c:v>
                </c:pt>
                <c:pt idx="48">
                  <c:v>44</c:v>
                </c:pt>
                <c:pt idx="49">
                  <c:v>35</c:v>
                </c:pt>
                <c:pt idx="50">
                  <c:v>20</c:v>
                </c:pt>
                <c:pt idx="51">
                  <c:v>23</c:v>
                </c:pt>
              </c:numCache>
            </c:numRef>
          </c:val>
          <c:smooth val="0"/>
          <c:extLst>
            <c:ext xmlns:c16="http://schemas.microsoft.com/office/drawing/2014/chart" uri="{C3380CC4-5D6E-409C-BE32-E72D297353CC}">
              <c16:uniqueId val="{00000000-09BD-44CF-8C07-C4F0530C11E7}"/>
            </c:ext>
          </c:extLst>
        </c:ser>
        <c:ser>
          <c:idx val="1"/>
          <c:order val="1"/>
          <c:tx>
            <c:strRef>
              <c:f>'Market searches - Google Trends'!$C$3</c:f>
              <c:strCache>
                <c:ptCount val="1"/>
                <c:pt idx="0">
                  <c:v>Camden Market</c:v>
                </c:pt>
              </c:strCache>
            </c:strRef>
          </c:tx>
          <c:spPr>
            <a:ln w="28575" cap="rnd">
              <a:solidFill>
                <a:schemeClr val="accent2">
                  <a:lumMod val="50000"/>
                </a:schemeClr>
              </a:solidFill>
              <a:round/>
            </a:ln>
            <a:effectLst/>
          </c:spPr>
          <c:marker>
            <c:symbol val="none"/>
          </c:marker>
          <c:cat>
            <c:numRef>
              <c:f>'Market searches - Google Trends'!$A$4:$A$55</c:f>
              <c:numCache>
                <c:formatCode>m/d/yyyy</c:formatCode>
                <c:ptCount val="52"/>
                <c:pt idx="0">
                  <c:v>43562</c:v>
                </c:pt>
                <c:pt idx="1">
                  <c:v>43569</c:v>
                </c:pt>
                <c:pt idx="2">
                  <c:v>43576</c:v>
                </c:pt>
                <c:pt idx="3">
                  <c:v>43583</c:v>
                </c:pt>
                <c:pt idx="4">
                  <c:v>43590</c:v>
                </c:pt>
                <c:pt idx="5">
                  <c:v>43597</c:v>
                </c:pt>
                <c:pt idx="6">
                  <c:v>43604</c:v>
                </c:pt>
                <c:pt idx="7">
                  <c:v>43611</c:v>
                </c:pt>
                <c:pt idx="8">
                  <c:v>43618</c:v>
                </c:pt>
                <c:pt idx="9">
                  <c:v>43625</c:v>
                </c:pt>
                <c:pt idx="10">
                  <c:v>43632</c:v>
                </c:pt>
                <c:pt idx="11">
                  <c:v>43639</c:v>
                </c:pt>
                <c:pt idx="12">
                  <c:v>43646</c:v>
                </c:pt>
                <c:pt idx="13">
                  <c:v>43653</c:v>
                </c:pt>
                <c:pt idx="14">
                  <c:v>43660</c:v>
                </c:pt>
                <c:pt idx="15">
                  <c:v>43667</c:v>
                </c:pt>
                <c:pt idx="16">
                  <c:v>43674</c:v>
                </c:pt>
                <c:pt idx="17">
                  <c:v>43681</c:v>
                </c:pt>
                <c:pt idx="18">
                  <c:v>43688</c:v>
                </c:pt>
                <c:pt idx="19">
                  <c:v>43695</c:v>
                </c:pt>
                <c:pt idx="20">
                  <c:v>43702</c:v>
                </c:pt>
                <c:pt idx="21">
                  <c:v>43709</c:v>
                </c:pt>
                <c:pt idx="22">
                  <c:v>43716</c:v>
                </c:pt>
                <c:pt idx="23">
                  <c:v>43723</c:v>
                </c:pt>
                <c:pt idx="24">
                  <c:v>43730</c:v>
                </c:pt>
                <c:pt idx="25">
                  <c:v>43737</c:v>
                </c:pt>
                <c:pt idx="26">
                  <c:v>43744</c:v>
                </c:pt>
                <c:pt idx="27">
                  <c:v>43751</c:v>
                </c:pt>
                <c:pt idx="28">
                  <c:v>43758</c:v>
                </c:pt>
                <c:pt idx="29">
                  <c:v>43765</c:v>
                </c:pt>
                <c:pt idx="30">
                  <c:v>43772</c:v>
                </c:pt>
                <c:pt idx="31">
                  <c:v>43779</c:v>
                </c:pt>
                <c:pt idx="32">
                  <c:v>43786</c:v>
                </c:pt>
                <c:pt idx="33">
                  <c:v>43793</c:v>
                </c:pt>
                <c:pt idx="34">
                  <c:v>43800</c:v>
                </c:pt>
                <c:pt idx="35">
                  <c:v>43807</c:v>
                </c:pt>
                <c:pt idx="36">
                  <c:v>43814</c:v>
                </c:pt>
                <c:pt idx="37">
                  <c:v>43821</c:v>
                </c:pt>
                <c:pt idx="38">
                  <c:v>43828</c:v>
                </c:pt>
                <c:pt idx="39">
                  <c:v>43835</c:v>
                </c:pt>
                <c:pt idx="40">
                  <c:v>43842</c:v>
                </c:pt>
                <c:pt idx="41">
                  <c:v>43849</c:v>
                </c:pt>
                <c:pt idx="42">
                  <c:v>43856</c:v>
                </c:pt>
                <c:pt idx="43">
                  <c:v>43863</c:v>
                </c:pt>
                <c:pt idx="44">
                  <c:v>43870</c:v>
                </c:pt>
                <c:pt idx="45">
                  <c:v>43877</c:v>
                </c:pt>
                <c:pt idx="46">
                  <c:v>43884</c:v>
                </c:pt>
                <c:pt idx="47">
                  <c:v>43891</c:v>
                </c:pt>
                <c:pt idx="48">
                  <c:v>43898</c:v>
                </c:pt>
                <c:pt idx="49">
                  <c:v>43905</c:v>
                </c:pt>
                <c:pt idx="50">
                  <c:v>43912</c:v>
                </c:pt>
                <c:pt idx="51">
                  <c:v>43919</c:v>
                </c:pt>
              </c:numCache>
            </c:numRef>
          </c:cat>
          <c:val>
            <c:numRef>
              <c:f>'Market searches - Google Trends'!$C$4:$C$55</c:f>
              <c:numCache>
                <c:formatCode>General</c:formatCode>
                <c:ptCount val="52"/>
                <c:pt idx="0">
                  <c:v>48</c:v>
                </c:pt>
                <c:pt idx="1">
                  <c:v>58</c:v>
                </c:pt>
                <c:pt idx="2">
                  <c:v>45</c:v>
                </c:pt>
                <c:pt idx="3">
                  <c:v>39</c:v>
                </c:pt>
                <c:pt idx="4">
                  <c:v>41</c:v>
                </c:pt>
                <c:pt idx="5">
                  <c:v>47</c:v>
                </c:pt>
                <c:pt idx="6">
                  <c:v>48</c:v>
                </c:pt>
                <c:pt idx="7">
                  <c:v>52</c:v>
                </c:pt>
                <c:pt idx="8">
                  <c:v>38</c:v>
                </c:pt>
                <c:pt idx="9">
                  <c:v>51</c:v>
                </c:pt>
                <c:pt idx="10">
                  <c:v>35</c:v>
                </c:pt>
                <c:pt idx="11">
                  <c:v>45</c:v>
                </c:pt>
                <c:pt idx="12">
                  <c:v>47</c:v>
                </c:pt>
                <c:pt idx="13">
                  <c:v>53</c:v>
                </c:pt>
                <c:pt idx="14">
                  <c:v>51</c:v>
                </c:pt>
                <c:pt idx="15">
                  <c:v>49</c:v>
                </c:pt>
                <c:pt idx="16">
                  <c:v>45</c:v>
                </c:pt>
                <c:pt idx="17">
                  <c:v>59</c:v>
                </c:pt>
                <c:pt idx="18">
                  <c:v>57</c:v>
                </c:pt>
                <c:pt idx="19">
                  <c:v>53</c:v>
                </c:pt>
                <c:pt idx="20">
                  <c:v>53</c:v>
                </c:pt>
                <c:pt idx="21">
                  <c:v>50</c:v>
                </c:pt>
                <c:pt idx="22">
                  <c:v>35</c:v>
                </c:pt>
                <c:pt idx="23">
                  <c:v>53</c:v>
                </c:pt>
                <c:pt idx="24">
                  <c:v>31</c:v>
                </c:pt>
                <c:pt idx="25">
                  <c:v>36</c:v>
                </c:pt>
                <c:pt idx="26">
                  <c:v>45</c:v>
                </c:pt>
                <c:pt idx="27">
                  <c:v>45</c:v>
                </c:pt>
                <c:pt idx="28">
                  <c:v>50</c:v>
                </c:pt>
                <c:pt idx="29">
                  <c:v>59</c:v>
                </c:pt>
                <c:pt idx="30">
                  <c:v>40</c:v>
                </c:pt>
                <c:pt idx="31">
                  <c:v>40</c:v>
                </c:pt>
                <c:pt idx="32">
                  <c:v>34</c:v>
                </c:pt>
                <c:pt idx="33">
                  <c:v>40</c:v>
                </c:pt>
                <c:pt idx="34">
                  <c:v>37</c:v>
                </c:pt>
                <c:pt idx="35">
                  <c:v>36</c:v>
                </c:pt>
                <c:pt idx="36">
                  <c:v>42</c:v>
                </c:pt>
                <c:pt idx="37">
                  <c:v>53</c:v>
                </c:pt>
                <c:pt idx="38">
                  <c:v>68</c:v>
                </c:pt>
                <c:pt idx="39">
                  <c:v>32</c:v>
                </c:pt>
                <c:pt idx="40">
                  <c:v>26</c:v>
                </c:pt>
                <c:pt idx="41">
                  <c:v>37</c:v>
                </c:pt>
                <c:pt idx="42">
                  <c:v>36</c:v>
                </c:pt>
                <c:pt idx="43">
                  <c:v>32</c:v>
                </c:pt>
                <c:pt idx="44">
                  <c:v>33</c:v>
                </c:pt>
                <c:pt idx="45">
                  <c:v>48</c:v>
                </c:pt>
                <c:pt idx="46">
                  <c:v>37</c:v>
                </c:pt>
                <c:pt idx="47">
                  <c:v>35</c:v>
                </c:pt>
                <c:pt idx="48">
                  <c:v>25</c:v>
                </c:pt>
                <c:pt idx="49">
                  <c:v>9</c:v>
                </c:pt>
                <c:pt idx="50">
                  <c:v>4</c:v>
                </c:pt>
                <c:pt idx="51">
                  <c:v>2</c:v>
                </c:pt>
              </c:numCache>
            </c:numRef>
          </c:val>
          <c:smooth val="0"/>
          <c:extLst>
            <c:ext xmlns:c16="http://schemas.microsoft.com/office/drawing/2014/chart" uri="{C3380CC4-5D6E-409C-BE32-E72D297353CC}">
              <c16:uniqueId val="{00000001-09BD-44CF-8C07-C4F0530C11E7}"/>
            </c:ext>
          </c:extLst>
        </c:ser>
        <c:ser>
          <c:idx val="2"/>
          <c:order val="2"/>
          <c:tx>
            <c:strRef>
              <c:f>'Market searches - Google Trends'!$D$3</c:f>
              <c:strCache>
                <c:ptCount val="1"/>
                <c:pt idx="0">
                  <c:v>Petticoat Lane Market</c:v>
                </c:pt>
              </c:strCache>
            </c:strRef>
          </c:tx>
          <c:spPr>
            <a:ln w="28575" cap="rnd">
              <a:solidFill>
                <a:schemeClr val="accent3"/>
              </a:solidFill>
              <a:round/>
            </a:ln>
            <a:effectLst/>
          </c:spPr>
          <c:marker>
            <c:symbol val="none"/>
          </c:marker>
          <c:cat>
            <c:numRef>
              <c:f>'Market searches - Google Trends'!$A$4:$A$55</c:f>
              <c:numCache>
                <c:formatCode>m/d/yyyy</c:formatCode>
                <c:ptCount val="52"/>
                <c:pt idx="0">
                  <c:v>43562</c:v>
                </c:pt>
                <c:pt idx="1">
                  <c:v>43569</c:v>
                </c:pt>
                <c:pt idx="2">
                  <c:v>43576</c:v>
                </c:pt>
                <c:pt idx="3">
                  <c:v>43583</c:v>
                </c:pt>
                <c:pt idx="4">
                  <c:v>43590</c:v>
                </c:pt>
                <c:pt idx="5">
                  <c:v>43597</c:v>
                </c:pt>
                <c:pt idx="6">
                  <c:v>43604</c:v>
                </c:pt>
                <c:pt idx="7">
                  <c:v>43611</c:v>
                </c:pt>
                <c:pt idx="8">
                  <c:v>43618</c:v>
                </c:pt>
                <c:pt idx="9">
                  <c:v>43625</c:v>
                </c:pt>
                <c:pt idx="10">
                  <c:v>43632</c:v>
                </c:pt>
                <c:pt idx="11">
                  <c:v>43639</c:v>
                </c:pt>
                <c:pt idx="12">
                  <c:v>43646</c:v>
                </c:pt>
                <c:pt idx="13">
                  <c:v>43653</c:v>
                </c:pt>
                <c:pt idx="14">
                  <c:v>43660</c:v>
                </c:pt>
                <c:pt idx="15">
                  <c:v>43667</c:v>
                </c:pt>
                <c:pt idx="16">
                  <c:v>43674</c:v>
                </c:pt>
                <c:pt idx="17">
                  <c:v>43681</c:v>
                </c:pt>
                <c:pt idx="18">
                  <c:v>43688</c:v>
                </c:pt>
                <c:pt idx="19">
                  <c:v>43695</c:v>
                </c:pt>
                <c:pt idx="20">
                  <c:v>43702</c:v>
                </c:pt>
                <c:pt idx="21">
                  <c:v>43709</c:v>
                </c:pt>
                <c:pt idx="22">
                  <c:v>43716</c:v>
                </c:pt>
                <c:pt idx="23">
                  <c:v>43723</c:v>
                </c:pt>
                <c:pt idx="24">
                  <c:v>43730</c:v>
                </c:pt>
                <c:pt idx="25">
                  <c:v>43737</c:v>
                </c:pt>
                <c:pt idx="26">
                  <c:v>43744</c:v>
                </c:pt>
                <c:pt idx="27">
                  <c:v>43751</c:v>
                </c:pt>
                <c:pt idx="28">
                  <c:v>43758</c:v>
                </c:pt>
                <c:pt idx="29">
                  <c:v>43765</c:v>
                </c:pt>
                <c:pt idx="30">
                  <c:v>43772</c:v>
                </c:pt>
                <c:pt idx="31">
                  <c:v>43779</c:v>
                </c:pt>
                <c:pt idx="32">
                  <c:v>43786</c:v>
                </c:pt>
                <c:pt idx="33">
                  <c:v>43793</c:v>
                </c:pt>
                <c:pt idx="34">
                  <c:v>43800</c:v>
                </c:pt>
                <c:pt idx="35">
                  <c:v>43807</c:v>
                </c:pt>
                <c:pt idx="36">
                  <c:v>43814</c:v>
                </c:pt>
                <c:pt idx="37">
                  <c:v>43821</c:v>
                </c:pt>
                <c:pt idx="38">
                  <c:v>43828</c:v>
                </c:pt>
                <c:pt idx="39">
                  <c:v>43835</c:v>
                </c:pt>
                <c:pt idx="40">
                  <c:v>43842</c:v>
                </c:pt>
                <c:pt idx="41">
                  <c:v>43849</c:v>
                </c:pt>
                <c:pt idx="42">
                  <c:v>43856</c:v>
                </c:pt>
                <c:pt idx="43">
                  <c:v>43863</c:v>
                </c:pt>
                <c:pt idx="44">
                  <c:v>43870</c:v>
                </c:pt>
                <c:pt idx="45">
                  <c:v>43877</c:v>
                </c:pt>
                <c:pt idx="46">
                  <c:v>43884</c:v>
                </c:pt>
                <c:pt idx="47">
                  <c:v>43891</c:v>
                </c:pt>
                <c:pt idx="48">
                  <c:v>43898</c:v>
                </c:pt>
                <c:pt idx="49">
                  <c:v>43905</c:v>
                </c:pt>
                <c:pt idx="50">
                  <c:v>43912</c:v>
                </c:pt>
                <c:pt idx="51">
                  <c:v>43919</c:v>
                </c:pt>
              </c:numCache>
            </c:numRef>
          </c:cat>
          <c:val>
            <c:numRef>
              <c:f>'Market searches - Google Trends'!$D$4:$D$55</c:f>
              <c:numCache>
                <c:formatCode>General</c:formatCode>
                <c:ptCount val="52"/>
                <c:pt idx="0">
                  <c:v>1</c:v>
                </c:pt>
                <c:pt idx="1">
                  <c:v>0</c:v>
                </c:pt>
                <c:pt idx="2">
                  <c:v>1</c:v>
                </c:pt>
                <c:pt idx="3">
                  <c:v>2</c:v>
                </c:pt>
                <c:pt idx="4">
                  <c:v>2</c:v>
                </c:pt>
                <c:pt idx="5">
                  <c:v>1</c:v>
                </c:pt>
                <c:pt idx="6">
                  <c:v>3</c:v>
                </c:pt>
                <c:pt idx="7">
                  <c:v>2</c:v>
                </c:pt>
                <c:pt idx="8">
                  <c:v>4</c:v>
                </c:pt>
                <c:pt idx="9">
                  <c:v>2</c:v>
                </c:pt>
                <c:pt idx="10">
                  <c:v>2</c:v>
                </c:pt>
                <c:pt idx="11">
                  <c:v>3</c:v>
                </c:pt>
                <c:pt idx="12">
                  <c:v>2</c:v>
                </c:pt>
                <c:pt idx="13">
                  <c:v>2</c:v>
                </c:pt>
                <c:pt idx="14">
                  <c:v>1</c:v>
                </c:pt>
                <c:pt idx="15">
                  <c:v>2</c:v>
                </c:pt>
                <c:pt idx="16">
                  <c:v>3</c:v>
                </c:pt>
                <c:pt idx="17">
                  <c:v>3</c:v>
                </c:pt>
                <c:pt idx="18">
                  <c:v>2</c:v>
                </c:pt>
                <c:pt idx="19">
                  <c:v>1</c:v>
                </c:pt>
                <c:pt idx="20">
                  <c:v>4</c:v>
                </c:pt>
                <c:pt idx="21">
                  <c:v>1</c:v>
                </c:pt>
                <c:pt idx="22">
                  <c:v>0</c:v>
                </c:pt>
                <c:pt idx="23">
                  <c:v>1</c:v>
                </c:pt>
                <c:pt idx="24">
                  <c:v>0</c:v>
                </c:pt>
                <c:pt idx="25">
                  <c:v>0</c:v>
                </c:pt>
                <c:pt idx="26">
                  <c:v>1</c:v>
                </c:pt>
                <c:pt idx="27">
                  <c:v>0</c:v>
                </c:pt>
                <c:pt idx="28">
                  <c:v>2</c:v>
                </c:pt>
                <c:pt idx="29">
                  <c:v>1</c:v>
                </c:pt>
                <c:pt idx="30">
                  <c:v>2</c:v>
                </c:pt>
                <c:pt idx="31">
                  <c:v>2</c:v>
                </c:pt>
                <c:pt idx="32">
                  <c:v>2</c:v>
                </c:pt>
                <c:pt idx="33">
                  <c:v>1</c:v>
                </c:pt>
                <c:pt idx="34">
                  <c:v>2</c:v>
                </c:pt>
                <c:pt idx="35">
                  <c:v>2</c:v>
                </c:pt>
                <c:pt idx="36">
                  <c:v>0</c:v>
                </c:pt>
                <c:pt idx="37">
                  <c:v>2</c:v>
                </c:pt>
                <c:pt idx="38">
                  <c:v>2</c:v>
                </c:pt>
                <c:pt idx="39">
                  <c:v>1</c:v>
                </c:pt>
                <c:pt idx="40">
                  <c:v>3</c:v>
                </c:pt>
                <c:pt idx="41">
                  <c:v>1</c:v>
                </c:pt>
                <c:pt idx="42">
                  <c:v>1</c:v>
                </c:pt>
                <c:pt idx="43">
                  <c:v>0</c:v>
                </c:pt>
                <c:pt idx="44">
                  <c:v>2</c:v>
                </c:pt>
                <c:pt idx="45">
                  <c:v>1</c:v>
                </c:pt>
                <c:pt idx="46">
                  <c:v>1</c:v>
                </c:pt>
                <c:pt idx="47">
                  <c:v>3</c:v>
                </c:pt>
                <c:pt idx="48">
                  <c:v>0</c:v>
                </c:pt>
                <c:pt idx="49">
                  <c:v>1</c:v>
                </c:pt>
                <c:pt idx="50">
                  <c:v>0</c:v>
                </c:pt>
                <c:pt idx="51">
                  <c:v>0</c:v>
                </c:pt>
              </c:numCache>
            </c:numRef>
          </c:val>
          <c:smooth val="0"/>
          <c:extLst>
            <c:ext xmlns:c16="http://schemas.microsoft.com/office/drawing/2014/chart" uri="{C3380CC4-5D6E-409C-BE32-E72D297353CC}">
              <c16:uniqueId val="{00000002-09BD-44CF-8C07-C4F0530C11E7}"/>
            </c:ext>
          </c:extLst>
        </c:ser>
        <c:dLbls>
          <c:showLegendKey val="0"/>
          <c:showVal val="0"/>
          <c:showCatName val="0"/>
          <c:showSerName val="0"/>
          <c:showPercent val="0"/>
          <c:showBubbleSize val="0"/>
        </c:dLbls>
        <c:smooth val="0"/>
        <c:axId val="841678872"/>
        <c:axId val="841681496"/>
      </c:lineChart>
      <c:dateAx>
        <c:axId val="84167887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41681496"/>
        <c:crosses val="autoZero"/>
        <c:auto val="1"/>
        <c:lblOffset val="100"/>
        <c:baseTimeUnit val="days"/>
      </c:dateAx>
      <c:valAx>
        <c:axId val="8416814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41678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'Population - Aldgate'!$K$61</c:f>
              <c:strCache>
                <c:ptCount val="1"/>
                <c:pt idx="0">
                  <c:v>Aged 0-15</c:v>
                </c:pt>
              </c:strCache>
            </c:strRef>
          </c:tx>
          <c:spPr>
            <a:solidFill>
              <a:schemeClr val="accent2">
                <a:lumMod val="75000"/>
              </a:schemeClr>
            </a:solidFill>
            <a:ln>
              <a:noFill/>
            </a:ln>
            <a:effectLst/>
          </c:spPr>
          <c:invertIfNegative val="0"/>
          <c:cat>
            <c:numRef>
              <c:f>'Population - Aldgate'!$L$59:$P$59</c:f>
              <c:numCache>
                <c:formatCode>General</c:formatCode>
                <c:ptCount val="5"/>
                <c:pt idx="0">
                  <c:v>2015</c:v>
                </c:pt>
                <c:pt idx="1">
                  <c:v>2016</c:v>
                </c:pt>
                <c:pt idx="2">
                  <c:v>2017</c:v>
                </c:pt>
                <c:pt idx="3">
                  <c:v>2018</c:v>
                </c:pt>
                <c:pt idx="4">
                  <c:v>2019</c:v>
                </c:pt>
              </c:numCache>
            </c:numRef>
          </c:cat>
          <c:val>
            <c:numRef>
              <c:f>'Population - Aldgate'!$L$61:$P$61</c:f>
              <c:numCache>
                <c:formatCode>General</c:formatCode>
                <c:ptCount val="5"/>
                <c:pt idx="0">
                  <c:v>730</c:v>
                </c:pt>
                <c:pt idx="1">
                  <c:v>780</c:v>
                </c:pt>
                <c:pt idx="2">
                  <c:v>860</c:v>
                </c:pt>
                <c:pt idx="3">
                  <c:v>940</c:v>
                </c:pt>
                <c:pt idx="4">
                  <c:v>1020</c:v>
                </c:pt>
              </c:numCache>
            </c:numRef>
          </c:val>
          <c:extLst>
            <c:ext xmlns:c16="http://schemas.microsoft.com/office/drawing/2014/chart" uri="{C3380CC4-5D6E-409C-BE32-E72D297353CC}">
              <c16:uniqueId val="{00000000-DB3E-4BAB-B5E4-DE10407311D5}"/>
            </c:ext>
          </c:extLst>
        </c:ser>
        <c:ser>
          <c:idx val="2"/>
          <c:order val="2"/>
          <c:tx>
            <c:strRef>
              <c:f>'Population - Aldgate'!$K$62</c:f>
              <c:strCache>
                <c:ptCount val="1"/>
                <c:pt idx="0">
                  <c:v>Aged 16-64</c:v>
                </c:pt>
              </c:strCache>
            </c:strRef>
          </c:tx>
          <c:spPr>
            <a:solidFill>
              <a:schemeClr val="tx2"/>
            </a:solidFill>
            <a:ln>
              <a:noFill/>
            </a:ln>
            <a:effectLst/>
          </c:spPr>
          <c:invertIfNegative val="0"/>
          <c:cat>
            <c:numRef>
              <c:f>'Population - Aldgate'!$L$59:$P$59</c:f>
              <c:numCache>
                <c:formatCode>General</c:formatCode>
                <c:ptCount val="5"/>
                <c:pt idx="0">
                  <c:v>2015</c:v>
                </c:pt>
                <c:pt idx="1">
                  <c:v>2016</c:v>
                </c:pt>
                <c:pt idx="2">
                  <c:v>2017</c:v>
                </c:pt>
                <c:pt idx="3">
                  <c:v>2018</c:v>
                </c:pt>
                <c:pt idx="4">
                  <c:v>2019</c:v>
                </c:pt>
              </c:numCache>
            </c:numRef>
          </c:cat>
          <c:val>
            <c:numRef>
              <c:f>'Population - Aldgate'!$L$62:$P$62</c:f>
              <c:numCache>
                <c:formatCode>General</c:formatCode>
                <c:ptCount val="5"/>
                <c:pt idx="0">
                  <c:v>5240</c:v>
                </c:pt>
                <c:pt idx="1">
                  <c:v>5540</c:v>
                </c:pt>
                <c:pt idx="2">
                  <c:v>5790</c:v>
                </c:pt>
                <c:pt idx="3">
                  <c:v>6220</c:v>
                </c:pt>
                <c:pt idx="4">
                  <c:v>6630</c:v>
                </c:pt>
              </c:numCache>
            </c:numRef>
          </c:val>
          <c:extLst>
            <c:ext xmlns:c16="http://schemas.microsoft.com/office/drawing/2014/chart" uri="{C3380CC4-5D6E-409C-BE32-E72D297353CC}">
              <c16:uniqueId val="{00000001-DB3E-4BAB-B5E4-DE10407311D5}"/>
            </c:ext>
          </c:extLst>
        </c:ser>
        <c:ser>
          <c:idx val="3"/>
          <c:order val="3"/>
          <c:tx>
            <c:strRef>
              <c:f>'Population - Aldgate'!$K$63</c:f>
              <c:strCache>
                <c:ptCount val="1"/>
                <c:pt idx="0">
                  <c:v>Aged 65+</c:v>
                </c:pt>
              </c:strCache>
            </c:strRef>
          </c:tx>
          <c:spPr>
            <a:solidFill>
              <a:schemeClr val="accent4"/>
            </a:solidFill>
            <a:ln>
              <a:noFill/>
            </a:ln>
            <a:effectLst/>
          </c:spPr>
          <c:invertIfNegative val="0"/>
          <c:cat>
            <c:numRef>
              <c:f>'Population - Aldgate'!$L$59:$P$59</c:f>
              <c:numCache>
                <c:formatCode>General</c:formatCode>
                <c:ptCount val="5"/>
                <c:pt idx="0">
                  <c:v>2015</c:v>
                </c:pt>
                <c:pt idx="1">
                  <c:v>2016</c:v>
                </c:pt>
                <c:pt idx="2">
                  <c:v>2017</c:v>
                </c:pt>
                <c:pt idx="3">
                  <c:v>2018</c:v>
                </c:pt>
                <c:pt idx="4">
                  <c:v>2019</c:v>
                </c:pt>
              </c:numCache>
            </c:numRef>
          </c:cat>
          <c:val>
            <c:numRef>
              <c:f>'Population - Aldgate'!$L$63:$P$63</c:f>
              <c:numCache>
                <c:formatCode>General</c:formatCode>
                <c:ptCount val="5"/>
                <c:pt idx="0">
                  <c:v>330</c:v>
                </c:pt>
                <c:pt idx="1">
                  <c:v>350</c:v>
                </c:pt>
                <c:pt idx="2">
                  <c:v>360</c:v>
                </c:pt>
                <c:pt idx="3">
                  <c:v>390</c:v>
                </c:pt>
                <c:pt idx="4">
                  <c:v>400</c:v>
                </c:pt>
              </c:numCache>
            </c:numRef>
          </c:val>
          <c:extLst>
            <c:ext xmlns:c16="http://schemas.microsoft.com/office/drawing/2014/chart" uri="{C3380CC4-5D6E-409C-BE32-E72D297353CC}">
              <c16:uniqueId val="{00000002-DB3E-4BAB-B5E4-DE10407311D5}"/>
            </c:ext>
          </c:extLst>
        </c:ser>
        <c:dLbls>
          <c:showLegendKey val="0"/>
          <c:showVal val="0"/>
          <c:showCatName val="0"/>
          <c:showSerName val="0"/>
          <c:showPercent val="0"/>
          <c:showBubbleSize val="0"/>
        </c:dLbls>
        <c:gapWidth val="219"/>
        <c:overlap val="100"/>
        <c:axId val="640908896"/>
        <c:axId val="640914144"/>
        <c:extLst>
          <c:ext xmlns:c15="http://schemas.microsoft.com/office/drawing/2012/chart" uri="{02D57815-91ED-43cb-92C2-25804820EDAC}">
            <c15:filteredBarSeries>
              <c15:ser>
                <c:idx val="0"/>
                <c:order val="0"/>
                <c:tx>
                  <c:strRef>
                    <c:extLst>
                      <c:ext uri="{02D57815-91ED-43cb-92C2-25804820EDAC}">
                        <c15:formulaRef>
                          <c15:sqref>'Population - Aldgate'!$K$60</c15:sqref>
                        </c15:formulaRef>
                      </c:ext>
                    </c:extLst>
                    <c:strCache>
                      <c:ptCount val="1"/>
                      <c:pt idx="0">
                        <c:v>Total</c:v>
                      </c:pt>
                    </c:strCache>
                  </c:strRef>
                </c:tx>
                <c:spPr>
                  <a:solidFill>
                    <a:schemeClr val="accent1"/>
                  </a:solidFill>
                  <a:ln>
                    <a:noFill/>
                  </a:ln>
                  <a:effectLst/>
                </c:spPr>
                <c:invertIfNegative val="0"/>
                <c:cat>
                  <c:numRef>
                    <c:extLst>
                      <c:ext uri="{02D57815-91ED-43cb-92C2-25804820EDAC}">
                        <c15:formulaRef>
                          <c15:sqref>'Population - Aldgate'!$L$59:$P$59</c15:sqref>
                        </c15:formulaRef>
                      </c:ext>
                    </c:extLst>
                    <c:numCache>
                      <c:formatCode>General</c:formatCode>
                      <c:ptCount val="5"/>
                      <c:pt idx="0">
                        <c:v>2015</c:v>
                      </c:pt>
                      <c:pt idx="1">
                        <c:v>2016</c:v>
                      </c:pt>
                      <c:pt idx="2">
                        <c:v>2017</c:v>
                      </c:pt>
                      <c:pt idx="3">
                        <c:v>2018</c:v>
                      </c:pt>
                      <c:pt idx="4">
                        <c:v>2019</c:v>
                      </c:pt>
                    </c:numCache>
                  </c:numRef>
                </c:cat>
                <c:val>
                  <c:numRef>
                    <c:extLst>
                      <c:ext uri="{02D57815-91ED-43cb-92C2-25804820EDAC}">
                        <c15:formulaRef>
                          <c15:sqref>'Population - Aldgate'!$L$60:$P$60</c15:sqref>
                        </c15:formulaRef>
                      </c:ext>
                    </c:extLst>
                    <c:numCache>
                      <c:formatCode>General</c:formatCode>
                      <c:ptCount val="5"/>
                      <c:pt idx="0">
                        <c:v>6300</c:v>
                      </c:pt>
                      <c:pt idx="1">
                        <c:v>6670</c:v>
                      </c:pt>
                      <c:pt idx="2">
                        <c:v>7010</c:v>
                      </c:pt>
                      <c:pt idx="3">
                        <c:v>7550</c:v>
                      </c:pt>
                      <c:pt idx="4">
                        <c:v>8050</c:v>
                      </c:pt>
                    </c:numCache>
                  </c:numRef>
                </c:val>
                <c:extLst>
                  <c:ext xmlns:c16="http://schemas.microsoft.com/office/drawing/2014/chart" uri="{C3380CC4-5D6E-409C-BE32-E72D297353CC}">
                    <c16:uniqueId val="{00000003-DB3E-4BAB-B5E4-DE10407311D5}"/>
                  </c:ext>
                </c:extLst>
              </c15:ser>
            </c15:filteredBarSeries>
          </c:ext>
        </c:extLst>
      </c:barChart>
      <c:catAx>
        <c:axId val="64090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40914144"/>
        <c:crosses val="autoZero"/>
        <c:auto val="1"/>
        <c:lblAlgn val="ctr"/>
        <c:lblOffset val="100"/>
        <c:noMultiLvlLbl val="0"/>
      </c:catAx>
      <c:valAx>
        <c:axId val="64091414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40908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Sheet1!$E$5</c:f>
              <c:strCache>
                <c:ptCount val="1"/>
                <c:pt idx="0">
                  <c:v>2011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83-4538-8028-CE0E21B443A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83-4538-8028-CE0E21B443A3}"/>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9B83-4538-8028-CE0E21B443A3}"/>
              </c:ext>
            </c:extLst>
          </c:dPt>
          <c:dPt>
            <c:idx val="3"/>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7-9B83-4538-8028-CE0E21B443A3}"/>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9B83-4538-8028-CE0E21B443A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B83-4538-8028-CE0E21B443A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B83-4538-8028-CE0E21B443A3}"/>
              </c:ext>
            </c:extLst>
          </c:dPt>
          <c:dPt>
            <c:idx val="7"/>
            <c:bubble3D val="0"/>
            <c:spPr>
              <a:solidFill>
                <a:schemeClr val="tx1">
                  <a:lumMod val="95000"/>
                  <a:lumOff val="5000"/>
                </a:schemeClr>
              </a:solidFill>
              <a:ln w="19050">
                <a:solidFill>
                  <a:schemeClr val="lt1"/>
                </a:solidFill>
              </a:ln>
              <a:effectLst/>
            </c:spPr>
            <c:extLst>
              <c:ext xmlns:c16="http://schemas.microsoft.com/office/drawing/2014/chart" uri="{C3380CC4-5D6E-409C-BE32-E72D297353CC}">
                <c16:uniqueId val="{0000000F-9B83-4538-8028-CE0E21B443A3}"/>
              </c:ext>
            </c:extLst>
          </c:dPt>
          <c:dPt>
            <c:idx val="8"/>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11-9B83-4538-8028-CE0E21B443A3}"/>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9B83-4538-8028-CE0E21B443A3}"/>
                </c:ext>
              </c:extLst>
            </c:dLbl>
            <c:dLbl>
              <c:idx val="2"/>
              <c:layout>
                <c:manualLayout>
                  <c:x val="4.3226379244844841E-2"/>
                  <c:y val="-5.22086520835979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83-4538-8028-CE0E21B443A3}"/>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9B83-4538-8028-CE0E21B443A3}"/>
                </c:ext>
              </c:extLst>
            </c:dLbl>
            <c:dLbl>
              <c:idx val="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9B83-4538-8028-CE0E21B443A3}"/>
                </c:ext>
              </c:extLst>
            </c:dLbl>
            <c:dLbl>
              <c:idx val="6"/>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D-9B83-4538-8028-CE0E21B443A3}"/>
                </c:ext>
              </c:extLst>
            </c:dLbl>
            <c:dLbl>
              <c:idx val="7"/>
              <c:layout>
                <c:manualLayout>
                  <c:x val="-2.9925954861815658E-2"/>
                  <c:y val="-6.2650382500317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B83-4538-8028-CE0E21B443A3}"/>
                </c:ext>
              </c:extLst>
            </c:dLbl>
            <c:dLbl>
              <c:idx val="8"/>
              <c:layout>
                <c:manualLayout>
                  <c:x val="0"/>
                  <c:y val="-8.87547085421165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B83-4538-8028-CE0E21B443A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Sheet1!$D$6:$D$14</c:f>
              <c:strCache>
                <c:ptCount val="9"/>
                <c:pt idx="0">
                  <c:v>Mixed</c:v>
                </c:pt>
                <c:pt idx="1">
                  <c:v>Indian</c:v>
                </c:pt>
                <c:pt idx="2">
                  <c:v>Pakistani</c:v>
                </c:pt>
                <c:pt idx="3">
                  <c:v>Bangladeshi</c:v>
                </c:pt>
                <c:pt idx="4">
                  <c:v>Chinese</c:v>
                </c:pt>
                <c:pt idx="5">
                  <c:v>Other Asian</c:v>
                </c:pt>
                <c:pt idx="6">
                  <c:v>Black African/Caribbean/Other</c:v>
                </c:pt>
                <c:pt idx="7">
                  <c:v>Arab</c:v>
                </c:pt>
                <c:pt idx="8">
                  <c:v>Other Ethnic Groups</c:v>
                </c:pt>
              </c:strCache>
            </c:strRef>
          </c:cat>
          <c:val>
            <c:numRef>
              <c:f>Sheet1!$E$6:$E$14</c:f>
              <c:numCache>
                <c:formatCode>0%</c:formatCode>
                <c:ptCount val="9"/>
                <c:pt idx="0">
                  <c:v>7.0000000000000007E-2</c:v>
                </c:pt>
                <c:pt idx="1">
                  <c:v>0.05</c:v>
                </c:pt>
                <c:pt idx="2">
                  <c:v>0.02</c:v>
                </c:pt>
                <c:pt idx="3">
                  <c:v>0.57999999999999996</c:v>
                </c:pt>
                <c:pt idx="4">
                  <c:v>0.06</c:v>
                </c:pt>
                <c:pt idx="5">
                  <c:v>0.04</c:v>
                </c:pt>
                <c:pt idx="6">
                  <c:v>0.13</c:v>
                </c:pt>
                <c:pt idx="7">
                  <c:v>0.02</c:v>
                </c:pt>
                <c:pt idx="8">
                  <c:v>0.02</c:v>
                </c:pt>
              </c:numCache>
            </c:numRef>
          </c:val>
          <c:extLst>
            <c:ext xmlns:c16="http://schemas.microsoft.com/office/drawing/2014/chart" uri="{C3380CC4-5D6E-409C-BE32-E72D297353CC}">
              <c16:uniqueId val="{00000012-9B83-4538-8028-CE0E21B443A3}"/>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Sheet1!$F$5</c:f>
              <c:strCache>
                <c:ptCount val="1"/>
                <c:pt idx="0">
                  <c:v>2020</c:v>
                </c:pt>
              </c:strCache>
            </c:strRef>
          </c:tx>
          <c:spPr>
            <a:ln>
              <a:solidFill>
                <a:schemeClr val="bg2"/>
              </a:solidFill>
            </a:ln>
          </c:spPr>
          <c:dPt>
            <c:idx val="0"/>
            <c:bubble3D val="0"/>
            <c:spPr>
              <a:solidFill>
                <a:schemeClr val="accent1"/>
              </a:solidFill>
              <a:ln w="19050">
                <a:solidFill>
                  <a:schemeClr val="bg2"/>
                </a:solidFill>
              </a:ln>
              <a:effectLst/>
            </c:spPr>
            <c:extLst>
              <c:ext xmlns:c16="http://schemas.microsoft.com/office/drawing/2014/chart" uri="{C3380CC4-5D6E-409C-BE32-E72D297353CC}">
                <c16:uniqueId val="{00000001-26D1-4E9F-9FD8-FFC575894DF8}"/>
              </c:ext>
            </c:extLst>
          </c:dPt>
          <c:dPt>
            <c:idx val="1"/>
            <c:bubble3D val="0"/>
            <c:spPr>
              <a:solidFill>
                <a:schemeClr val="accent2"/>
              </a:solidFill>
              <a:ln w="19050">
                <a:solidFill>
                  <a:schemeClr val="bg2"/>
                </a:solidFill>
              </a:ln>
              <a:effectLst/>
            </c:spPr>
            <c:extLst>
              <c:ext xmlns:c16="http://schemas.microsoft.com/office/drawing/2014/chart" uri="{C3380CC4-5D6E-409C-BE32-E72D297353CC}">
                <c16:uniqueId val="{00000003-26D1-4E9F-9FD8-FFC575894DF8}"/>
              </c:ext>
            </c:extLst>
          </c:dPt>
          <c:dPt>
            <c:idx val="2"/>
            <c:bubble3D val="0"/>
            <c:spPr>
              <a:solidFill>
                <a:srgbClr val="50AC54"/>
              </a:solidFill>
              <a:ln w="19050">
                <a:solidFill>
                  <a:schemeClr val="bg2"/>
                </a:solidFill>
              </a:ln>
              <a:effectLst/>
            </c:spPr>
            <c:extLst>
              <c:ext xmlns:c16="http://schemas.microsoft.com/office/drawing/2014/chart" uri="{C3380CC4-5D6E-409C-BE32-E72D297353CC}">
                <c16:uniqueId val="{00000005-26D1-4E9F-9FD8-FFC575894DF8}"/>
              </c:ext>
            </c:extLst>
          </c:dPt>
          <c:dPt>
            <c:idx val="3"/>
            <c:bubble3D val="0"/>
            <c:spPr>
              <a:solidFill>
                <a:schemeClr val="accent2">
                  <a:lumMod val="50000"/>
                </a:schemeClr>
              </a:solidFill>
              <a:ln w="19050">
                <a:solidFill>
                  <a:schemeClr val="bg2"/>
                </a:solidFill>
              </a:ln>
              <a:effectLst/>
            </c:spPr>
            <c:extLst>
              <c:ext xmlns:c16="http://schemas.microsoft.com/office/drawing/2014/chart" uri="{C3380CC4-5D6E-409C-BE32-E72D297353CC}">
                <c16:uniqueId val="{00000007-26D1-4E9F-9FD8-FFC575894DF8}"/>
              </c:ext>
            </c:extLst>
          </c:dPt>
          <c:dPt>
            <c:idx val="4"/>
            <c:bubble3D val="0"/>
            <c:spPr>
              <a:solidFill>
                <a:schemeClr val="bg1">
                  <a:lumMod val="50000"/>
                </a:schemeClr>
              </a:solidFill>
              <a:ln w="19050">
                <a:solidFill>
                  <a:schemeClr val="bg2"/>
                </a:solidFill>
              </a:ln>
              <a:effectLst/>
            </c:spPr>
            <c:extLst>
              <c:ext xmlns:c16="http://schemas.microsoft.com/office/drawing/2014/chart" uri="{C3380CC4-5D6E-409C-BE32-E72D297353CC}">
                <c16:uniqueId val="{00000009-26D1-4E9F-9FD8-FFC575894DF8}"/>
              </c:ext>
            </c:extLst>
          </c:dPt>
          <c:dPt>
            <c:idx val="5"/>
            <c:bubble3D val="0"/>
            <c:spPr>
              <a:solidFill>
                <a:schemeClr val="accent6"/>
              </a:solidFill>
              <a:ln w="19050">
                <a:solidFill>
                  <a:schemeClr val="bg2"/>
                </a:solidFill>
              </a:ln>
              <a:effectLst/>
            </c:spPr>
            <c:extLst>
              <c:ext xmlns:c16="http://schemas.microsoft.com/office/drawing/2014/chart" uri="{C3380CC4-5D6E-409C-BE32-E72D297353CC}">
                <c16:uniqueId val="{0000000B-26D1-4E9F-9FD8-FFC575894DF8}"/>
              </c:ext>
            </c:extLst>
          </c:dPt>
          <c:dPt>
            <c:idx val="6"/>
            <c:bubble3D val="0"/>
            <c:spPr>
              <a:solidFill>
                <a:schemeClr val="accent1">
                  <a:lumMod val="60000"/>
                </a:schemeClr>
              </a:solidFill>
              <a:ln w="19050">
                <a:solidFill>
                  <a:schemeClr val="bg2"/>
                </a:solidFill>
              </a:ln>
              <a:effectLst/>
            </c:spPr>
            <c:extLst>
              <c:ext xmlns:c16="http://schemas.microsoft.com/office/drawing/2014/chart" uri="{C3380CC4-5D6E-409C-BE32-E72D297353CC}">
                <c16:uniqueId val="{0000000D-26D1-4E9F-9FD8-FFC575894DF8}"/>
              </c:ext>
            </c:extLst>
          </c:dPt>
          <c:dPt>
            <c:idx val="7"/>
            <c:bubble3D val="0"/>
            <c:spPr>
              <a:solidFill>
                <a:schemeClr val="tx1"/>
              </a:solidFill>
              <a:ln w="19050">
                <a:solidFill>
                  <a:schemeClr val="bg2"/>
                </a:solidFill>
              </a:ln>
              <a:effectLst/>
            </c:spPr>
            <c:extLst>
              <c:ext xmlns:c16="http://schemas.microsoft.com/office/drawing/2014/chart" uri="{C3380CC4-5D6E-409C-BE32-E72D297353CC}">
                <c16:uniqueId val="{0000000F-26D1-4E9F-9FD8-FFC575894DF8}"/>
              </c:ext>
            </c:extLst>
          </c:dPt>
          <c:dPt>
            <c:idx val="8"/>
            <c:bubble3D val="0"/>
            <c:spPr>
              <a:solidFill>
                <a:schemeClr val="tx2">
                  <a:lumMod val="40000"/>
                  <a:lumOff val="60000"/>
                </a:schemeClr>
              </a:solidFill>
              <a:ln w="19050">
                <a:solidFill>
                  <a:schemeClr val="bg2"/>
                </a:solidFill>
              </a:ln>
              <a:effectLst/>
            </c:spPr>
            <c:extLst>
              <c:ext xmlns:c16="http://schemas.microsoft.com/office/drawing/2014/chart" uri="{C3380CC4-5D6E-409C-BE32-E72D297353CC}">
                <c16:uniqueId val="{00000011-26D1-4E9F-9FD8-FFC575894DF8}"/>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6D1-4E9F-9FD8-FFC575894DF8}"/>
                </c:ext>
              </c:extLst>
            </c:dLbl>
            <c:dLbl>
              <c:idx val="2"/>
              <c:layout>
                <c:manualLayout>
                  <c:x val="4.9999999999999899E-2"/>
                  <c:y val="-4.1666666666666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6D1-4E9F-9FD8-FFC575894DF8}"/>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6D1-4E9F-9FD8-FFC575894DF8}"/>
                </c:ext>
              </c:extLst>
            </c:dLbl>
            <c:dLbl>
              <c:idx val="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6D1-4E9F-9FD8-FFC575894DF8}"/>
                </c:ext>
              </c:extLst>
            </c:dLbl>
            <c:dLbl>
              <c:idx val="6"/>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D-26D1-4E9F-9FD8-FFC575894DF8}"/>
                </c:ext>
              </c:extLst>
            </c:dLbl>
            <c:dLbl>
              <c:idx val="7"/>
              <c:layout>
                <c:manualLayout>
                  <c:x val="-3.3333333333333333E-2"/>
                  <c:y val="-9.7222222222222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6D1-4E9F-9FD8-FFC575894DF8}"/>
                </c:ext>
              </c:extLst>
            </c:dLbl>
            <c:dLbl>
              <c:idx val="8"/>
              <c:layout>
                <c:manualLayout>
                  <c:x val="-5.5555555555555558E-3"/>
                  <c:y val="-8.796296296296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6D1-4E9F-9FD8-FFC575894DF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Sheet1!$D$6:$D$14</c:f>
              <c:strCache>
                <c:ptCount val="9"/>
                <c:pt idx="0">
                  <c:v>Mixed</c:v>
                </c:pt>
                <c:pt idx="1">
                  <c:v>Indian</c:v>
                </c:pt>
                <c:pt idx="2">
                  <c:v>Pakistani</c:v>
                </c:pt>
                <c:pt idx="3">
                  <c:v>Bangladeshi</c:v>
                </c:pt>
                <c:pt idx="4">
                  <c:v>Chinese</c:v>
                </c:pt>
                <c:pt idx="5">
                  <c:v>Other Asian</c:v>
                </c:pt>
                <c:pt idx="6">
                  <c:v>Black African/Caribbean/Other</c:v>
                </c:pt>
                <c:pt idx="7">
                  <c:v>Arab</c:v>
                </c:pt>
                <c:pt idx="8">
                  <c:v>Other Ethnic Groups</c:v>
                </c:pt>
              </c:strCache>
            </c:strRef>
          </c:cat>
          <c:val>
            <c:numRef>
              <c:f>Sheet1!$F$6:$F$14</c:f>
              <c:numCache>
                <c:formatCode>0%</c:formatCode>
                <c:ptCount val="9"/>
                <c:pt idx="0">
                  <c:v>0.09</c:v>
                </c:pt>
                <c:pt idx="1">
                  <c:v>7.0000000000000007E-2</c:v>
                </c:pt>
                <c:pt idx="2">
                  <c:v>0.02</c:v>
                </c:pt>
                <c:pt idx="3">
                  <c:v>0.53</c:v>
                </c:pt>
                <c:pt idx="4">
                  <c:v>7.0000000000000007E-2</c:v>
                </c:pt>
                <c:pt idx="5">
                  <c:v>0.05</c:v>
                </c:pt>
                <c:pt idx="6">
                  <c:v>0.13</c:v>
                </c:pt>
                <c:pt idx="7">
                  <c:v>0.02</c:v>
                </c:pt>
                <c:pt idx="8">
                  <c:v>0.03</c:v>
                </c:pt>
              </c:numCache>
            </c:numRef>
          </c:val>
          <c:extLst>
            <c:ext xmlns:c16="http://schemas.microsoft.com/office/drawing/2014/chart" uri="{C3380CC4-5D6E-409C-BE32-E72D297353CC}">
              <c16:uniqueId val="{00000012-26D1-4E9F-9FD8-FFC575894DF8}"/>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A1-4F50-89BB-77C935C96C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3A1-4F50-89BB-77C935C96C55}"/>
              </c:ext>
            </c:extLst>
          </c:dPt>
          <c:dLbls>
            <c:dLbl>
              <c:idx val="0"/>
              <c:layout>
                <c:manualLayout>
                  <c:x val="7.7251467054231457E-2"/>
                  <c:y val="1.4400693047526822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A1-4F50-89BB-77C935C96C55}"/>
                </c:ext>
              </c:extLst>
            </c:dLbl>
            <c:dLbl>
              <c:idx val="1"/>
              <c:layout>
                <c:manualLayout>
                  <c:x val="-8.2579154437281949E-2"/>
                  <c:y val="9.6004620316845479E-3"/>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A1-4F50-89BB-77C935C96C5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Sheet1!$F$4:$F$5</c:f>
              <c:strCache>
                <c:ptCount val="2"/>
                <c:pt idx="0">
                  <c:v>City of London</c:v>
                </c:pt>
                <c:pt idx="1">
                  <c:v>Tower Hamlets </c:v>
                </c:pt>
              </c:strCache>
            </c:strRef>
          </c:cat>
          <c:val>
            <c:numRef>
              <c:f>Sheet1!$G$4:$G$5</c:f>
              <c:numCache>
                <c:formatCode>_-* #,##0_-;\-* #,##0_-;_-* "-"??_-;_-@_-</c:formatCode>
                <c:ptCount val="2"/>
                <c:pt idx="0">
                  <c:v>29880</c:v>
                </c:pt>
                <c:pt idx="1">
                  <c:v>17220</c:v>
                </c:pt>
              </c:numCache>
            </c:numRef>
          </c:val>
          <c:extLst>
            <c:ext xmlns:c16="http://schemas.microsoft.com/office/drawing/2014/chart" uri="{C3380CC4-5D6E-409C-BE32-E72D297353CC}">
              <c16:uniqueId val="{00000004-73A1-4F50-89BB-77C935C96C55}"/>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25724654628470367"/>
          <c:y val="0.80190950431078811"/>
          <c:w val="0.48550690743059272"/>
          <c:h val="8.881028229162964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048624257365082"/>
          <c:y val="5.2722034489343504E-2"/>
          <c:w val="0.56491914568081902"/>
          <c:h val="0.74924791533477797"/>
        </c:manualLayout>
      </c:layout>
      <c:barChart>
        <c:barDir val="bar"/>
        <c:grouping val="clustered"/>
        <c:varyColors val="0"/>
        <c:ser>
          <c:idx val="0"/>
          <c:order val="0"/>
          <c:tx>
            <c:strRef>
              <c:f>'[Jobs data.xlsx]Sheet1'!$C$14</c:f>
              <c:strCache>
                <c:ptCount val="1"/>
                <c:pt idx="0">
                  <c:v>2015-2018 Change</c:v>
                </c:pt>
              </c:strCache>
            </c:strRef>
          </c:tx>
          <c:spPr>
            <a:solidFill>
              <a:srgbClr val="00B050"/>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55AB-497B-8D68-E4F22DBC736A}"/>
              </c:ext>
            </c:extLst>
          </c:dPt>
          <c:cat>
            <c:strRef>
              <c:f>'[Jobs data.xlsx]Sheet1'!$B$15:$B$19</c:f>
              <c:strCache>
                <c:ptCount val="5"/>
                <c:pt idx="0">
                  <c:v>Financial &amp; insurance</c:v>
                </c:pt>
                <c:pt idx="1">
                  <c:v>Professional, scientific &amp; technical</c:v>
                </c:pt>
                <c:pt idx="2">
                  <c:v>Business administration &amp; support services</c:v>
                </c:pt>
                <c:pt idx="3">
                  <c:v>Information &amp; communication</c:v>
                </c:pt>
                <c:pt idx="4">
                  <c:v>Accommodation &amp; food services</c:v>
                </c:pt>
              </c:strCache>
            </c:strRef>
          </c:cat>
          <c:val>
            <c:numRef>
              <c:f>'[Jobs data.xlsx]Sheet1'!$C$15:$C$19</c:f>
              <c:numCache>
                <c:formatCode>#,##0</c:formatCode>
                <c:ptCount val="5"/>
                <c:pt idx="0">
                  <c:v>-3060</c:v>
                </c:pt>
                <c:pt idx="1">
                  <c:v>3100</c:v>
                </c:pt>
                <c:pt idx="2" formatCode="General">
                  <c:v>310</c:v>
                </c:pt>
                <c:pt idx="3">
                  <c:v>1320</c:v>
                </c:pt>
                <c:pt idx="4" formatCode="General">
                  <c:v>570</c:v>
                </c:pt>
              </c:numCache>
            </c:numRef>
          </c:val>
          <c:extLst>
            <c:ext xmlns:c16="http://schemas.microsoft.com/office/drawing/2014/chart" uri="{C3380CC4-5D6E-409C-BE32-E72D297353CC}">
              <c16:uniqueId val="{00000000-AF57-43A3-B49A-09F9F0A0A345}"/>
            </c:ext>
          </c:extLst>
        </c:ser>
        <c:ser>
          <c:idx val="1"/>
          <c:order val="1"/>
          <c:tx>
            <c:strRef>
              <c:f>'[Jobs data.xlsx]Sheet1'!$D$14</c:f>
              <c:strCache>
                <c:ptCount val="1"/>
                <c:pt idx="0">
                  <c:v>2015</c:v>
                </c:pt>
              </c:strCache>
            </c:strRef>
          </c:tx>
          <c:spPr>
            <a:solidFill>
              <a:schemeClr val="accent2"/>
            </a:solidFill>
            <a:ln>
              <a:noFill/>
            </a:ln>
            <a:effectLst/>
          </c:spPr>
          <c:invertIfNegative val="0"/>
          <c:cat>
            <c:strRef>
              <c:f>'[Jobs data.xlsx]Sheet1'!$B$15:$B$19</c:f>
              <c:strCache>
                <c:ptCount val="5"/>
                <c:pt idx="0">
                  <c:v>Financial &amp; insurance</c:v>
                </c:pt>
                <c:pt idx="1">
                  <c:v>Professional, scientific &amp; technical</c:v>
                </c:pt>
                <c:pt idx="2">
                  <c:v>Business administration &amp; support services</c:v>
                </c:pt>
                <c:pt idx="3">
                  <c:v>Information &amp; communication</c:v>
                </c:pt>
                <c:pt idx="4">
                  <c:v>Accommodation &amp; food services</c:v>
                </c:pt>
              </c:strCache>
            </c:strRef>
          </c:cat>
          <c:val>
            <c:numRef>
              <c:f>'[Jobs data.xlsx]Sheet1'!$D$15:$D$19</c:f>
              <c:numCache>
                <c:formatCode>#,##0</c:formatCode>
                <c:ptCount val="5"/>
                <c:pt idx="0">
                  <c:v>15620</c:v>
                </c:pt>
                <c:pt idx="1">
                  <c:v>7620</c:v>
                </c:pt>
                <c:pt idx="2">
                  <c:v>4570</c:v>
                </c:pt>
                <c:pt idx="3">
                  <c:v>4040</c:v>
                </c:pt>
                <c:pt idx="4">
                  <c:v>2260</c:v>
                </c:pt>
              </c:numCache>
            </c:numRef>
          </c:val>
          <c:extLst>
            <c:ext xmlns:c16="http://schemas.microsoft.com/office/drawing/2014/chart" uri="{C3380CC4-5D6E-409C-BE32-E72D297353CC}">
              <c16:uniqueId val="{00000001-AF57-43A3-B49A-09F9F0A0A345}"/>
            </c:ext>
          </c:extLst>
        </c:ser>
        <c:ser>
          <c:idx val="2"/>
          <c:order val="2"/>
          <c:tx>
            <c:strRef>
              <c:f>'[Jobs data.xlsx]Sheet1'!$E$14</c:f>
              <c:strCache>
                <c:ptCount val="1"/>
                <c:pt idx="0">
                  <c:v>2018</c:v>
                </c:pt>
              </c:strCache>
            </c:strRef>
          </c:tx>
          <c:spPr>
            <a:solidFill>
              <a:schemeClr val="accent2">
                <a:lumMod val="75000"/>
              </a:schemeClr>
            </a:solidFill>
            <a:ln>
              <a:noFill/>
            </a:ln>
            <a:effectLst/>
          </c:spPr>
          <c:invertIfNegative val="0"/>
          <c:cat>
            <c:strRef>
              <c:f>'[Jobs data.xlsx]Sheet1'!$B$15:$B$19</c:f>
              <c:strCache>
                <c:ptCount val="5"/>
                <c:pt idx="0">
                  <c:v>Financial &amp; insurance</c:v>
                </c:pt>
                <c:pt idx="1">
                  <c:v>Professional, scientific &amp; technical</c:v>
                </c:pt>
                <c:pt idx="2">
                  <c:v>Business administration &amp; support services</c:v>
                </c:pt>
                <c:pt idx="3">
                  <c:v>Information &amp; communication</c:v>
                </c:pt>
                <c:pt idx="4">
                  <c:v>Accommodation &amp; food services</c:v>
                </c:pt>
              </c:strCache>
            </c:strRef>
          </c:cat>
          <c:val>
            <c:numRef>
              <c:f>'[Jobs data.xlsx]Sheet1'!$E$15:$E$19</c:f>
              <c:numCache>
                <c:formatCode>#,##0</c:formatCode>
                <c:ptCount val="5"/>
                <c:pt idx="0">
                  <c:v>12560</c:v>
                </c:pt>
                <c:pt idx="1">
                  <c:v>10720</c:v>
                </c:pt>
                <c:pt idx="2">
                  <c:v>4880</c:v>
                </c:pt>
                <c:pt idx="3">
                  <c:v>5360</c:v>
                </c:pt>
                <c:pt idx="4">
                  <c:v>2830</c:v>
                </c:pt>
              </c:numCache>
            </c:numRef>
          </c:val>
          <c:extLst>
            <c:ext xmlns:c16="http://schemas.microsoft.com/office/drawing/2014/chart" uri="{C3380CC4-5D6E-409C-BE32-E72D297353CC}">
              <c16:uniqueId val="{00000002-AF57-43A3-B49A-09F9F0A0A345}"/>
            </c:ext>
          </c:extLst>
        </c:ser>
        <c:dLbls>
          <c:showLegendKey val="0"/>
          <c:showVal val="0"/>
          <c:showCatName val="0"/>
          <c:showSerName val="0"/>
          <c:showPercent val="0"/>
          <c:showBubbleSize val="0"/>
        </c:dLbls>
        <c:gapWidth val="182"/>
        <c:axId val="804453392"/>
        <c:axId val="804454704"/>
      </c:barChart>
      <c:catAx>
        <c:axId val="804453392"/>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04454704"/>
        <c:crosses val="autoZero"/>
        <c:auto val="1"/>
        <c:lblAlgn val="ctr"/>
        <c:lblOffset val="100"/>
        <c:noMultiLvlLbl val="0"/>
      </c:catAx>
      <c:valAx>
        <c:axId val="80445470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4453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05321733900228"/>
          <c:y val="0.20065975012665288"/>
          <c:w val="0.35732217846768066"/>
          <c:h val="0.64938224747395579"/>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E67-49C1-91A4-E2EFACCF57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E67-49C1-91A4-E2EFACCF574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E67-49C1-91A4-E2EFACCF574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E67-49C1-91A4-E2EFACCF574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E67-49C1-91A4-E2EFACCF574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E67-49C1-91A4-E2EFACCF574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6E67-49C1-91A4-E2EFACCF5743}"/>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5-6E67-49C1-91A4-E2EFACCF5743}"/>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7-6E67-49C1-91A4-E2EFACCF574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'Employment - Aldgate 2018'!$M$69:$R$69</c:f>
              <c:strCache>
                <c:ptCount val="6"/>
                <c:pt idx="0">
                  <c:v>Financial &amp; insurance</c:v>
                </c:pt>
                <c:pt idx="1">
                  <c:v>Professional, scientific &amp; technical</c:v>
                </c:pt>
                <c:pt idx="2">
                  <c:v>Information &amp; communication</c:v>
                </c:pt>
                <c:pt idx="3">
                  <c:v>Business administration &amp; support services</c:v>
                </c:pt>
                <c:pt idx="4">
                  <c:v>Accommodation &amp; food services</c:v>
                </c:pt>
                <c:pt idx="5">
                  <c:v>Other Sectors</c:v>
                </c:pt>
              </c:strCache>
            </c:strRef>
          </c:cat>
          <c:val>
            <c:numRef>
              <c:f>'Employment - Aldgate 2018'!$M$70:$R$70</c:f>
              <c:numCache>
                <c:formatCode>_-* #,##0_-;\-* #,##0_-;_-* "-"??_-;_-@_-</c:formatCode>
                <c:ptCount val="6"/>
                <c:pt idx="0">
                  <c:v>12560</c:v>
                </c:pt>
                <c:pt idx="1">
                  <c:v>10720</c:v>
                </c:pt>
                <c:pt idx="2">
                  <c:v>5360</c:v>
                </c:pt>
                <c:pt idx="3">
                  <c:v>4880</c:v>
                </c:pt>
                <c:pt idx="4">
                  <c:v>2830</c:v>
                </c:pt>
                <c:pt idx="5">
                  <c:v>10750</c:v>
                </c:pt>
              </c:numCache>
            </c:numRef>
          </c:val>
          <c:extLst>
            <c:ext xmlns:c16="http://schemas.microsoft.com/office/drawing/2014/chart" uri="{C3380CC4-5D6E-409C-BE32-E72D297353CC}">
              <c16:uniqueId val="{0000000C-6E67-49C1-91A4-E2EFACCF5743}"/>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63618310512930598"/>
          <c:y val="0.25268429850805374"/>
          <c:w val="0.29231926190180435"/>
          <c:h val="0.5700782360017624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'Deatiled job data'!$C$4</c:f>
              <c:strCache>
                <c:ptCount val="1"/>
                <c:pt idx="0">
                  <c:v>2015</c:v>
                </c:pt>
              </c:strCache>
            </c:strRef>
          </c:tx>
          <c:spPr>
            <a:solidFill>
              <a:schemeClr val="accent1"/>
            </a:solidFill>
            <a:ln>
              <a:noFill/>
            </a:ln>
            <a:effectLst/>
          </c:spPr>
          <c:invertIfNegative val="0"/>
          <c:cat>
            <c:strRef>
              <c:f>'Deatiled job data'!$B$5:$B$11</c:f>
              <c:strCache>
                <c:ptCount val="7"/>
                <c:pt idx="0">
                  <c:v>Activities auxiliary to financial services and insurance activities</c:v>
                </c:pt>
                <c:pt idx="1">
                  <c:v>Financial service activities, except insurance and pension funding</c:v>
                </c:pt>
                <c:pt idx="2">
                  <c:v>Activities of head offices; management consultancy activities</c:v>
                </c:pt>
                <c:pt idx="3">
                  <c:v>Legal and accounting activities</c:v>
                </c:pt>
                <c:pt idx="4">
                  <c:v>Architectural and engineering activities; technical testing and analysis</c:v>
                </c:pt>
                <c:pt idx="5">
                  <c:v>Computer programming, consultancy and related activities</c:v>
                </c:pt>
                <c:pt idx="6">
                  <c:v>Food and beverage service activities</c:v>
                </c:pt>
              </c:strCache>
            </c:strRef>
          </c:cat>
          <c:val>
            <c:numRef>
              <c:f>'Deatiled job data'!$C$5:$C$11</c:f>
              <c:numCache>
                <c:formatCode>General</c:formatCode>
                <c:ptCount val="7"/>
                <c:pt idx="0">
                  <c:v>9610</c:v>
                </c:pt>
                <c:pt idx="1">
                  <c:v>5140</c:v>
                </c:pt>
                <c:pt idx="2">
                  <c:v>2170</c:v>
                </c:pt>
                <c:pt idx="3">
                  <c:v>3280</c:v>
                </c:pt>
                <c:pt idx="4">
                  <c:v>1380</c:v>
                </c:pt>
                <c:pt idx="5">
                  <c:v>2420</c:v>
                </c:pt>
                <c:pt idx="6">
                  <c:v>1950</c:v>
                </c:pt>
              </c:numCache>
            </c:numRef>
          </c:val>
          <c:extLst>
            <c:ext xmlns:c16="http://schemas.microsoft.com/office/drawing/2014/chart" uri="{C3380CC4-5D6E-409C-BE32-E72D297353CC}">
              <c16:uniqueId val="{00000000-2804-42FD-A84E-92F2FD111707}"/>
            </c:ext>
          </c:extLst>
        </c:ser>
        <c:ser>
          <c:idx val="1"/>
          <c:order val="1"/>
          <c:tx>
            <c:strRef>
              <c:f>'Deatiled job data'!$D$4</c:f>
              <c:strCache>
                <c:ptCount val="1"/>
                <c:pt idx="0">
                  <c:v>2018</c:v>
                </c:pt>
              </c:strCache>
            </c:strRef>
          </c:tx>
          <c:spPr>
            <a:solidFill>
              <a:schemeClr val="accent2"/>
            </a:solidFill>
            <a:ln>
              <a:noFill/>
            </a:ln>
            <a:effectLst/>
          </c:spPr>
          <c:invertIfNegative val="0"/>
          <c:dLbls>
            <c:dLbl>
              <c:idx val="0"/>
              <c:layout>
                <c:manualLayout>
                  <c:x val="9.9083574459453046E-3"/>
                  <c:y val="8.54871725487899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04-42FD-A84E-92F2FD11170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'Deatiled job data'!$B$5:$B$11</c:f>
              <c:strCache>
                <c:ptCount val="7"/>
                <c:pt idx="0">
                  <c:v>Activities auxiliary to financial services and insurance activities</c:v>
                </c:pt>
                <c:pt idx="1">
                  <c:v>Financial service activities, except insurance and pension funding</c:v>
                </c:pt>
                <c:pt idx="2">
                  <c:v>Activities of head offices; management consultancy activities</c:v>
                </c:pt>
                <c:pt idx="3">
                  <c:v>Legal and accounting activities</c:v>
                </c:pt>
                <c:pt idx="4">
                  <c:v>Architectural and engineering activities; technical testing and analysis</c:v>
                </c:pt>
                <c:pt idx="5">
                  <c:v>Computer programming, consultancy and related activities</c:v>
                </c:pt>
                <c:pt idx="6">
                  <c:v>Food and beverage service activities</c:v>
                </c:pt>
              </c:strCache>
            </c:strRef>
          </c:cat>
          <c:val>
            <c:numRef>
              <c:f>'Deatiled job data'!$D$5:$D$11</c:f>
              <c:numCache>
                <c:formatCode>General</c:formatCode>
                <c:ptCount val="7"/>
                <c:pt idx="0">
                  <c:v>7070</c:v>
                </c:pt>
                <c:pt idx="1">
                  <c:v>4910</c:v>
                </c:pt>
                <c:pt idx="2">
                  <c:v>3130</c:v>
                </c:pt>
                <c:pt idx="3">
                  <c:v>2900</c:v>
                </c:pt>
                <c:pt idx="4">
                  <c:v>2610</c:v>
                </c:pt>
                <c:pt idx="5">
                  <c:v>2470</c:v>
                </c:pt>
                <c:pt idx="6">
                  <c:v>2360</c:v>
                </c:pt>
              </c:numCache>
            </c:numRef>
          </c:val>
          <c:extLst>
            <c:ext xmlns:c16="http://schemas.microsoft.com/office/drawing/2014/chart" uri="{C3380CC4-5D6E-409C-BE32-E72D297353CC}">
              <c16:uniqueId val="{00000001-2804-42FD-A84E-92F2FD111707}"/>
            </c:ext>
          </c:extLst>
        </c:ser>
        <c:dLbls>
          <c:showLegendKey val="0"/>
          <c:showVal val="0"/>
          <c:showCatName val="0"/>
          <c:showSerName val="0"/>
          <c:showPercent val="0"/>
          <c:showBubbleSize val="0"/>
        </c:dLbls>
        <c:gapWidth val="219"/>
        <c:overlap val="-27"/>
        <c:axId val="867245552"/>
        <c:axId val="867238336"/>
      </c:barChart>
      <c:scatterChart>
        <c:scatterStyle val="lineMarker"/>
        <c:varyColors val="0"/>
        <c:ser>
          <c:idx val="2"/>
          <c:order val="2"/>
          <c:tx>
            <c:strRef>
              <c:f>'Deatiled job data'!$E$4</c:f>
              <c:strCache>
                <c:ptCount val="1"/>
                <c:pt idx="0">
                  <c:v>% of employment (2018)</c:v>
                </c:pt>
              </c:strCache>
            </c:strRef>
          </c:tx>
          <c:spPr>
            <a:ln w="25400" cap="rnd">
              <a:noFill/>
              <a:round/>
            </a:ln>
            <a:effectLst/>
          </c:spPr>
          <c:marker>
            <c:symbol val="circle"/>
            <c:size val="5"/>
            <c:spPr>
              <a:solidFill>
                <a:schemeClr val="accent3"/>
              </a:solidFill>
              <a:ln w="9525">
                <a:solidFill>
                  <a:schemeClr val="accent3"/>
                </a:solidFill>
              </a:ln>
              <a:effectLst/>
            </c:spPr>
          </c:marker>
          <c:xVal>
            <c:strRef>
              <c:f>'Deatiled job data'!$B$5:$B$11</c:f>
              <c:strCache>
                <c:ptCount val="7"/>
                <c:pt idx="0">
                  <c:v>Activities auxiliary to financial services and insurance activities</c:v>
                </c:pt>
                <c:pt idx="1">
                  <c:v>Financial service activities, except insurance and pension funding</c:v>
                </c:pt>
                <c:pt idx="2">
                  <c:v>Activities of head offices; management consultancy activities</c:v>
                </c:pt>
                <c:pt idx="3">
                  <c:v>Legal and accounting activities</c:v>
                </c:pt>
                <c:pt idx="4">
                  <c:v>Architectural and engineering activities; technical testing and analysis</c:v>
                </c:pt>
                <c:pt idx="5">
                  <c:v>Computer programming, consultancy and related activities</c:v>
                </c:pt>
                <c:pt idx="6">
                  <c:v>Food and beverage service activities</c:v>
                </c:pt>
              </c:strCache>
            </c:strRef>
          </c:xVal>
          <c:yVal>
            <c:numRef>
              <c:f>'Deatiled job data'!$E$5:$E$11</c:f>
              <c:numCache>
                <c:formatCode>0%</c:formatCode>
                <c:ptCount val="7"/>
                <c:pt idx="0">
                  <c:v>0.14985163204747776</c:v>
                </c:pt>
                <c:pt idx="1">
                  <c:v>0.10406952098346757</c:v>
                </c:pt>
                <c:pt idx="2">
                  <c:v>6.6341670199236966E-2</c:v>
                </c:pt>
                <c:pt idx="3">
                  <c:v>6.1466723187791436E-2</c:v>
                </c:pt>
                <c:pt idx="4">
                  <c:v>5.5320050869012295E-2</c:v>
                </c:pt>
                <c:pt idx="5">
                  <c:v>5.2352691818567186E-2</c:v>
                </c:pt>
                <c:pt idx="6">
                  <c:v>5.0021195421788893E-2</c:v>
                </c:pt>
              </c:numCache>
            </c:numRef>
          </c:yVal>
          <c:smooth val="0"/>
          <c:extLst>
            <c:ext xmlns:c16="http://schemas.microsoft.com/office/drawing/2014/chart" uri="{C3380CC4-5D6E-409C-BE32-E72D297353CC}">
              <c16:uniqueId val="{00000002-2804-42FD-A84E-92F2FD111707}"/>
            </c:ext>
          </c:extLst>
        </c:ser>
        <c:dLbls>
          <c:showLegendKey val="0"/>
          <c:showVal val="0"/>
          <c:showCatName val="0"/>
          <c:showSerName val="0"/>
          <c:showPercent val="0"/>
          <c:showBubbleSize val="0"/>
        </c:dLbls>
        <c:axId val="867241944"/>
        <c:axId val="867243584"/>
      </c:scatterChart>
      <c:catAx>
        <c:axId val="86724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67238336"/>
        <c:crosses val="autoZero"/>
        <c:auto val="1"/>
        <c:lblAlgn val="ctr"/>
        <c:lblOffset val="100"/>
        <c:noMultiLvlLbl val="0"/>
      </c:catAx>
      <c:valAx>
        <c:axId val="8672383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245552"/>
        <c:crosses val="autoZero"/>
        <c:crossBetween val="between"/>
      </c:valAx>
      <c:valAx>
        <c:axId val="86724358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241944"/>
        <c:crosses val="max"/>
        <c:crossBetween val="midCat"/>
      </c:valAx>
      <c:valAx>
        <c:axId val="867241944"/>
        <c:scaling>
          <c:orientation val="minMax"/>
        </c:scaling>
        <c:delete val="1"/>
        <c:axPos val="b"/>
        <c:numFmt formatCode="General" sourceLinked="1"/>
        <c:majorTickMark val="out"/>
        <c:minorTickMark val="none"/>
        <c:tickLblPos val="nextTo"/>
        <c:crossAx val="86724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6DB32-1249-4DFE-B1CF-4495BFC6CA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4666F93-015D-4B32-A90A-A03CEC0943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CB3899-94A7-467B-8636-1CA2ABF795F6}" type="datetimeFigureOut">
              <a:rPr lang="en-GB" smtClean="0"/>
              <a:t>24/09/2021</a:t>
            </a:fld>
            <a:endParaRPr lang="en-GB"/>
          </a:p>
        </p:txBody>
      </p:sp>
      <p:sp>
        <p:nvSpPr>
          <p:cNvPr id="4" name="Footer Placeholder 3">
            <a:extLst>
              <a:ext uri="{FF2B5EF4-FFF2-40B4-BE49-F238E27FC236}">
                <a16:creationId xmlns:a16="http://schemas.microsoft.com/office/drawing/2014/main" id="{12C4B5D7-5249-44C6-822F-658FADB311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134357C-CEB3-4151-96CA-07017A1BC5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608D80-9727-49B6-9529-811CD3B61FF5}" type="slidenum">
              <a:rPr lang="en-GB" smtClean="0"/>
              <a:t>‹#›</a:t>
            </a:fld>
            <a:endParaRPr lang="en-GB"/>
          </a:p>
        </p:txBody>
      </p:sp>
    </p:spTree>
    <p:extLst>
      <p:ext uri="{BB962C8B-B14F-4D97-AF65-F5344CB8AC3E}">
        <p14:creationId xmlns:p14="http://schemas.microsoft.com/office/powerpoint/2010/main" val="371022161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FBDA8-A62C-475B-835F-C0F6EC464E92}" type="datetimeFigureOut">
              <a:rPr lang="en-GB" smtClean="0"/>
              <a:t>24/09/2021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AA2A0-721F-4E5C-A870-0F4BE28D446E}" type="slidenum">
              <a:rPr lang="en-GB" smtClean="0"/>
              <a:t>‹#›</a:t>
            </a:fld>
            <a:endParaRPr lang="en-GB"/>
          </a:p>
        </p:txBody>
      </p:sp>
    </p:spTree>
    <p:extLst>
      <p:ext uri="{BB962C8B-B14F-4D97-AF65-F5344CB8AC3E}">
        <p14:creationId xmlns:p14="http://schemas.microsoft.com/office/powerpoint/2010/main" val="338803546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03AAA2A0-721F-4E5C-A870-0F4BE28D446E}" type="slidenum">
              <a:rPr lang="en-GB" smtClean="0"/>
              <a:t>1</a:t>
            </a:fld>
            <a:endParaRPr lang="en-GB"/>
          </a:p>
        </p:txBody>
      </p:sp>
    </p:spTree>
    <p:extLst>
      <p:ext uri="{BB962C8B-B14F-4D97-AF65-F5344CB8AC3E}">
        <p14:creationId xmlns:p14="http://schemas.microsoft.com/office/powerpoint/2010/main" val="333557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03AAA2A0-721F-4E5C-A870-0F4BE28D446E}" type="slidenum">
              <a:rPr lang="en-GB" smtClean="0"/>
              <a:t>9</a:t>
            </a:fld>
            <a:endParaRPr lang="en-GB"/>
          </a:p>
        </p:txBody>
      </p:sp>
    </p:spTree>
    <p:extLst>
      <p:ext uri="{BB962C8B-B14F-4D97-AF65-F5344CB8AC3E}">
        <p14:creationId xmlns:p14="http://schemas.microsoft.com/office/powerpoint/2010/main" val="3477244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03AAA2A0-721F-4E5C-A870-0F4BE28D446E}" type="slidenum">
              <a:rPr lang="en-GB" smtClean="0"/>
              <a:t>10</a:t>
            </a:fld>
            <a:endParaRPr lang="en-GB"/>
          </a:p>
        </p:txBody>
      </p:sp>
    </p:spTree>
    <p:extLst>
      <p:ext uri="{BB962C8B-B14F-4D97-AF65-F5344CB8AC3E}">
        <p14:creationId xmlns:p14="http://schemas.microsoft.com/office/powerpoint/2010/main" val="278608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03AAA2A0-721F-4E5C-A870-0F4BE28D446E}" type="slidenum">
              <a:rPr lang="en-GB" smtClean="0"/>
              <a:t>11</a:t>
            </a:fld>
            <a:endParaRPr lang="en-GB"/>
          </a:p>
        </p:txBody>
      </p:sp>
    </p:spTree>
    <p:extLst>
      <p:ext uri="{BB962C8B-B14F-4D97-AF65-F5344CB8AC3E}">
        <p14:creationId xmlns:p14="http://schemas.microsoft.com/office/powerpoint/2010/main" val="272081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03AAA2A0-721F-4E5C-A870-0F4BE28D446E}" type="slidenum">
              <a:rPr lang="en-GB" smtClean="0"/>
              <a:t>12</a:t>
            </a:fld>
            <a:endParaRPr lang="en-GB"/>
          </a:p>
        </p:txBody>
      </p:sp>
    </p:spTree>
    <p:extLst>
      <p:ext uri="{BB962C8B-B14F-4D97-AF65-F5344CB8AC3E}">
        <p14:creationId xmlns:p14="http://schemas.microsoft.com/office/powerpoint/2010/main" val="392937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35AD4-7DCB-45B1-A9CD-5635F5DA68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5F2426D-F259-481C-B821-6D27980556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A536A2-7416-4CCE-B1ED-149C3512EE15}"/>
              </a:ext>
            </a:extLst>
          </p:cNvPr>
          <p:cNvSpPr>
            <a:spLocks noGrp="1"/>
          </p:cNvSpPr>
          <p:nvPr>
            <p:ph type="dt" sz="half" idx="10"/>
          </p:nvPr>
        </p:nvSpPr>
        <p:spPr/>
        <p:txBody>
          <a:bodyPr/>
          <a:lstStyle/>
          <a:p>
            <a:fld id="{FC1948A1-918C-424C-BD38-C54B25EE8493}" type="datetime1">
              <a:rPr lang="en-GB" smtClean="0"/>
              <a:t>24/09/2021</a:t>
            </a:fld>
            <a:endParaRPr lang="en-GB"/>
          </a:p>
        </p:txBody>
      </p:sp>
      <p:sp>
        <p:nvSpPr>
          <p:cNvPr id="5" name="Footer Placeholder 4">
            <a:extLst>
              <a:ext uri="{FF2B5EF4-FFF2-40B4-BE49-F238E27FC236}">
                <a16:creationId xmlns:a16="http://schemas.microsoft.com/office/drawing/2014/main" id="{09B6AC5F-FEFD-4FB0-8307-9FE118CF755D}"/>
              </a:ext>
            </a:extLst>
          </p:cNvPr>
          <p:cNvSpPr>
            <a:spLocks noGrp="1"/>
          </p:cNvSpPr>
          <p:nvPr>
            <p:ph type="ftr" sz="quarter" idx="11"/>
          </p:nvPr>
        </p:nvSpPr>
        <p:spPr/>
        <p:txBody>
          <a:bodyPr/>
          <a:lstStyle/>
          <a:p>
            <a:r>
              <a:rPr lang="en-GB"/>
              <a:t>Aldgate Connect: Baseline Study and Economic Analysis</a:t>
            </a:r>
          </a:p>
        </p:txBody>
      </p:sp>
      <p:sp>
        <p:nvSpPr>
          <p:cNvPr id="6" name="Slide Number Placeholder 5">
            <a:extLst>
              <a:ext uri="{FF2B5EF4-FFF2-40B4-BE49-F238E27FC236}">
                <a16:creationId xmlns:a16="http://schemas.microsoft.com/office/drawing/2014/main" id="{53D963E9-7C49-4E47-A439-68CE61D2BC85}"/>
              </a:ext>
            </a:extLst>
          </p:cNvPr>
          <p:cNvSpPr>
            <a:spLocks noGrp="1"/>
          </p:cNvSpPr>
          <p:nvPr>
            <p:ph type="sldNum" sz="quarter" idx="12"/>
          </p:nvPr>
        </p:nvSpPr>
        <p:spPr/>
        <p:txBody>
          <a:bodyPr/>
          <a:lstStyle/>
          <a:p>
            <a:fld id="{04E361EE-CEE0-400D-99AD-0A610B98C417}" type="slidenum">
              <a:rPr lang="en-GB" smtClean="0"/>
              <a:t>‹#›</a:t>
            </a:fld>
            <a:endParaRPr lang="en-GB"/>
          </a:p>
        </p:txBody>
      </p:sp>
    </p:spTree>
    <p:extLst>
      <p:ext uri="{BB962C8B-B14F-4D97-AF65-F5344CB8AC3E}">
        <p14:creationId xmlns:p14="http://schemas.microsoft.com/office/powerpoint/2010/main" val="3758521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9123-728A-440D-AAB0-15555D49E2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E10075-E4E4-4FAA-BC8A-69DFA26AD4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15E64E-3C4A-4973-934A-DFA8C1BCDF5C}"/>
              </a:ext>
            </a:extLst>
          </p:cNvPr>
          <p:cNvSpPr>
            <a:spLocks noGrp="1"/>
          </p:cNvSpPr>
          <p:nvPr>
            <p:ph type="dt" sz="half" idx="10"/>
          </p:nvPr>
        </p:nvSpPr>
        <p:spPr/>
        <p:txBody>
          <a:bodyPr/>
          <a:lstStyle/>
          <a:p>
            <a:fld id="{B308BCD4-7E86-4B05-A778-015404E471BD}" type="datetime1">
              <a:rPr lang="en-GB" smtClean="0"/>
              <a:t>24/09/2021</a:t>
            </a:fld>
            <a:endParaRPr lang="en-GB"/>
          </a:p>
        </p:txBody>
      </p:sp>
      <p:sp>
        <p:nvSpPr>
          <p:cNvPr id="5" name="Footer Placeholder 4">
            <a:extLst>
              <a:ext uri="{FF2B5EF4-FFF2-40B4-BE49-F238E27FC236}">
                <a16:creationId xmlns:a16="http://schemas.microsoft.com/office/drawing/2014/main" id="{0EBCDFEC-6754-462C-BC99-8ED2B21BDDF4}"/>
              </a:ext>
            </a:extLst>
          </p:cNvPr>
          <p:cNvSpPr>
            <a:spLocks noGrp="1"/>
          </p:cNvSpPr>
          <p:nvPr>
            <p:ph type="ftr" sz="quarter" idx="11"/>
          </p:nvPr>
        </p:nvSpPr>
        <p:spPr/>
        <p:txBody>
          <a:bodyPr/>
          <a:lstStyle/>
          <a:p>
            <a:r>
              <a:rPr lang="en-GB"/>
              <a:t>Aldgate Connect: Baseline Study and Economic Analysis</a:t>
            </a:r>
          </a:p>
        </p:txBody>
      </p:sp>
      <p:sp>
        <p:nvSpPr>
          <p:cNvPr id="6" name="Slide Number Placeholder 5">
            <a:extLst>
              <a:ext uri="{FF2B5EF4-FFF2-40B4-BE49-F238E27FC236}">
                <a16:creationId xmlns:a16="http://schemas.microsoft.com/office/drawing/2014/main" id="{02306642-233F-49E7-955A-63FCF0FDDC7B}"/>
              </a:ext>
            </a:extLst>
          </p:cNvPr>
          <p:cNvSpPr>
            <a:spLocks noGrp="1"/>
          </p:cNvSpPr>
          <p:nvPr>
            <p:ph type="sldNum" sz="quarter" idx="12"/>
          </p:nvPr>
        </p:nvSpPr>
        <p:spPr/>
        <p:txBody>
          <a:bodyPr/>
          <a:lstStyle/>
          <a:p>
            <a:fld id="{04E361EE-CEE0-400D-99AD-0A610B98C417}" type="slidenum">
              <a:rPr lang="en-GB" smtClean="0"/>
              <a:t>‹#›</a:t>
            </a:fld>
            <a:endParaRPr lang="en-GB"/>
          </a:p>
        </p:txBody>
      </p:sp>
    </p:spTree>
    <p:extLst>
      <p:ext uri="{BB962C8B-B14F-4D97-AF65-F5344CB8AC3E}">
        <p14:creationId xmlns:p14="http://schemas.microsoft.com/office/powerpoint/2010/main" val="838153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28759-CB2D-41BA-AB59-0ECF761BE6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5B44CF-EAC3-450C-A265-456BD8FC55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BDC075-D715-4AAE-ABEC-ED24A0FDD992}"/>
              </a:ext>
            </a:extLst>
          </p:cNvPr>
          <p:cNvSpPr>
            <a:spLocks noGrp="1"/>
          </p:cNvSpPr>
          <p:nvPr>
            <p:ph type="dt" sz="half" idx="10"/>
          </p:nvPr>
        </p:nvSpPr>
        <p:spPr/>
        <p:txBody>
          <a:bodyPr/>
          <a:lstStyle/>
          <a:p>
            <a:fld id="{9E47AAFC-D589-4FCE-B530-6317E25BBB50}" type="datetime1">
              <a:rPr lang="en-GB" smtClean="0"/>
              <a:t>24/09/2021</a:t>
            </a:fld>
            <a:endParaRPr lang="en-GB"/>
          </a:p>
        </p:txBody>
      </p:sp>
      <p:sp>
        <p:nvSpPr>
          <p:cNvPr id="5" name="Footer Placeholder 4">
            <a:extLst>
              <a:ext uri="{FF2B5EF4-FFF2-40B4-BE49-F238E27FC236}">
                <a16:creationId xmlns:a16="http://schemas.microsoft.com/office/drawing/2014/main" id="{24FB4930-7741-4AD7-B02A-37F83DF0BF77}"/>
              </a:ext>
            </a:extLst>
          </p:cNvPr>
          <p:cNvSpPr>
            <a:spLocks noGrp="1"/>
          </p:cNvSpPr>
          <p:nvPr>
            <p:ph type="ftr" sz="quarter" idx="11"/>
          </p:nvPr>
        </p:nvSpPr>
        <p:spPr/>
        <p:txBody>
          <a:bodyPr/>
          <a:lstStyle/>
          <a:p>
            <a:r>
              <a:rPr lang="en-GB"/>
              <a:t>Aldgate Connect: Baseline Study and Economic Analysis</a:t>
            </a:r>
          </a:p>
        </p:txBody>
      </p:sp>
      <p:sp>
        <p:nvSpPr>
          <p:cNvPr id="6" name="Slide Number Placeholder 5">
            <a:extLst>
              <a:ext uri="{FF2B5EF4-FFF2-40B4-BE49-F238E27FC236}">
                <a16:creationId xmlns:a16="http://schemas.microsoft.com/office/drawing/2014/main" id="{F73EBB7F-F612-40B1-8086-C3B9B81383AD}"/>
              </a:ext>
            </a:extLst>
          </p:cNvPr>
          <p:cNvSpPr>
            <a:spLocks noGrp="1"/>
          </p:cNvSpPr>
          <p:nvPr>
            <p:ph type="sldNum" sz="quarter" idx="12"/>
          </p:nvPr>
        </p:nvSpPr>
        <p:spPr/>
        <p:txBody>
          <a:bodyPr/>
          <a:lstStyle/>
          <a:p>
            <a:fld id="{04E361EE-CEE0-400D-99AD-0A610B98C417}" type="slidenum">
              <a:rPr lang="en-GB" smtClean="0"/>
              <a:t>‹#›</a:t>
            </a:fld>
            <a:endParaRPr lang="en-GB"/>
          </a:p>
        </p:txBody>
      </p:sp>
    </p:spTree>
    <p:extLst>
      <p:ext uri="{BB962C8B-B14F-4D97-AF65-F5344CB8AC3E}">
        <p14:creationId xmlns:p14="http://schemas.microsoft.com/office/powerpoint/2010/main" val="424415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58A3-99D7-4BFC-A740-74FB6C7F12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430B85-43CF-412B-9D51-C7CBE969C7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22065A-3D52-494D-8092-37892CC71E7C}"/>
              </a:ext>
            </a:extLst>
          </p:cNvPr>
          <p:cNvSpPr>
            <a:spLocks noGrp="1"/>
          </p:cNvSpPr>
          <p:nvPr>
            <p:ph type="dt" sz="half" idx="10"/>
          </p:nvPr>
        </p:nvSpPr>
        <p:spPr/>
        <p:txBody>
          <a:bodyPr/>
          <a:lstStyle/>
          <a:p>
            <a:fld id="{D5538312-4212-454D-A1E4-08C9A7AE4E29}" type="datetime1">
              <a:rPr lang="en-GB" smtClean="0"/>
              <a:t>24/09/2021</a:t>
            </a:fld>
            <a:endParaRPr lang="en-GB"/>
          </a:p>
        </p:txBody>
      </p:sp>
      <p:sp>
        <p:nvSpPr>
          <p:cNvPr id="5" name="Footer Placeholder 4">
            <a:extLst>
              <a:ext uri="{FF2B5EF4-FFF2-40B4-BE49-F238E27FC236}">
                <a16:creationId xmlns:a16="http://schemas.microsoft.com/office/drawing/2014/main" id="{142BAD06-1636-46B8-8290-6DD5F0629644}"/>
              </a:ext>
            </a:extLst>
          </p:cNvPr>
          <p:cNvSpPr>
            <a:spLocks noGrp="1"/>
          </p:cNvSpPr>
          <p:nvPr>
            <p:ph type="ftr" sz="quarter" idx="11"/>
          </p:nvPr>
        </p:nvSpPr>
        <p:spPr>
          <a:xfrm>
            <a:off x="104775" y="6353490"/>
            <a:ext cx="4958080" cy="403862"/>
          </a:xfrm>
        </p:spPr>
        <p:txBody>
          <a:bodyPr/>
          <a:lstStyle>
            <a:lvl1pPr algn="l">
              <a:defRPr sz="900">
                <a:latin typeface="Segoe UI" panose="020B0502040204020203" pitchFamily="34" charset="0"/>
                <a:cs typeface="Segoe UI" panose="020B0502040204020203" pitchFamily="34" charset="0"/>
              </a:defRPr>
            </a:lvl1pPr>
          </a:lstStyle>
          <a:p>
            <a:r>
              <a:rPr lang="en-GB"/>
              <a:t>Aldgate Connect: Baseline Study and Economic Analysis</a:t>
            </a:r>
          </a:p>
        </p:txBody>
      </p:sp>
      <p:sp>
        <p:nvSpPr>
          <p:cNvPr id="6" name="Slide Number Placeholder 5">
            <a:extLst>
              <a:ext uri="{FF2B5EF4-FFF2-40B4-BE49-F238E27FC236}">
                <a16:creationId xmlns:a16="http://schemas.microsoft.com/office/drawing/2014/main" id="{A3869D2D-D51C-4537-84C8-6BD674958D39}"/>
              </a:ext>
            </a:extLst>
          </p:cNvPr>
          <p:cNvSpPr>
            <a:spLocks noGrp="1"/>
          </p:cNvSpPr>
          <p:nvPr>
            <p:ph type="sldNum" sz="quarter" idx="12"/>
          </p:nvPr>
        </p:nvSpPr>
        <p:spPr>
          <a:xfrm>
            <a:off x="3469640" y="6317614"/>
            <a:ext cx="2743200" cy="365125"/>
          </a:xfrm>
        </p:spPr>
        <p:txBody>
          <a:bodyPr/>
          <a:lstStyle/>
          <a:p>
            <a:fld id="{04E361EE-CEE0-400D-99AD-0A610B98C417}" type="slidenum">
              <a:rPr lang="en-GB" smtClean="0"/>
              <a:t>‹#›</a:t>
            </a:fld>
            <a:endParaRPr lang="en-GB"/>
          </a:p>
        </p:txBody>
      </p:sp>
    </p:spTree>
    <p:extLst>
      <p:ext uri="{BB962C8B-B14F-4D97-AF65-F5344CB8AC3E}">
        <p14:creationId xmlns:p14="http://schemas.microsoft.com/office/powerpoint/2010/main" val="40343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3BB88-40EA-4513-A3A4-3BDD8BB626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66878A-C49F-4124-97DB-48E04293D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6B5334-7A4F-446F-B259-0565F5B1C497}"/>
              </a:ext>
            </a:extLst>
          </p:cNvPr>
          <p:cNvSpPr>
            <a:spLocks noGrp="1"/>
          </p:cNvSpPr>
          <p:nvPr>
            <p:ph type="dt" sz="half" idx="10"/>
          </p:nvPr>
        </p:nvSpPr>
        <p:spPr/>
        <p:txBody>
          <a:bodyPr/>
          <a:lstStyle/>
          <a:p>
            <a:fld id="{E0781B1F-51A2-4C51-83A8-3DF926F59DFF}" type="datetime1">
              <a:rPr lang="en-GB" smtClean="0"/>
              <a:t>24/09/2021</a:t>
            </a:fld>
            <a:endParaRPr lang="en-GB"/>
          </a:p>
        </p:txBody>
      </p:sp>
      <p:sp>
        <p:nvSpPr>
          <p:cNvPr id="5" name="Footer Placeholder 4">
            <a:extLst>
              <a:ext uri="{FF2B5EF4-FFF2-40B4-BE49-F238E27FC236}">
                <a16:creationId xmlns:a16="http://schemas.microsoft.com/office/drawing/2014/main" id="{4DFA0FEB-F381-4DD9-87C8-7A2E91F1A6F9}"/>
              </a:ext>
            </a:extLst>
          </p:cNvPr>
          <p:cNvSpPr>
            <a:spLocks noGrp="1"/>
          </p:cNvSpPr>
          <p:nvPr>
            <p:ph type="ftr" sz="quarter" idx="11"/>
          </p:nvPr>
        </p:nvSpPr>
        <p:spPr/>
        <p:txBody>
          <a:bodyPr/>
          <a:lstStyle/>
          <a:p>
            <a:r>
              <a:rPr lang="en-GB"/>
              <a:t>Aldgate Connect: Baseline Study and Economic Analysis</a:t>
            </a:r>
          </a:p>
        </p:txBody>
      </p:sp>
      <p:sp>
        <p:nvSpPr>
          <p:cNvPr id="6" name="Slide Number Placeholder 5">
            <a:extLst>
              <a:ext uri="{FF2B5EF4-FFF2-40B4-BE49-F238E27FC236}">
                <a16:creationId xmlns:a16="http://schemas.microsoft.com/office/drawing/2014/main" id="{5436E345-7912-4639-83DA-7017EC88FD81}"/>
              </a:ext>
            </a:extLst>
          </p:cNvPr>
          <p:cNvSpPr>
            <a:spLocks noGrp="1"/>
          </p:cNvSpPr>
          <p:nvPr>
            <p:ph type="sldNum" sz="quarter" idx="12"/>
          </p:nvPr>
        </p:nvSpPr>
        <p:spPr/>
        <p:txBody>
          <a:bodyPr/>
          <a:lstStyle/>
          <a:p>
            <a:fld id="{04E361EE-CEE0-400D-99AD-0A610B98C417}" type="slidenum">
              <a:rPr lang="en-GB" smtClean="0"/>
              <a:t>‹#›</a:t>
            </a:fld>
            <a:endParaRPr lang="en-GB"/>
          </a:p>
        </p:txBody>
      </p:sp>
    </p:spTree>
    <p:extLst>
      <p:ext uri="{BB962C8B-B14F-4D97-AF65-F5344CB8AC3E}">
        <p14:creationId xmlns:p14="http://schemas.microsoft.com/office/powerpoint/2010/main" val="1863170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B41C7-F8E0-4D91-8907-6329639C87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88AFC0-92F0-4930-AEBE-690852C417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D44E5D-BD71-432C-BA06-9BD92D2552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5BDADF-A4BB-449F-99BF-CEEA20FD0A38}"/>
              </a:ext>
            </a:extLst>
          </p:cNvPr>
          <p:cNvSpPr>
            <a:spLocks noGrp="1"/>
          </p:cNvSpPr>
          <p:nvPr>
            <p:ph type="dt" sz="half" idx="10"/>
          </p:nvPr>
        </p:nvSpPr>
        <p:spPr/>
        <p:txBody>
          <a:bodyPr/>
          <a:lstStyle/>
          <a:p>
            <a:fld id="{62379290-719D-49A6-AA90-D12FAD53A0D9}" type="datetime1">
              <a:rPr lang="en-GB" smtClean="0"/>
              <a:t>24/09/2021</a:t>
            </a:fld>
            <a:endParaRPr lang="en-GB"/>
          </a:p>
        </p:txBody>
      </p:sp>
      <p:sp>
        <p:nvSpPr>
          <p:cNvPr id="6" name="Footer Placeholder 5">
            <a:extLst>
              <a:ext uri="{FF2B5EF4-FFF2-40B4-BE49-F238E27FC236}">
                <a16:creationId xmlns:a16="http://schemas.microsoft.com/office/drawing/2014/main" id="{D3F95976-E75C-40EC-B738-BBDE7D10829D}"/>
              </a:ext>
            </a:extLst>
          </p:cNvPr>
          <p:cNvSpPr>
            <a:spLocks noGrp="1"/>
          </p:cNvSpPr>
          <p:nvPr>
            <p:ph type="ftr" sz="quarter" idx="11"/>
          </p:nvPr>
        </p:nvSpPr>
        <p:spPr/>
        <p:txBody>
          <a:bodyPr/>
          <a:lstStyle/>
          <a:p>
            <a:r>
              <a:rPr lang="en-GB"/>
              <a:t>Aldgate Connect: Baseline Study and Economic Analysis</a:t>
            </a:r>
          </a:p>
        </p:txBody>
      </p:sp>
      <p:sp>
        <p:nvSpPr>
          <p:cNvPr id="7" name="Slide Number Placeholder 6">
            <a:extLst>
              <a:ext uri="{FF2B5EF4-FFF2-40B4-BE49-F238E27FC236}">
                <a16:creationId xmlns:a16="http://schemas.microsoft.com/office/drawing/2014/main" id="{03331243-7950-484F-8712-21359BB037D7}"/>
              </a:ext>
            </a:extLst>
          </p:cNvPr>
          <p:cNvSpPr>
            <a:spLocks noGrp="1"/>
          </p:cNvSpPr>
          <p:nvPr>
            <p:ph type="sldNum" sz="quarter" idx="12"/>
          </p:nvPr>
        </p:nvSpPr>
        <p:spPr/>
        <p:txBody>
          <a:bodyPr/>
          <a:lstStyle/>
          <a:p>
            <a:fld id="{04E361EE-CEE0-400D-99AD-0A610B98C417}" type="slidenum">
              <a:rPr lang="en-GB" smtClean="0"/>
              <a:t>‹#›</a:t>
            </a:fld>
            <a:endParaRPr lang="en-GB"/>
          </a:p>
        </p:txBody>
      </p:sp>
    </p:spTree>
    <p:extLst>
      <p:ext uri="{BB962C8B-B14F-4D97-AF65-F5344CB8AC3E}">
        <p14:creationId xmlns:p14="http://schemas.microsoft.com/office/powerpoint/2010/main" val="17567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36AC-FFB8-430E-8CD8-3F93026A2B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55C3EB-8133-423F-8DCB-9474D85F20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34E042-2404-41E6-8571-E1CBEEC5E5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A502BAB-6CF2-462A-8BF2-98C5D0D380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30EDE8-0E2A-4DAD-95AE-A94F912D7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C32E16A-3F63-498D-98EB-9793B553ABCC}"/>
              </a:ext>
            </a:extLst>
          </p:cNvPr>
          <p:cNvSpPr>
            <a:spLocks noGrp="1"/>
          </p:cNvSpPr>
          <p:nvPr>
            <p:ph type="dt" sz="half" idx="10"/>
          </p:nvPr>
        </p:nvSpPr>
        <p:spPr/>
        <p:txBody>
          <a:bodyPr/>
          <a:lstStyle/>
          <a:p>
            <a:fld id="{BA30473A-29D1-44C2-A8E7-81B4CBEF2580}" type="datetime1">
              <a:rPr lang="en-GB" smtClean="0"/>
              <a:t>24/09/2021</a:t>
            </a:fld>
            <a:endParaRPr lang="en-GB"/>
          </a:p>
        </p:txBody>
      </p:sp>
      <p:sp>
        <p:nvSpPr>
          <p:cNvPr id="8" name="Footer Placeholder 7">
            <a:extLst>
              <a:ext uri="{FF2B5EF4-FFF2-40B4-BE49-F238E27FC236}">
                <a16:creationId xmlns:a16="http://schemas.microsoft.com/office/drawing/2014/main" id="{D91C1E67-A59D-4714-9E3C-043F34694029}"/>
              </a:ext>
            </a:extLst>
          </p:cNvPr>
          <p:cNvSpPr>
            <a:spLocks noGrp="1"/>
          </p:cNvSpPr>
          <p:nvPr>
            <p:ph type="ftr" sz="quarter" idx="11"/>
          </p:nvPr>
        </p:nvSpPr>
        <p:spPr/>
        <p:txBody>
          <a:bodyPr/>
          <a:lstStyle/>
          <a:p>
            <a:r>
              <a:rPr lang="en-GB"/>
              <a:t>Aldgate Connect: Baseline Study and Economic Analysis</a:t>
            </a:r>
          </a:p>
        </p:txBody>
      </p:sp>
      <p:sp>
        <p:nvSpPr>
          <p:cNvPr id="9" name="Slide Number Placeholder 8">
            <a:extLst>
              <a:ext uri="{FF2B5EF4-FFF2-40B4-BE49-F238E27FC236}">
                <a16:creationId xmlns:a16="http://schemas.microsoft.com/office/drawing/2014/main" id="{606A5E2F-A65E-4005-ACF3-2C20EFB77B81}"/>
              </a:ext>
            </a:extLst>
          </p:cNvPr>
          <p:cNvSpPr>
            <a:spLocks noGrp="1"/>
          </p:cNvSpPr>
          <p:nvPr>
            <p:ph type="sldNum" sz="quarter" idx="12"/>
          </p:nvPr>
        </p:nvSpPr>
        <p:spPr/>
        <p:txBody>
          <a:bodyPr/>
          <a:lstStyle/>
          <a:p>
            <a:fld id="{04E361EE-CEE0-400D-99AD-0A610B98C417}" type="slidenum">
              <a:rPr lang="en-GB" smtClean="0"/>
              <a:t>‹#›</a:t>
            </a:fld>
            <a:endParaRPr lang="en-GB"/>
          </a:p>
        </p:txBody>
      </p:sp>
    </p:spTree>
    <p:extLst>
      <p:ext uri="{BB962C8B-B14F-4D97-AF65-F5344CB8AC3E}">
        <p14:creationId xmlns:p14="http://schemas.microsoft.com/office/powerpoint/2010/main" val="300468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7FB1-BACA-4B25-8F60-3A64426B490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336476-6316-4A1D-80B3-3F4808B12723}"/>
              </a:ext>
            </a:extLst>
          </p:cNvPr>
          <p:cNvSpPr>
            <a:spLocks noGrp="1"/>
          </p:cNvSpPr>
          <p:nvPr>
            <p:ph type="dt" sz="half" idx="10"/>
          </p:nvPr>
        </p:nvSpPr>
        <p:spPr/>
        <p:txBody>
          <a:bodyPr/>
          <a:lstStyle/>
          <a:p>
            <a:fld id="{17AC0758-0B3E-4679-B89C-60A4242C0C82}" type="datetime1">
              <a:rPr lang="en-GB" smtClean="0"/>
              <a:t>24/09/2021</a:t>
            </a:fld>
            <a:endParaRPr lang="en-GB"/>
          </a:p>
        </p:txBody>
      </p:sp>
      <p:sp>
        <p:nvSpPr>
          <p:cNvPr id="4" name="Footer Placeholder 3">
            <a:extLst>
              <a:ext uri="{FF2B5EF4-FFF2-40B4-BE49-F238E27FC236}">
                <a16:creationId xmlns:a16="http://schemas.microsoft.com/office/drawing/2014/main" id="{5D03A564-69E8-4FE0-B531-907B4CCDA644}"/>
              </a:ext>
            </a:extLst>
          </p:cNvPr>
          <p:cNvSpPr>
            <a:spLocks noGrp="1"/>
          </p:cNvSpPr>
          <p:nvPr>
            <p:ph type="ftr" sz="quarter" idx="11"/>
          </p:nvPr>
        </p:nvSpPr>
        <p:spPr/>
        <p:txBody>
          <a:bodyPr/>
          <a:lstStyle/>
          <a:p>
            <a:r>
              <a:rPr lang="en-GB"/>
              <a:t>Aldgate Connect: Baseline Study and Economic Analysis</a:t>
            </a:r>
          </a:p>
        </p:txBody>
      </p:sp>
      <p:sp>
        <p:nvSpPr>
          <p:cNvPr id="5" name="Slide Number Placeholder 4">
            <a:extLst>
              <a:ext uri="{FF2B5EF4-FFF2-40B4-BE49-F238E27FC236}">
                <a16:creationId xmlns:a16="http://schemas.microsoft.com/office/drawing/2014/main" id="{B2264209-2602-49A7-92CF-343E307578CD}"/>
              </a:ext>
            </a:extLst>
          </p:cNvPr>
          <p:cNvSpPr>
            <a:spLocks noGrp="1"/>
          </p:cNvSpPr>
          <p:nvPr>
            <p:ph type="sldNum" sz="quarter" idx="12"/>
          </p:nvPr>
        </p:nvSpPr>
        <p:spPr/>
        <p:txBody>
          <a:bodyPr/>
          <a:lstStyle/>
          <a:p>
            <a:fld id="{04E361EE-CEE0-400D-99AD-0A610B98C417}" type="slidenum">
              <a:rPr lang="en-GB" smtClean="0"/>
              <a:t>‹#›</a:t>
            </a:fld>
            <a:endParaRPr lang="en-GB"/>
          </a:p>
        </p:txBody>
      </p:sp>
    </p:spTree>
    <p:extLst>
      <p:ext uri="{BB962C8B-B14F-4D97-AF65-F5344CB8AC3E}">
        <p14:creationId xmlns:p14="http://schemas.microsoft.com/office/powerpoint/2010/main" val="3057485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29FC5-C8A9-4776-8C4B-A43A3D641A19}"/>
              </a:ext>
            </a:extLst>
          </p:cNvPr>
          <p:cNvSpPr>
            <a:spLocks noGrp="1"/>
          </p:cNvSpPr>
          <p:nvPr>
            <p:ph type="dt" sz="half" idx="10"/>
          </p:nvPr>
        </p:nvSpPr>
        <p:spPr/>
        <p:txBody>
          <a:bodyPr/>
          <a:lstStyle/>
          <a:p>
            <a:fld id="{BF2AE587-C32A-4DFD-A6B9-0C8DBE2529FF}" type="datetime1">
              <a:rPr lang="en-GB" smtClean="0"/>
              <a:t>24/09/2021</a:t>
            </a:fld>
            <a:endParaRPr lang="en-GB"/>
          </a:p>
        </p:txBody>
      </p:sp>
      <p:sp>
        <p:nvSpPr>
          <p:cNvPr id="3" name="Footer Placeholder 2">
            <a:extLst>
              <a:ext uri="{FF2B5EF4-FFF2-40B4-BE49-F238E27FC236}">
                <a16:creationId xmlns:a16="http://schemas.microsoft.com/office/drawing/2014/main" id="{95EFD1FA-3FE7-4EB4-91C5-761BA5593C94}"/>
              </a:ext>
            </a:extLst>
          </p:cNvPr>
          <p:cNvSpPr>
            <a:spLocks noGrp="1"/>
          </p:cNvSpPr>
          <p:nvPr>
            <p:ph type="ftr" sz="quarter" idx="11"/>
          </p:nvPr>
        </p:nvSpPr>
        <p:spPr/>
        <p:txBody>
          <a:bodyPr/>
          <a:lstStyle/>
          <a:p>
            <a:r>
              <a:rPr lang="en-GB"/>
              <a:t>Aldgate Connect: Baseline Study and Economic Analysis</a:t>
            </a:r>
          </a:p>
        </p:txBody>
      </p:sp>
      <p:sp>
        <p:nvSpPr>
          <p:cNvPr id="4" name="Slide Number Placeholder 3">
            <a:extLst>
              <a:ext uri="{FF2B5EF4-FFF2-40B4-BE49-F238E27FC236}">
                <a16:creationId xmlns:a16="http://schemas.microsoft.com/office/drawing/2014/main" id="{93215078-F274-4573-95D8-14452E9529EB}"/>
              </a:ext>
            </a:extLst>
          </p:cNvPr>
          <p:cNvSpPr>
            <a:spLocks noGrp="1"/>
          </p:cNvSpPr>
          <p:nvPr>
            <p:ph type="sldNum" sz="quarter" idx="12"/>
          </p:nvPr>
        </p:nvSpPr>
        <p:spPr/>
        <p:txBody>
          <a:bodyPr/>
          <a:lstStyle/>
          <a:p>
            <a:fld id="{04E361EE-CEE0-400D-99AD-0A610B98C417}" type="slidenum">
              <a:rPr lang="en-GB" smtClean="0"/>
              <a:t>‹#›</a:t>
            </a:fld>
            <a:endParaRPr lang="en-GB"/>
          </a:p>
        </p:txBody>
      </p:sp>
    </p:spTree>
    <p:extLst>
      <p:ext uri="{BB962C8B-B14F-4D97-AF65-F5344CB8AC3E}">
        <p14:creationId xmlns:p14="http://schemas.microsoft.com/office/powerpoint/2010/main" val="3068423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FD63-3513-4E16-BFA8-9EB017303F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55C9E9E-14DD-4876-B313-1AB7540176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F6A8E8-9D0E-4F73-8C86-06B1AC3C5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CE830-250B-4BDE-8954-45B0F19E8817}"/>
              </a:ext>
            </a:extLst>
          </p:cNvPr>
          <p:cNvSpPr>
            <a:spLocks noGrp="1"/>
          </p:cNvSpPr>
          <p:nvPr>
            <p:ph type="dt" sz="half" idx="10"/>
          </p:nvPr>
        </p:nvSpPr>
        <p:spPr/>
        <p:txBody>
          <a:bodyPr/>
          <a:lstStyle/>
          <a:p>
            <a:fld id="{9D56C3DC-8F3B-4938-8125-1D34579991E3}" type="datetime1">
              <a:rPr lang="en-GB" smtClean="0"/>
              <a:t>24/09/2021</a:t>
            </a:fld>
            <a:endParaRPr lang="en-GB"/>
          </a:p>
        </p:txBody>
      </p:sp>
      <p:sp>
        <p:nvSpPr>
          <p:cNvPr id="6" name="Footer Placeholder 5">
            <a:extLst>
              <a:ext uri="{FF2B5EF4-FFF2-40B4-BE49-F238E27FC236}">
                <a16:creationId xmlns:a16="http://schemas.microsoft.com/office/drawing/2014/main" id="{88C8AF0F-EEBC-4699-A478-39EB61AC3A91}"/>
              </a:ext>
            </a:extLst>
          </p:cNvPr>
          <p:cNvSpPr>
            <a:spLocks noGrp="1"/>
          </p:cNvSpPr>
          <p:nvPr>
            <p:ph type="ftr" sz="quarter" idx="11"/>
          </p:nvPr>
        </p:nvSpPr>
        <p:spPr/>
        <p:txBody>
          <a:bodyPr/>
          <a:lstStyle/>
          <a:p>
            <a:r>
              <a:rPr lang="en-GB"/>
              <a:t>Aldgate Connect: Baseline Study and Economic Analysis</a:t>
            </a:r>
          </a:p>
        </p:txBody>
      </p:sp>
      <p:sp>
        <p:nvSpPr>
          <p:cNvPr id="7" name="Slide Number Placeholder 6">
            <a:extLst>
              <a:ext uri="{FF2B5EF4-FFF2-40B4-BE49-F238E27FC236}">
                <a16:creationId xmlns:a16="http://schemas.microsoft.com/office/drawing/2014/main" id="{94CD6739-0629-4533-9E04-5F1489D380C4}"/>
              </a:ext>
            </a:extLst>
          </p:cNvPr>
          <p:cNvSpPr>
            <a:spLocks noGrp="1"/>
          </p:cNvSpPr>
          <p:nvPr>
            <p:ph type="sldNum" sz="quarter" idx="12"/>
          </p:nvPr>
        </p:nvSpPr>
        <p:spPr/>
        <p:txBody>
          <a:bodyPr/>
          <a:lstStyle/>
          <a:p>
            <a:fld id="{04E361EE-CEE0-400D-99AD-0A610B98C417}" type="slidenum">
              <a:rPr lang="en-GB" smtClean="0"/>
              <a:t>‹#›</a:t>
            </a:fld>
            <a:endParaRPr lang="en-GB"/>
          </a:p>
        </p:txBody>
      </p:sp>
    </p:spTree>
    <p:extLst>
      <p:ext uri="{BB962C8B-B14F-4D97-AF65-F5344CB8AC3E}">
        <p14:creationId xmlns:p14="http://schemas.microsoft.com/office/powerpoint/2010/main" val="3473386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5681-62EE-423F-87EE-944F0F623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EEF0CA2-9E07-4FE6-B8B5-E775AB656F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2C7B06-C40A-4514-84F9-766FA982D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5AF69D-EFD7-4607-BDA0-16697C153DED}"/>
              </a:ext>
            </a:extLst>
          </p:cNvPr>
          <p:cNvSpPr>
            <a:spLocks noGrp="1"/>
          </p:cNvSpPr>
          <p:nvPr>
            <p:ph type="dt" sz="half" idx="10"/>
          </p:nvPr>
        </p:nvSpPr>
        <p:spPr/>
        <p:txBody>
          <a:bodyPr/>
          <a:lstStyle/>
          <a:p>
            <a:fld id="{7B376E4F-617A-4F9B-966B-C10763DB6A06}" type="datetime1">
              <a:rPr lang="en-GB" smtClean="0"/>
              <a:t>24/09/2021</a:t>
            </a:fld>
            <a:endParaRPr lang="en-GB"/>
          </a:p>
        </p:txBody>
      </p:sp>
      <p:sp>
        <p:nvSpPr>
          <p:cNvPr id="6" name="Footer Placeholder 5">
            <a:extLst>
              <a:ext uri="{FF2B5EF4-FFF2-40B4-BE49-F238E27FC236}">
                <a16:creationId xmlns:a16="http://schemas.microsoft.com/office/drawing/2014/main" id="{B6B11F8C-8D94-4B85-9F50-9910C4215103}"/>
              </a:ext>
            </a:extLst>
          </p:cNvPr>
          <p:cNvSpPr>
            <a:spLocks noGrp="1"/>
          </p:cNvSpPr>
          <p:nvPr>
            <p:ph type="ftr" sz="quarter" idx="11"/>
          </p:nvPr>
        </p:nvSpPr>
        <p:spPr/>
        <p:txBody>
          <a:bodyPr/>
          <a:lstStyle/>
          <a:p>
            <a:r>
              <a:rPr lang="en-GB"/>
              <a:t>Aldgate Connect: Baseline Study and Economic Analysis</a:t>
            </a:r>
          </a:p>
        </p:txBody>
      </p:sp>
      <p:sp>
        <p:nvSpPr>
          <p:cNvPr id="7" name="Slide Number Placeholder 6">
            <a:extLst>
              <a:ext uri="{FF2B5EF4-FFF2-40B4-BE49-F238E27FC236}">
                <a16:creationId xmlns:a16="http://schemas.microsoft.com/office/drawing/2014/main" id="{309B5338-11A9-4E62-A019-197CFFD24FE1}"/>
              </a:ext>
            </a:extLst>
          </p:cNvPr>
          <p:cNvSpPr>
            <a:spLocks noGrp="1"/>
          </p:cNvSpPr>
          <p:nvPr>
            <p:ph type="sldNum" sz="quarter" idx="12"/>
          </p:nvPr>
        </p:nvSpPr>
        <p:spPr/>
        <p:txBody>
          <a:bodyPr/>
          <a:lstStyle/>
          <a:p>
            <a:fld id="{04E361EE-CEE0-400D-99AD-0A610B98C417}" type="slidenum">
              <a:rPr lang="en-GB" smtClean="0"/>
              <a:t>‹#›</a:t>
            </a:fld>
            <a:endParaRPr lang="en-GB"/>
          </a:p>
        </p:txBody>
      </p:sp>
    </p:spTree>
    <p:extLst>
      <p:ext uri="{BB962C8B-B14F-4D97-AF65-F5344CB8AC3E}">
        <p14:creationId xmlns:p14="http://schemas.microsoft.com/office/powerpoint/2010/main" val="1561084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C1E49-D939-4EC8-940E-89020F56FE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3D5568-D93F-4E62-9FD1-24DC5C627D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48AC4-8D27-493F-B7E4-F7893B5BA6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ECDE68-D912-49C5-BFAF-E76739BDA77A}" type="datetime1">
              <a:rPr lang="en-GB" smtClean="0"/>
              <a:t>24/09/2021</a:t>
            </a:fld>
            <a:endParaRPr lang="en-GB"/>
          </a:p>
        </p:txBody>
      </p:sp>
      <p:sp>
        <p:nvSpPr>
          <p:cNvPr id="5" name="Footer Placeholder 4">
            <a:extLst>
              <a:ext uri="{FF2B5EF4-FFF2-40B4-BE49-F238E27FC236}">
                <a16:creationId xmlns:a16="http://schemas.microsoft.com/office/drawing/2014/main" id="{91B1325E-E0D1-4BBC-B8E2-BEF18091F3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Aldgate Connect: Baseline Study and Economic Analysis</a:t>
            </a:r>
          </a:p>
        </p:txBody>
      </p:sp>
      <p:sp>
        <p:nvSpPr>
          <p:cNvPr id="6" name="Slide Number Placeholder 5">
            <a:extLst>
              <a:ext uri="{FF2B5EF4-FFF2-40B4-BE49-F238E27FC236}">
                <a16:creationId xmlns:a16="http://schemas.microsoft.com/office/drawing/2014/main" id="{30A82497-BF6D-4E49-9E09-92DF11981A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361EE-CEE0-400D-99AD-0A610B98C417}" type="slidenum">
              <a:rPr lang="en-GB" smtClean="0"/>
              <a:t>‹#›</a:t>
            </a:fld>
            <a:endParaRPr lang="en-GB"/>
          </a:p>
        </p:txBody>
      </p:sp>
    </p:spTree>
    <p:extLst>
      <p:ext uri="{BB962C8B-B14F-4D97-AF65-F5344CB8AC3E}">
        <p14:creationId xmlns:p14="http://schemas.microsoft.com/office/powerpoint/2010/main" val="2189072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chart" Target="../charts/chart16.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16.sv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a:extLst>
              <a:ext uri="{FF2B5EF4-FFF2-40B4-BE49-F238E27FC236}">
                <a16:creationId xmlns:a16="http://schemas.microsoft.com/office/drawing/2014/main" id="{03126CF3-07E3-4B9B-BD3D-94D5196F1AE4}"/>
              </a:ext>
            </a:extLst>
          </p:cNvPr>
          <p:cNvSpPr txBox="1">
            <a:spLocks/>
          </p:cNvSpPr>
          <p:nvPr/>
        </p:nvSpPr>
        <p:spPr>
          <a:xfrm>
            <a:off x="5605877" y="1955225"/>
            <a:ext cx="6289317" cy="1872585"/>
          </a:xfrm>
          <a:prstGeom prst="rect">
            <a:avLst/>
          </a:prstGeom>
        </p:spPr>
        <p:txBody>
          <a:bodyPr vert="horz" lIns="58652" tIns="29326" rIns="58652" bIns="29326" rtlCol="0" anchor="b">
            <a:normAutofit/>
          </a:bodyPr>
          <a:lstStyle>
            <a:lvl1pPr algn="l" defTabSz="914400" rtl="0" eaLnBrk="1" latinLnBrk="0" hangingPunct="1">
              <a:lnSpc>
                <a:spcPct val="90000"/>
              </a:lnSpc>
              <a:spcBef>
                <a:spcPct val="0"/>
              </a:spcBef>
              <a:buNone/>
              <a:defRPr sz="2800" b="1" i="0" kern="1200" baseline="0">
                <a:solidFill>
                  <a:srgbClr val="FF4337"/>
                </a:solidFill>
                <a:latin typeface="Arial" charset="0"/>
                <a:ea typeface="Arial" charset="0"/>
                <a:cs typeface="Arial" charset="0"/>
              </a:defRPr>
            </a:lvl1pPr>
          </a:lstStyle>
          <a:p>
            <a:pPr>
              <a:spcAft>
                <a:spcPts val="385"/>
              </a:spcAft>
            </a:pPr>
            <a:r>
              <a:rPr lang="en-GB" sz="1800" cap="all" spc="271">
                <a:solidFill>
                  <a:srgbClr val="000000"/>
                </a:solidFill>
                <a:latin typeface="Segoe UI Semibold" panose="020B0702040204020203" pitchFamily="34" charset="0"/>
                <a:ea typeface="+mj-ea"/>
                <a:cs typeface="Segoe UI" panose="020B0502040204020203" pitchFamily="34" charset="0"/>
              </a:rPr>
              <a:t>Aldgate Connect bid:  </a:t>
            </a:r>
          </a:p>
          <a:p>
            <a:pPr>
              <a:spcAft>
                <a:spcPts val="385"/>
              </a:spcAft>
            </a:pPr>
            <a:r>
              <a:rPr lang="en-GB" sz="1800" cap="all" spc="271">
                <a:solidFill>
                  <a:srgbClr val="000000"/>
                </a:solidFill>
                <a:latin typeface="Segoe UI Semibold" panose="020B0702040204020203" pitchFamily="34" charset="0"/>
                <a:ea typeface="+mj-ea"/>
                <a:cs typeface="Segoe UI" panose="020B0502040204020203" pitchFamily="34" charset="0"/>
              </a:rPr>
              <a:t>Baseline Study &amp; Economic Analysis </a:t>
            </a:r>
          </a:p>
          <a:p>
            <a:pPr>
              <a:spcAft>
                <a:spcPts val="385"/>
              </a:spcAft>
            </a:pPr>
            <a:endParaRPr lang="en-GB" sz="1800" cap="all" spc="271">
              <a:solidFill>
                <a:srgbClr val="000000"/>
              </a:solidFill>
              <a:latin typeface="Segoe UI Semibold" panose="020B0702040204020203" pitchFamily="34" charset="0"/>
              <a:ea typeface="+mj-ea"/>
              <a:cs typeface="Segoe UI" panose="020B0502040204020203" pitchFamily="34" charset="0"/>
            </a:endParaRPr>
          </a:p>
          <a:p>
            <a:pPr>
              <a:spcAft>
                <a:spcPts val="385"/>
              </a:spcAft>
            </a:pPr>
            <a:endParaRPr lang="en-GB" sz="1600" cap="all" spc="271">
              <a:solidFill>
                <a:schemeClr val="bg1">
                  <a:lumMod val="65000"/>
                </a:schemeClr>
              </a:solidFill>
              <a:latin typeface="Segoe UI Semibold" panose="020B0702040204020203" pitchFamily="34" charset="0"/>
              <a:ea typeface="+mj-ea"/>
              <a:cs typeface="Segoe UI" panose="020B0502040204020203" pitchFamily="34" charset="0"/>
            </a:endParaRPr>
          </a:p>
          <a:p>
            <a:pPr>
              <a:spcAft>
                <a:spcPts val="385"/>
              </a:spcAft>
            </a:pPr>
            <a:r>
              <a:rPr lang="en-GB" sz="1600" cap="all" spc="271">
                <a:solidFill>
                  <a:schemeClr val="bg1">
                    <a:lumMod val="65000"/>
                  </a:schemeClr>
                </a:solidFill>
                <a:latin typeface="Segoe UI Semibold" panose="020B0702040204020203" pitchFamily="34" charset="0"/>
                <a:ea typeface="+mj-ea"/>
                <a:cs typeface="Segoe UI" panose="020B0502040204020203" pitchFamily="34" charset="0"/>
              </a:rPr>
              <a:t>December 2020</a:t>
            </a:r>
            <a:endParaRPr lang="en-CA" sz="1600" cap="all" spc="271">
              <a:solidFill>
                <a:schemeClr val="bg1">
                  <a:lumMod val="65000"/>
                </a:schemeClr>
              </a:solidFill>
              <a:latin typeface="Segoe UI Semibold" panose="020B0702040204020203" pitchFamily="34" charset="0"/>
              <a:ea typeface="+mj-ea"/>
              <a:cs typeface="Segoe UI" panose="020B0502040204020203" pitchFamily="34" charset="0"/>
            </a:endParaRPr>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Slide Number Placeholder 4">
            <a:extLst>
              <a:ext uri="{FF2B5EF4-FFF2-40B4-BE49-F238E27FC236}">
                <a16:creationId xmlns:a16="http://schemas.microsoft.com/office/drawing/2014/main" id="{F65C3594-9CCE-4EB7-ABFB-4DD8D38EABD1}"/>
              </a:ext>
            </a:extLst>
          </p:cNvPr>
          <p:cNvSpPr>
            <a:spLocks noGrp="1"/>
          </p:cNvSpPr>
          <p:nvPr>
            <p:ph type="sldNum" sz="quarter" idx="12"/>
          </p:nvPr>
        </p:nvSpPr>
        <p:spPr/>
        <p:txBody>
          <a:bodyPr/>
          <a:lstStyle/>
          <a:p>
            <a:fld id="{04E361EE-CEE0-400D-99AD-0A610B98C417}" type="slidenum">
              <a:rPr lang="en-GB" smtClean="0"/>
              <a:t>1</a:t>
            </a:fld>
            <a:endParaRPr lang="en-GB"/>
          </a:p>
        </p:txBody>
      </p:sp>
      <p:pic>
        <p:nvPicPr>
          <p:cNvPr id="7" name="Picture 6">
            <a:extLst>
              <a:ext uri="{FF2B5EF4-FFF2-40B4-BE49-F238E27FC236}">
                <a16:creationId xmlns:a16="http://schemas.microsoft.com/office/drawing/2014/main" id="{472CCD8A-17B6-4489-87B6-E9C03DE30D07}"/>
              </a:ext>
            </a:extLst>
          </p:cNvPr>
          <p:cNvPicPr>
            <a:picLocks noChangeAspect="1"/>
          </p:cNvPicPr>
          <p:nvPr/>
        </p:nvPicPr>
        <p:blipFill rotWithShape="1">
          <a:blip r:embed="rId4"/>
          <a:srcRect b="2290"/>
          <a:stretch/>
        </p:blipFill>
        <p:spPr>
          <a:xfrm>
            <a:off x="0" y="0"/>
            <a:ext cx="5205640" cy="6858000"/>
          </a:xfrm>
          <a:prstGeom prst="rect">
            <a:avLst/>
          </a:prstGeom>
        </p:spPr>
      </p:pic>
      <p:sp>
        <p:nvSpPr>
          <p:cNvPr id="2" name="Rectangle 1">
            <a:extLst>
              <a:ext uri="{FF2B5EF4-FFF2-40B4-BE49-F238E27FC236}">
                <a16:creationId xmlns:a16="http://schemas.microsoft.com/office/drawing/2014/main" id="{4694F2F7-AF45-4785-8E83-E229E250B82B}"/>
              </a:ext>
            </a:extLst>
          </p:cNvPr>
          <p:cNvSpPr/>
          <p:nvPr/>
        </p:nvSpPr>
        <p:spPr>
          <a:xfrm>
            <a:off x="0" y="6642556"/>
            <a:ext cx="1159292" cy="184666"/>
          </a:xfrm>
          <a:prstGeom prst="rect">
            <a:avLst/>
          </a:prstGeom>
        </p:spPr>
        <p:txBody>
          <a:bodyPr wrap="none">
            <a:spAutoFit/>
          </a:bodyPr>
          <a:lstStyle/>
          <a:p>
            <a:r>
              <a:rPr lang="en-GB" sz="600">
                <a:latin typeface="Segoe UI" panose="020B0502040204020203" pitchFamily="34" charset="0"/>
                <a:cs typeface="Segoe UI" panose="020B0502040204020203" pitchFamily="34" charset="0"/>
              </a:rPr>
              <a:t>Source: Aldgate Connect BID</a:t>
            </a:r>
            <a:endParaRPr lang="en-GB" sz="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EF6A44-5058-434D-9A7C-65EF2B34DC9F}"/>
              </a:ext>
            </a:extLst>
          </p:cNvPr>
          <p:cNvSpPr txBox="1"/>
          <p:nvPr/>
        </p:nvSpPr>
        <p:spPr>
          <a:xfrm>
            <a:off x="6450851" y="3596211"/>
            <a:ext cx="4357045"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4 – Breakdown of BAME Ethnic Groups in the Aldgate BID</a:t>
            </a:r>
            <a:endParaRPr lang="en-GB" sz="800" b="1"/>
          </a:p>
        </p:txBody>
      </p:sp>
      <p:sp>
        <p:nvSpPr>
          <p:cNvPr id="2" name="TextBox 1">
            <a:extLst>
              <a:ext uri="{FF2B5EF4-FFF2-40B4-BE49-F238E27FC236}">
                <a16:creationId xmlns:a16="http://schemas.microsoft.com/office/drawing/2014/main" id="{154E35F7-F742-4BCB-AE95-A641A4F8E3D5}"/>
              </a:ext>
            </a:extLst>
          </p:cNvPr>
          <p:cNvSpPr txBox="1"/>
          <p:nvPr/>
        </p:nvSpPr>
        <p:spPr>
          <a:xfrm>
            <a:off x="6450851" y="886005"/>
            <a:ext cx="4475352"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Table 1 – Ethnic mix of the Residential Population (selected geographies</a:t>
            </a:r>
            <a:r>
              <a:rPr lang="en-GB" sz="800">
                <a:solidFill>
                  <a:schemeClr val="tx1">
                    <a:lumMod val="75000"/>
                    <a:lumOff val="25000"/>
                  </a:schemeClr>
                </a:solidFill>
                <a:latin typeface="Segoe UI" panose="020B0502040204020203" pitchFamily="34" charset="0"/>
                <a:cs typeface="Segoe UI" panose="020B0502040204020203" pitchFamily="34" charset="0"/>
              </a:rPr>
              <a:t>)</a:t>
            </a:r>
            <a:endParaRPr lang="en-GB" sz="800"/>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r>
              <a:rPr lang="en-GB" sz="2000" cap="all" spc="271">
                <a:solidFill>
                  <a:srgbClr val="000000"/>
                </a:solidFill>
                <a:latin typeface="Segoe UI Semibold" panose="020B0702040204020203" pitchFamily="34" charset="0"/>
                <a:cs typeface="Segoe UI" panose="020B0502040204020203" pitchFamily="34" charset="0"/>
              </a:rPr>
              <a:t>population</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Ethnicity</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415336" cy="4645242"/>
          </a:xfrm>
        </p:spPr>
        <p:txBody>
          <a:bodyPr numCol="2" spcCol="180000">
            <a:norm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ONS and GLA do not publish non-Census ethnicity data at the LSOA level, and therefore it is not possible to scale data appropriately for Aldgate. In the absence of this, WSP has considered the population ethnicity breakdown of Tower Hamlets, and have assumed this is a fair reflection of Aldgate, given the majority of Aldgate’s resident population falls within Tower Hamlets.</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latest projections from the GLA estimates that in 2020, 54% of the residential population in Aldgate are from a BAME background, down slightly from 55% in 2011. Greater London’s population is less diverse, with 44% of the population coming from BAME backgrounds in 2020. </a:t>
            </a:r>
          </a:p>
          <a:p>
            <a:pPr marL="0" indent="0">
              <a:lnSpc>
                <a:spcPct val="100000"/>
              </a:lnSpc>
              <a:buNone/>
            </a:pPr>
            <a:r>
              <a:rPr lang="en-GB" sz="800" b="1">
                <a:solidFill>
                  <a:schemeClr val="tx1">
                    <a:lumMod val="75000"/>
                    <a:lumOff val="25000"/>
                  </a:schemeClr>
                </a:solidFill>
                <a:latin typeface="Segoe UI" panose="020B0502040204020203" pitchFamily="34" charset="0"/>
                <a:cs typeface="Segoe UI" panose="020B0502040204020203" pitchFamily="34" charset="0"/>
              </a:rPr>
              <a:t>Table 1</a:t>
            </a:r>
            <a:r>
              <a:rPr lang="en-GB" sz="800">
                <a:solidFill>
                  <a:schemeClr val="tx1">
                    <a:lumMod val="75000"/>
                    <a:lumOff val="25000"/>
                  </a:schemeClr>
                </a:solidFill>
                <a:latin typeface="Segoe UI" panose="020B0502040204020203" pitchFamily="34" charset="0"/>
                <a:cs typeface="Segoe UI" panose="020B0502040204020203" pitchFamily="34" charset="0"/>
              </a:rPr>
              <a:t> sets out the ethnic mix of the residential populations across Tower Hamlets (and for the purpose of this exercise Aldgate), compared to Greater London as a whole. Other than White, Asian is the most common ethnicity group, at 40% of the population in 2020, and has remained stable since 2011. A similar picture is seen when considering Greater London as a whole, with 21% of the population from Asian descent, up marginally from 19% in 2011.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ethnicity of Tower Hamlets’ residential population has remained relatively stable over the last decade. </a:t>
            </a:r>
            <a:r>
              <a:rPr lang="en-GB" sz="800" b="1">
                <a:solidFill>
                  <a:schemeClr val="tx1">
                    <a:lumMod val="75000"/>
                    <a:lumOff val="25000"/>
                  </a:schemeClr>
                </a:solidFill>
                <a:latin typeface="Segoe UI" panose="020B0502040204020203" pitchFamily="34" charset="0"/>
                <a:cs typeface="Segoe UI" panose="020B0502040204020203" pitchFamily="34" charset="0"/>
              </a:rPr>
              <a:t>Figure 4</a:t>
            </a:r>
            <a:r>
              <a:rPr lang="en-GB" sz="800">
                <a:solidFill>
                  <a:schemeClr val="tx1">
                    <a:lumMod val="75000"/>
                    <a:lumOff val="25000"/>
                  </a:schemeClr>
                </a:solidFill>
                <a:latin typeface="Segoe UI" panose="020B0502040204020203" pitchFamily="34" charset="0"/>
                <a:cs typeface="Segoe UI" panose="020B0502040204020203" pitchFamily="34" charset="0"/>
              </a:rPr>
              <a:t> illustrates the more detailed breakdown of BAME ethnic groups within Aldgate, and how the proportions have evolved since 2011. The main difference between the 2011 and 2020, is the decreasing number of people with Bangladeshi ethnicity within Aldgate, falling from 58% of the BAME population to 53% in 2020, a 5 percentage point decrease. That said, Bangladeshi still remains the dominant ethnicity amongst Aldgate’s BAME population.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Considering the detailed breakdown of BAME groups, the three main ethnicities within Tower Hamlets in 2020 are:</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Bangladeshi (53%)</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Black African/Caribbean/ Other (13%)</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Mixed (9% of all BAME)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These groups account for 75.0% of all BAME residents in Tower Hamlets (and Aldgate based on our assumptions).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Based on our discussions with members of the Aldgate Board, many felt that there was a lack of social integration between residents and workers in the area. This issue will be explored in more detail in the Opportunities and Challenge section of this report. </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a:xfrm>
            <a:off x="3399826" y="6343074"/>
            <a:ext cx="2743200" cy="365125"/>
          </a:xfrm>
        </p:spPr>
        <p:txBody>
          <a:bodyPr/>
          <a:lstStyle/>
          <a:p>
            <a:fld id="{04E361EE-CEE0-400D-99AD-0A610B98C417}" type="slidenum">
              <a:rPr lang="en-GB" smtClean="0"/>
              <a:t>10</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sp>
        <p:nvSpPr>
          <p:cNvPr id="11" name="TextBox 10">
            <a:extLst>
              <a:ext uri="{FF2B5EF4-FFF2-40B4-BE49-F238E27FC236}">
                <a16:creationId xmlns:a16="http://schemas.microsoft.com/office/drawing/2014/main" id="{6C0275C4-F22A-4B58-A4D1-6C9AA506BD01}"/>
              </a:ext>
            </a:extLst>
          </p:cNvPr>
          <p:cNvSpPr txBox="1"/>
          <p:nvPr/>
        </p:nvSpPr>
        <p:spPr>
          <a:xfrm>
            <a:off x="6562813" y="3221947"/>
            <a:ext cx="435704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Greater London Authority</a:t>
            </a:r>
            <a:endParaRPr lang="en-GB" sz="1100"/>
          </a:p>
        </p:txBody>
      </p:sp>
      <p:graphicFrame>
        <p:nvGraphicFramePr>
          <p:cNvPr id="6" name="Table 5">
            <a:extLst>
              <a:ext uri="{FF2B5EF4-FFF2-40B4-BE49-F238E27FC236}">
                <a16:creationId xmlns:a16="http://schemas.microsoft.com/office/drawing/2014/main" id="{CBECC5EF-7319-4595-9290-7DF55B7BC298}"/>
              </a:ext>
            </a:extLst>
          </p:cNvPr>
          <p:cNvGraphicFramePr>
            <a:graphicFrameLocks noGrp="1"/>
          </p:cNvGraphicFramePr>
          <p:nvPr/>
        </p:nvGraphicFramePr>
        <p:xfrm>
          <a:off x="6303476" y="1141111"/>
          <a:ext cx="5474088" cy="1866900"/>
        </p:xfrm>
        <a:graphic>
          <a:graphicData uri="http://schemas.openxmlformats.org/drawingml/2006/table">
            <a:tbl>
              <a:tblPr>
                <a:tableStyleId>{BC89EF96-8CEA-46FF-86C4-4CE0E7609802}</a:tableStyleId>
              </a:tblPr>
              <a:tblGrid>
                <a:gridCol w="1224000">
                  <a:extLst>
                    <a:ext uri="{9D8B030D-6E8A-4147-A177-3AD203B41FA5}">
                      <a16:colId xmlns:a16="http://schemas.microsoft.com/office/drawing/2014/main" val="585386633"/>
                    </a:ext>
                  </a:extLst>
                </a:gridCol>
                <a:gridCol w="708348">
                  <a:extLst>
                    <a:ext uri="{9D8B030D-6E8A-4147-A177-3AD203B41FA5}">
                      <a16:colId xmlns:a16="http://schemas.microsoft.com/office/drawing/2014/main" val="3180526760"/>
                    </a:ext>
                  </a:extLst>
                </a:gridCol>
                <a:gridCol w="708348">
                  <a:extLst>
                    <a:ext uri="{9D8B030D-6E8A-4147-A177-3AD203B41FA5}">
                      <a16:colId xmlns:a16="http://schemas.microsoft.com/office/drawing/2014/main" val="3829048068"/>
                    </a:ext>
                  </a:extLst>
                </a:gridCol>
                <a:gridCol w="708348">
                  <a:extLst>
                    <a:ext uri="{9D8B030D-6E8A-4147-A177-3AD203B41FA5}">
                      <a16:colId xmlns:a16="http://schemas.microsoft.com/office/drawing/2014/main" val="2106231456"/>
                    </a:ext>
                  </a:extLst>
                </a:gridCol>
                <a:gridCol w="708348">
                  <a:extLst>
                    <a:ext uri="{9D8B030D-6E8A-4147-A177-3AD203B41FA5}">
                      <a16:colId xmlns:a16="http://schemas.microsoft.com/office/drawing/2014/main" val="3627272113"/>
                    </a:ext>
                  </a:extLst>
                </a:gridCol>
                <a:gridCol w="708348">
                  <a:extLst>
                    <a:ext uri="{9D8B030D-6E8A-4147-A177-3AD203B41FA5}">
                      <a16:colId xmlns:a16="http://schemas.microsoft.com/office/drawing/2014/main" val="1522943559"/>
                    </a:ext>
                  </a:extLst>
                </a:gridCol>
                <a:gridCol w="708348">
                  <a:extLst>
                    <a:ext uri="{9D8B030D-6E8A-4147-A177-3AD203B41FA5}">
                      <a16:colId xmlns:a16="http://schemas.microsoft.com/office/drawing/2014/main" val="4115292888"/>
                    </a:ext>
                  </a:extLst>
                </a:gridCol>
              </a:tblGrid>
              <a:tr h="358621">
                <a:tc>
                  <a:txBody>
                    <a:bodyPr/>
                    <a:lstStyle/>
                    <a:p>
                      <a:pPr algn="ctr" fontAlgn="b"/>
                      <a:r>
                        <a:rPr lang="en-GB" sz="800" u="none" strike="noStrike">
                          <a:effectLst/>
                          <a:latin typeface="Segoe UI" panose="020B0502040204020203" pitchFamily="34" charset="0"/>
                          <a:cs typeface="Segoe UI" panose="020B0502040204020203" pitchFamily="34" charset="0"/>
                        </a:rPr>
                        <a:t> </a:t>
                      </a:r>
                      <a:endParaRPr lang="en-GB" sz="800" b="0" i="0" u="none" strike="noStrike">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chemeClr val="tx2">
                        <a:lumMod val="20000"/>
                        <a:lumOff val="80000"/>
                      </a:schemeClr>
                    </a:solidFill>
                  </a:tcPr>
                </a:tc>
                <a:tc>
                  <a:txBody>
                    <a:bodyPr/>
                    <a:lstStyle/>
                    <a:p>
                      <a:pPr algn="ctr" fontAlgn="b"/>
                      <a:r>
                        <a:rPr lang="en-GB" sz="800" u="none" strike="noStrike">
                          <a:effectLst/>
                          <a:latin typeface="Segoe UI" panose="020B0502040204020203" pitchFamily="34" charset="0"/>
                          <a:cs typeface="Segoe UI" panose="020B0502040204020203" pitchFamily="34" charset="0"/>
                        </a:rPr>
                        <a:t>White</a:t>
                      </a:r>
                      <a:endParaRPr lang="en-GB" sz="800" b="0" i="0" u="none" strike="noStrike">
                        <a:solidFill>
                          <a:srgbClr val="000000"/>
                        </a:solidFill>
                        <a:effectLst/>
                        <a:latin typeface="Segoe UI" panose="020B0502040204020203" pitchFamily="34" charset="0"/>
                        <a:cs typeface="Segoe UI" panose="020B0502040204020203" pitchFamily="34" charset="0"/>
                      </a:endParaRPr>
                    </a:p>
                  </a:txBody>
                  <a:tcPr marL="7620" marR="7620" marT="7620" marB="0" anchor="ctr">
                    <a:solidFill>
                      <a:schemeClr val="tx2">
                        <a:lumMod val="20000"/>
                        <a:lumOff val="80000"/>
                      </a:schemeClr>
                    </a:solidFill>
                  </a:tcPr>
                </a:tc>
                <a:tc>
                  <a:txBody>
                    <a:bodyPr/>
                    <a:lstStyle/>
                    <a:p>
                      <a:pPr algn="ctr" fontAlgn="b"/>
                      <a:r>
                        <a:rPr lang="en-GB" sz="800" u="none" strike="noStrike">
                          <a:effectLst/>
                          <a:latin typeface="Segoe UI" panose="020B0502040204020203" pitchFamily="34" charset="0"/>
                          <a:cs typeface="Segoe UI" panose="020B0502040204020203" pitchFamily="34" charset="0"/>
                        </a:rPr>
                        <a:t>Mixed</a:t>
                      </a:r>
                      <a:endParaRPr lang="en-GB" sz="800" b="0" i="0" u="none" strike="noStrike">
                        <a:solidFill>
                          <a:srgbClr val="000000"/>
                        </a:solidFill>
                        <a:effectLst/>
                        <a:latin typeface="Segoe UI" panose="020B0502040204020203" pitchFamily="34" charset="0"/>
                        <a:cs typeface="Segoe UI" panose="020B0502040204020203" pitchFamily="34" charset="0"/>
                      </a:endParaRPr>
                    </a:p>
                  </a:txBody>
                  <a:tcPr marL="7620" marR="7620" marT="7620" marB="0" anchor="ctr">
                    <a:solidFill>
                      <a:schemeClr val="tx2">
                        <a:lumMod val="20000"/>
                        <a:lumOff val="80000"/>
                      </a:schemeClr>
                    </a:solidFill>
                  </a:tcPr>
                </a:tc>
                <a:tc>
                  <a:txBody>
                    <a:bodyPr/>
                    <a:lstStyle/>
                    <a:p>
                      <a:pPr algn="ctr" fontAlgn="b"/>
                      <a:r>
                        <a:rPr lang="en-GB" sz="800" u="none" strike="noStrike">
                          <a:effectLst/>
                          <a:latin typeface="Segoe UI" panose="020B0502040204020203" pitchFamily="34" charset="0"/>
                          <a:cs typeface="Segoe UI" panose="020B0502040204020203" pitchFamily="34" charset="0"/>
                        </a:rPr>
                        <a:t>Asian</a:t>
                      </a:r>
                      <a:endParaRPr lang="en-GB" sz="800" b="0" i="0" u="none" strike="noStrike">
                        <a:solidFill>
                          <a:srgbClr val="000000"/>
                        </a:solidFill>
                        <a:effectLst/>
                        <a:latin typeface="Segoe UI" panose="020B0502040204020203" pitchFamily="34" charset="0"/>
                        <a:cs typeface="Segoe UI" panose="020B0502040204020203" pitchFamily="34" charset="0"/>
                      </a:endParaRPr>
                    </a:p>
                  </a:txBody>
                  <a:tcPr marL="7620" marR="7620" marT="7620" marB="0" anchor="ctr">
                    <a:solidFill>
                      <a:schemeClr val="tx2">
                        <a:lumMod val="20000"/>
                        <a:lumOff val="80000"/>
                      </a:schemeClr>
                    </a:solidFill>
                  </a:tcPr>
                </a:tc>
                <a:tc>
                  <a:txBody>
                    <a:bodyPr/>
                    <a:lstStyle/>
                    <a:p>
                      <a:pPr algn="ctr" fontAlgn="b"/>
                      <a:r>
                        <a:rPr lang="en-GB" sz="800" u="none" strike="noStrike">
                          <a:effectLst/>
                          <a:latin typeface="Segoe UI" panose="020B0502040204020203" pitchFamily="34" charset="0"/>
                          <a:cs typeface="Segoe UI" panose="020B0502040204020203" pitchFamily="34" charset="0"/>
                        </a:rPr>
                        <a:t>Black African/ Caribbean/ Other Black</a:t>
                      </a:r>
                      <a:endParaRPr lang="en-GB" sz="800" b="0" i="0" u="none" strike="noStrike">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chemeClr val="tx2">
                        <a:lumMod val="20000"/>
                        <a:lumOff val="80000"/>
                      </a:schemeClr>
                    </a:solidFill>
                  </a:tcPr>
                </a:tc>
                <a:tc>
                  <a:txBody>
                    <a:bodyPr/>
                    <a:lstStyle/>
                    <a:p>
                      <a:pPr algn="ctr" fontAlgn="b"/>
                      <a:r>
                        <a:rPr lang="en-GB" sz="800" u="none" strike="noStrike">
                          <a:effectLst/>
                          <a:latin typeface="Segoe UI" panose="020B0502040204020203" pitchFamily="34" charset="0"/>
                          <a:cs typeface="Segoe UI" panose="020B0502040204020203" pitchFamily="34" charset="0"/>
                        </a:rPr>
                        <a:t>Arab</a:t>
                      </a:r>
                      <a:endParaRPr lang="en-GB" sz="800" b="0" i="0" u="none" strike="noStrike">
                        <a:solidFill>
                          <a:srgbClr val="000000"/>
                        </a:solidFill>
                        <a:effectLst/>
                        <a:latin typeface="Segoe UI" panose="020B0502040204020203" pitchFamily="34" charset="0"/>
                        <a:cs typeface="Segoe UI" panose="020B0502040204020203" pitchFamily="34" charset="0"/>
                      </a:endParaRPr>
                    </a:p>
                  </a:txBody>
                  <a:tcPr marL="7620" marR="7620" marT="7620" marB="0" anchor="ctr">
                    <a:solidFill>
                      <a:schemeClr val="tx2">
                        <a:lumMod val="20000"/>
                        <a:lumOff val="80000"/>
                      </a:schemeClr>
                    </a:solidFill>
                  </a:tcPr>
                </a:tc>
                <a:tc>
                  <a:txBody>
                    <a:bodyPr/>
                    <a:lstStyle/>
                    <a:p>
                      <a:pPr algn="ctr" fontAlgn="b"/>
                      <a:r>
                        <a:rPr lang="en-GB" sz="800" u="none" strike="noStrike">
                          <a:effectLst/>
                          <a:latin typeface="Segoe UI" panose="020B0502040204020203" pitchFamily="34" charset="0"/>
                          <a:cs typeface="Segoe UI" panose="020B0502040204020203" pitchFamily="34" charset="0"/>
                        </a:rPr>
                        <a:t>Other ethnic group</a:t>
                      </a:r>
                      <a:endParaRPr lang="en-GB" sz="800" b="0" i="0" u="none" strike="noStrike">
                        <a:solidFill>
                          <a:srgbClr val="000000"/>
                        </a:solidFill>
                        <a:effectLst/>
                        <a:latin typeface="Segoe UI" panose="020B0502040204020203" pitchFamily="34" charset="0"/>
                        <a:cs typeface="Segoe UI" panose="020B0502040204020203" pitchFamily="34" charset="0"/>
                      </a:endParaRPr>
                    </a:p>
                  </a:txBody>
                  <a:tcPr marL="7620" marR="7620" marT="7620" marB="0" anchor="ctr">
                    <a:solidFill>
                      <a:schemeClr val="tx2">
                        <a:lumMod val="20000"/>
                        <a:lumOff val="80000"/>
                      </a:schemeClr>
                    </a:solidFill>
                  </a:tcPr>
                </a:tc>
                <a:extLst>
                  <a:ext uri="{0D108BD9-81ED-4DB2-BD59-A6C34878D82A}">
                    <a16:rowId xmlns:a16="http://schemas.microsoft.com/office/drawing/2014/main" val="1224891208"/>
                  </a:ext>
                </a:extLst>
              </a:tr>
              <a:tr h="288000">
                <a:tc>
                  <a:txBody>
                    <a:bodyPr/>
                    <a:lstStyle/>
                    <a:p>
                      <a:pPr algn="ctr" fontAlgn="b"/>
                      <a:endParaRPr lang="en-GB" sz="800" u="none" strike="noStrike">
                        <a:effectLst/>
                        <a:latin typeface="Segoe UI" panose="020B0502040204020203" pitchFamily="34" charset="0"/>
                        <a:cs typeface="Segoe UI" panose="020B0502040204020203" pitchFamily="34" charset="0"/>
                      </a:endParaRPr>
                    </a:p>
                    <a:p>
                      <a:pPr algn="ctr" fontAlgn="b"/>
                      <a:r>
                        <a:rPr lang="en-GB" sz="800" u="none" strike="noStrike">
                          <a:effectLst/>
                          <a:latin typeface="Segoe UI" panose="020B0502040204020203" pitchFamily="34" charset="0"/>
                          <a:cs typeface="Segoe UI" panose="020B0502040204020203" pitchFamily="34" charset="0"/>
                        </a:rPr>
                        <a:t>TH/Aldgate (2011)</a:t>
                      </a:r>
                    </a:p>
                    <a:p>
                      <a:pPr algn="ctr" fontAlgn="b"/>
                      <a:endParaRPr lang="en-GB" sz="800" u="none" strike="noStrike">
                        <a:effectLst/>
                        <a:latin typeface="Segoe UI" panose="020B0502040204020203" pitchFamily="34" charset="0"/>
                        <a:cs typeface="Segoe UI" panose="020B0502040204020203" pitchFamily="34" charset="0"/>
                      </a:endParaRP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45%</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4%</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41%</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7%</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1%</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1%</a:t>
                      </a:r>
                    </a:p>
                  </a:txBody>
                  <a:tcPr marL="7620" marR="7620" marT="7620" marB="0" anchor="ctr"/>
                </a:tc>
                <a:extLst>
                  <a:ext uri="{0D108BD9-81ED-4DB2-BD59-A6C34878D82A}">
                    <a16:rowId xmlns:a16="http://schemas.microsoft.com/office/drawing/2014/main" val="3795821403"/>
                  </a:ext>
                </a:extLst>
              </a:tr>
              <a:tr h="288000">
                <a:tc>
                  <a:txBody>
                    <a:bodyPr/>
                    <a:lstStyle/>
                    <a:p>
                      <a:pPr algn="ctr" fontAlgn="b"/>
                      <a:endParaRPr lang="en-GB" sz="800" u="none" strike="noStrike">
                        <a:effectLst/>
                        <a:latin typeface="Segoe UI" panose="020B0502040204020203" pitchFamily="34" charset="0"/>
                        <a:cs typeface="Segoe UI" panose="020B0502040204020203" pitchFamily="34" charset="0"/>
                      </a:endParaRPr>
                    </a:p>
                    <a:p>
                      <a:pPr algn="ctr" fontAlgn="b"/>
                      <a:r>
                        <a:rPr lang="en-GB" sz="800" u="none" strike="noStrike">
                          <a:effectLst/>
                          <a:latin typeface="Segoe UI" panose="020B0502040204020203" pitchFamily="34" charset="0"/>
                          <a:cs typeface="Segoe UI" panose="020B0502040204020203" pitchFamily="34" charset="0"/>
                        </a:rPr>
                        <a:t>TH/Aldgate (2020)</a:t>
                      </a:r>
                    </a:p>
                    <a:p>
                      <a:pPr algn="ctr" fontAlgn="b"/>
                      <a:endParaRPr lang="en-GB" sz="800" b="0" i="0" u="none" strike="noStrike">
                        <a:solidFill>
                          <a:srgbClr val="000000"/>
                        </a:solidFill>
                        <a:effectLst/>
                        <a:latin typeface="Segoe UI" panose="020B0502040204020203" pitchFamily="34" charset="0"/>
                        <a:cs typeface="Segoe UI" panose="020B0502040204020203" pitchFamily="34" charset="0"/>
                      </a:endParaRP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46%</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5%</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40%</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7%</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1%</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2%</a:t>
                      </a:r>
                    </a:p>
                  </a:txBody>
                  <a:tcPr marL="7620" marR="7620" marT="7620" marB="0" anchor="ctr"/>
                </a:tc>
                <a:extLst>
                  <a:ext uri="{0D108BD9-81ED-4DB2-BD59-A6C34878D82A}">
                    <a16:rowId xmlns:a16="http://schemas.microsoft.com/office/drawing/2014/main" val="1986616060"/>
                  </a:ext>
                </a:extLst>
              </a:tr>
              <a:tr h="288000">
                <a:tc>
                  <a:txBody>
                    <a:bodyPr/>
                    <a:lstStyle/>
                    <a:p>
                      <a:pPr algn="ctr" fontAlgn="b"/>
                      <a:endParaRPr lang="en-GB" sz="800" b="0" i="0" u="none" strike="noStrike">
                        <a:solidFill>
                          <a:srgbClr val="000000"/>
                        </a:solidFill>
                        <a:effectLst/>
                        <a:latin typeface="Segoe UI" panose="020B0502040204020203" pitchFamily="34" charset="0"/>
                        <a:cs typeface="Segoe UI" panose="020B0502040204020203" pitchFamily="34" charset="0"/>
                      </a:endParaRPr>
                    </a:p>
                    <a:p>
                      <a:pPr algn="ctr" fontAlgn="b"/>
                      <a:r>
                        <a:rPr lang="en-GB" sz="800" b="0" i="0" u="none" strike="noStrike">
                          <a:solidFill>
                            <a:srgbClr val="000000"/>
                          </a:solidFill>
                          <a:effectLst/>
                          <a:latin typeface="Segoe UI" panose="020B0502040204020203" pitchFamily="34" charset="0"/>
                          <a:cs typeface="Segoe UI" panose="020B0502040204020203" pitchFamily="34" charset="0"/>
                        </a:rPr>
                        <a:t>London (2011)</a:t>
                      </a:r>
                    </a:p>
                    <a:p>
                      <a:pPr algn="ctr" fontAlgn="b"/>
                      <a:endParaRPr lang="en-GB" sz="800" b="0" i="0" u="none" strike="noStrike">
                        <a:solidFill>
                          <a:srgbClr val="000000"/>
                        </a:solidFill>
                        <a:effectLst/>
                        <a:latin typeface="Segoe UI" panose="020B0502040204020203" pitchFamily="34" charset="0"/>
                        <a:cs typeface="Segoe UI" panose="020B0502040204020203" pitchFamily="34" charset="0"/>
                      </a:endParaRP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60%</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5%</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19%</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13%</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1%</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2%</a:t>
                      </a:r>
                    </a:p>
                  </a:txBody>
                  <a:tcPr marL="7620" marR="7620" marT="7620" marB="0" anchor="ctr"/>
                </a:tc>
                <a:extLst>
                  <a:ext uri="{0D108BD9-81ED-4DB2-BD59-A6C34878D82A}">
                    <a16:rowId xmlns:a16="http://schemas.microsoft.com/office/drawing/2014/main" val="3730192644"/>
                  </a:ext>
                </a:extLst>
              </a:tr>
              <a:tr h="288000">
                <a:tc>
                  <a:txBody>
                    <a:bodyPr/>
                    <a:lstStyle/>
                    <a:p>
                      <a:pPr algn="ctr" fontAlgn="b"/>
                      <a:endParaRPr lang="en-GB" sz="800" b="0" i="0" u="none" strike="noStrike">
                        <a:solidFill>
                          <a:srgbClr val="000000"/>
                        </a:solidFill>
                        <a:effectLst/>
                        <a:latin typeface="Segoe UI" panose="020B0502040204020203" pitchFamily="34" charset="0"/>
                        <a:cs typeface="Segoe UI" panose="020B0502040204020203" pitchFamily="34" charset="0"/>
                      </a:endParaRPr>
                    </a:p>
                    <a:p>
                      <a:pPr algn="ctr" fontAlgn="b"/>
                      <a:r>
                        <a:rPr lang="en-GB" sz="800" b="0" i="0" u="none" strike="noStrike">
                          <a:solidFill>
                            <a:srgbClr val="000000"/>
                          </a:solidFill>
                          <a:effectLst/>
                          <a:latin typeface="Segoe UI" panose="020B0502040204020203" pitchFamily="34" charset="0"/>
                          <a:cs typeface="Segoe UI" panose="020B0502040204020203" pitchFamily="34" charset="0"/>
                        </a:rPr>
                        <a:t>London (2020)</a:t>
                      </a:r>
                    </a:p>
                    <a:p>
                      <a:pPr algn="ctr" fontAlgn="b"/>
                      <a:endParaRPr lang="en-GB" sz="800" b="0" i="0" u="none" strike="noStrike">
                        <a:solidFill>
                          <a:srgbClr val="000000"/>
                        </a:solidFill>
                        <a:effectLst/>
                        <a:latin typeface="Segoe UI" panose="020B0502040204020203" pitchFamily="34" charset="0"/>
                        <a:cs typeface="Segoe UI" panose="020B0502040204020203" pitchFamily="34" charset="0"/>
                      </a:endParaRP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56%</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6%</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21%</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13%</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2%</a:t>
                      </a:r>
                    </a:p>
                  </a:txBody>
                  <a:tcPr marL="7620" marR="7620" marT="762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2%</a:t>
                      </a:r>
                    </a:p>
                  </a:txBody>
                  <a:tcPr marL="7620" marR="7620" marT="7620" marB="0" anchor="ctr"/>
                </a:tc>
                <a:extLst>
                  <a:ext uri="{0D108BD9-81ED-4DB2-BD59-A6C34878D82A}">
                    <a16:rowId xmlns:a16="http://schemas.microsoft.com/office/drawing/2014/main" val="1522287532"/>
                  </a:ext>
                </a:extLst>
              </a:tr>
            </a:tbl>
          </a:graphicData>
        </a:graphic>
      </p:graphicFrame>
      <p:sp>
        <p:nvSpPr>
          <p:cNvPr id="15" name="TextBox 14">
            <a:extLst>
              <a:ext uri="{FF2B5EF4-FFF2-40B4-BE49-F238E27FC236}">
                <a16:creationId xmlns:a16="http://schemas.microsoft.com/office/drawing/2014/main" id="{0B4F2676-4A12-4CF0-9565-78E53E14B782}"/>
              </a:ext>
            </a:extLst>
          </p:cNvPr>
          <p:cNvSpPr txBox="1"/>
          <p:nvPr/>
        </p:nvSpPr>
        <p:spPr>
          <a:xfrm>
            <a:off x="6567136" y="6443702"/>
            <a:ext cx="1790770"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Greater London Authority</a:t>
            </a:r>
            <a:endParaRPr lang="en-GB" sz="1100"/>
          </a:p>
        </p:txBody>
      </p:sp>
      <p:sp>
        <p:nvSpPr>
          <p:cNvPr id="17" name="TextBox 16">
            <a:extLst>
              <a:ext uri="{FF2B5EF4-FFF2-40B4-BE49-F238E27FC236}">
                <a16:creationId xmlns:a16="http://schemas.microsoft.com/office/drawing/2014/main" id="{C62AAF94-50ED-442C-A223-D0A18D201ECA}"/>
              </a:ext>
            </a:extLst>
          </p:cNvPr>
          <p:cNvSpPr txBox="1"/>
          <p:nvPr/>
        </p:nvSpPr>
        <p:spPr>
          <a:xfrm>
            <a:off x="10544407" y="4981355"/>
            <a:ext cx="651687" cy="261610"/>
          </a:xfrm>
          <a:prstGeom prst="rect">
            <a:avLst/>
          </a:prstGeom>
          <a:noFill/>
        </p:spPr>
        <p:txBody>
          <a:bodyPr wrap="square" rtlCol="0">
            <a:spAutoFit/>
          </a:bodyPr>
          <a:lstStyle/>
          <a:p>
            <a:r>
              <a:rPr lang="en-GB" sz="1100" b="1">
                <a:solidFill>
                  <a:schemeClr val="tx1">
                    <a:lumMod val="75000"/>
                    <a:lumOff val="25000"/>
                  </a:schemeClr>
                </a:solidFill>
                <a:latin typeface="Segoe UI" panose="020B0502040204020203" pitchFamily="34" charset="0"/>
                <a:cs typeface="Segoe UI" panose="020B0502040204020203" pitchFamily="34" charset="0"/>
              </a:rPr>
              <a:t>  2020</a:t>
            </a:r>
          </a:p>
        </p:txBody>
      </p:sp>
      <p:sp>
        <p:nvSpPr>
          <p:cNvPr id="13" name="TextBox 12">
            <a:extLst>
              <a:ext uri="{FF2B5EF4-FFF2-40B4-BE49-F238E27FC236}">
                <a16:creationId xmlns:a16="http://schemas.microsoft.com/office/drawing/2014/main" id="{6A3D25CD-E54C-485F-B927-DCF701B12A06}"/>
              </a:ext>
            </a:extLst>
          </p:cNvPr>
          <p:cNvSpPr txBox="1"/>
          <p:nvPr/>
        </p:nvSpPr>
        <p:spPr>
          <a:xfrm>
            <a:off x="6655666" y="4924943"/>
            <a:ext cx="510386" cy="261610"/>
          </a:xfrm>
          <a:prstGeom prst="rect">
            <a:avLst/>
          </a:prstGeom>
          <a:noFill/>
        </p:spPr>
        <p:txBody>
          <a:bodyPr wrap="square" rtlCol="0">
            <a:spAutoFit/>
          </a:bodyPr>
          <a:lstStyle/>
          <a:p>
            <a:r>
              <a:rPr lang="en-GB" sz="1100" b="1">
                <a:solidFill>
                  <a:schemeClr val="tx1">
                    <a:lumMod val="75000"/>
                    <a:lumOff val="25000"/>
                  </a:schemeClr>
                </a:solidFill>
                <a:latin typeface="Segoe UI" panose="020B0502040204020203" pitchFamily="34" charset="0"/>
                <a:cs typeface="Segoe UI" panose="020B0502040204020203" pitchFamily="34" charset="0"/>
              </a:rPr>
              <a:t>2011</a:t>
            </a:r>
          </a:p>
        </p:txBody>
      </p:sp>
      <p:graphicFrame>
        <p:nvGraphicFramePr>
          <p:cNvPr id="18" name="Chart 17">
            <a:extLst>
              <a:ext uri="{FF2B5EF4-FFF2-40B4-BE49-F238E27FC236}">
                <a16:creationId xmlns:a16="http://schemas.microsoft.com/office/drawing/2014/main" id="{750AEE8C-14FA-4EA9-B1E9-CB07C3D2C2BE}"/>
              </a:ext>
            </a:extLst>
          </p:cNvPr>
          <p:cNvGraphicFramePr>
            <a:graphicFrameLocks/>
          </p:cNvGraphicFramePr>
          <p:nvPr>
            <p:extLst>
              <p:ext uri="{D42A27DB-BD31-4B8C-83A1-F6EECF244321}">
                <p14:modId xmlns:p14="http://schemas.microsoft.com/office/powerpoint/2010/main" val="2121003232"/>
              </p:ext>
            </p:extLst>
          </p:nvPr>
        </p:nvGraphicFramePr>
        <p:xfrm>
          <a:off x="5454915" y="3744997"/>
          <a:ext cx="4197543" cy="26676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03FC9A38-AC18-4B93-ABD5-68E244B7AFDA}"/>
              </a:ext>
            </a:extLst>
          </p:cNvPr>
          <p:cNvGraphicFramePr>
            <a:graphicFrameLocks/>
          </p:cNvGraphicFramePr>
          <p:nvPr>
            <p:extLst>
              <p:ext uri="{D42A27DB-BD31-4B8C-83A1-F6EECF244321}">
                <p14:modId xmlns:p14="http://schemas.microsoft.com/office/powerpoint/2010/main" val="1692368080"/>
              </p:ext>
            </p:extLst>
          </p:nvPr>
        </p:nvGraphicFramePr>
        <p:xfrm>
          <a:off x="8591341" y="3722653"/>
          <a:ext cx="4557817" cy="27790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47393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313287-6790-459A-8AD6-1839FF34D29D}"/>
              </a:ext>
            </a:extLst>
          </p:cNvPr>
          <p:cNvSpPr txBox="1"/>
          <p:nvPr/>
        </p:nvSpPr>
        <p:spPr>
          <a:xfrm>
            <a:off x="6515556" y="3263577"/>
            <a:ext cx="4956376"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6 - Top Employment Sectors for Aldgate and recent growth / contraction</a:t>
            </a:r>
            <a:endParaRPr lang="en-GB" sz="1400" b="1"/>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employment</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total jobs</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399275" cy="4645242"/>
          </a:xfrm>
        </p:spPr>
        <p:txBody>
          <a:bodyPr numCol="2" spcCol="180000">
            <a:normAutofit fontScale="92500" lnSpcReduction="10000"/>
          </a:bodyPr>
          <a:lstStyle/>
          <a:p>
            <a:pPr marL="0" indent="0">
              <a:lnSpc>
                <a:spcPct val="110000"/>
              </a:lnSpc>
              <a:buNone/>
            </a:pPr>
            <a:r>
              <a:rPr lang="en-GB" sz="900">
                <a:solidFill>
                  <a:schemeClr val="tx1">
                    <a:lumMod val="75000"/>
                    <a:lumOff val="25000"/>
                  </a:schemeClr>
                </a:solidFill>
                <a:latin typeface="Segoe UI" panose="020B0502040204020203" pitchFamily="34" charset="0"/>
                <a:cs typeface="Segoe UI" panose="020B0502040204020203" pitchFamily="34" charset="0"/>
              </a:rPr>
              <a:t>The number of jobs supported across Aldgate has been estimated using the ONS’ Business Register and Employment Survey (BRES) for 2018, which is disaggregated at the LSOA level. As outlined in the methodology section, the LSOA data has been scaled appropriately to fit the geography of the BID. </a:t>
            </a:r>
          </a:p>
          <a:p>
            <a:pPr marL="0" indent="0">
              <a:lnSpc>
                <a:spcPct val="110000"/>
              </a:lnSpc>
              <a:buNone/>
            </a:pPr>
            <a:r>
              <a:rPr lang="en-GB" sz="900">
                <a:solidFill>
                  <a:schemeClr val="tx1">
                    <a:lumMod val="75000"/>
                    <a:lumOff val="25000"/>
                  </a:schemeClr>
                </a:solidFill>
                <a:latin typeface="Segoe UI" panose="020B0502040204020203" pitchFamily="34" charset="0"/>
                <a:cs typeface="Segoe UI" panose="020B0502040204020203" pitchFamily="34" charset="0"/>
              </a:rPr>
              <a:t>In 2018, Aldgate supported approximately 47,100 jobs across a range of sectors. When apportioning the number of jobs to the constituent Local Authorities, this equates to 29,880 jobs in the City of London (63% of total) and 17,220 in Tower Hamlets (37% of total). This is illustrated in </a:t>
            </a:r>
            <a:r>
              <a:rPr lang="en-GB" sz="900" b="1">
                <a:solidFill>
                  <a:schemeClr val="tx1">
                    <a:lumMod val="75000"/>
                    <a:lumOff val="25000"/>
                  </a:schemeClr>
                </a:solidFill>
                <a:latin typeface="Segoe UI" panose="020B0502040204020203" pitchFamily="34" charset="0"/>
                <a:cs typeface="Segoe UI" panose="020B0502040204020203" pitchFamily="34" charset="0"/>
              </a:rPr>
              <a:t>Figure 5</a:t>
            </a:r>
            <a:r>
              <a:rPr lang="en-GB" sz="900">
                <a:solidFill>
                  <a:schemeClr val="tx1">
                    <a:lumMod val="75000"/>
                    <a:lumOff val="25000"/>
                  </a:schemeClr>
                </a:solidFill>
                <a:latin typeface="Segoe UI" panose="020B0502040204020203" pitchFamily="34" charset="0"/>
                <a:cs typeface="Segoe UI" panose="020B0502040204020203" pitchFamily="34" charset="0"/>
              </a:rPr>
              <a:t>, confirming that the areas of Aldgate located within the City have a greater share of local jobs than those in Tower Hamlets. </a:t>
            </a:r>
          </a:p>
          <a:p>
            <a:pPr marL="0" indent="0">
              <a:lnSpc>
                <a:spcPct val="110000"/>
              </a:lnSpc>
              <a:buNone/>
            </a:pPr>
            <a:r>
              <a:rPr lang="en-GB" sz="900">
                <a:solidFill>
                  <a:schemeClr val="tx1">
                    <a:lumMod val="75000"/>
                    <a:lumOff val="25000"/>
                  </a:schemeClr>
                </a:solidFill>
                <a:latin typeface="Segoe UI" panose="020B0502040204020203" pitchFamily="34" charset="0"/>
                <a:cs typeface="Segoe UI" panose="020B0502040204020203" pitchFamily="34" charset="0"/>
              </a:rPr>
              <a:t>The total number of jobs supported across Aldgate has risen from 42,690 jobs in 2015, an increase of 4,410 (10.3% or a CAGR of 3.3%). This is a greater annual increase than that seen across Tower Hamlets (2.5%) and London as a whole (1.6%). </a:t>
            </a:r>
          </a:p>
          <a:p>
            <a:pPr marL="0" indent="0">
              <a:lnSpc>
                <a:spcPct val="110000"/>
              </a:lnSpc>
              <a:buNone/>
            </a:pPr>
            <a:r>
              <a:rPr lang="en-GB" sz="900">
                <a:solidFill>
                  <a:schemeClr val="tx1">
                    <a:lumMod val="75000"/>
                    <a:lumOff val="25000"/>
                  </a:schemeClr>
                </a:solidFill>
                <a:latin typeface="Segoe UI" panose="020B0502040204020203" pitchFamily="34" charset="0"/>
                <a:cs typeface="Segoe UI" panose="020B0502040204020203" pitchFamily="34" charset="0"/>
              </a:rPr>
              <a:t>As will be analysed in more detail shortly, Aldgate specialises in a number of highly-skilled industries which generate significant value to the local economy. The top three industries in terms of employment are:</a:t>
            </a:r>
          </a:p>
          <a:p>
            <a:pPr>
              <a:lnSpc>
                <a:spcPct val="110000"/>
              </a:lnSpc>
              <a:buAutoNum type="arabicPeriod"/>
            </a:pPr>
            <a:r>
              <a:rPr lang="en-GB" sz="900" b="1">
                <a:latin typeface="Segoe UI" panose="020B0502040204020203" pitchFamily="34" charset="0"/>
                <a:cs typeface="Segoe UI" panose="020B0502040204020203" pitchFamily="34" charset="0"/>
              </a:rPr>
              <a:t>Financial &amp; Insurance </a:t>
            </a:r>
            <a:r>
              <a:rPr lang="en-GB" sz="900">
                <a:latin typeface="Segoe UI" panose="020B0502040204020203" pitchFamily="34" charset="0"/>
                <a:cs typeface="Segoe UI" panose="020B0502040204020203" pitchFamily="34" charset="0"/>
              </a:rPr>
              <a:t>– 12,560 jobs (26.7% of total)</a:t>
            </a:r>
          </a:p>
          <a:p>
            <a:pPr>
              <a:lnSpc>
                <a:spcPct val="110000"/>
              </a:lnSpc>
              <a:buAutoNum type="arabicPeriod"/>
            </a:pPr>
            <a:r>
              <a:rPr lang="en-GB" sz="900" b="1">
                <a:latin typeface="Segoe UI" panose="020B0502040204020203" pitchFamily="34" charset="0"/>
                <a:cs typeface="Segoe UI" panose="020B0502040204020203" pitchFamily="34" charset="0"/>
              </a:rPr>
              <a:t>Professional, Scientific &amp; Technical </a:t>
            </a:r>
            <a:r>
              <a:rPr lang="en-GB" sz="900">
                <a:latin typeface="Segoe UI" panose="020B0502040204020203" pitchFamily="34" charset="0"/>
                <a:cs typeface="Segoe UI" panose="020B0502040204020203" pitchFamily="34" charset="0"/>
              </a:rPr>
              <a:t>– 10,720 jobs</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(22.8% of total)</a:t>
            </a:r>
          </a:p>
          <a:p>
            <a:pPr>
              <a:lnSpc>
                <a:spcPct val="110000"/>
              </a:lnSpc>
              <a:buAutoNum type="arabicPeriod"/>
            </a:pPr>
            <a:r>
              <a:rPr lang="en-GB" sz="900" b="1">
                <a:latin typeface="Segoe UI" panose="020B0502040204020203" pitchFamily="34" charset="0"/>
                <a:cs typeface="Segoe UI" panose="020B0502040204020203" pitchFamily="34" charset="0"/>
              </a:rPr>
              <a:t>Information and Communication </a:t>
            </a:r>
            <a:r>
              <a:rPr lang="en-GB" sz="900">
                <a:latin typeface="Segoe UI" panose="020B0502040204020203" pitchFamily="34" charset="0"/>
                <a:cs typeface="Segoe UI" panose="020B0502040204020203" pitchFamily="34" charset="0"/>
              </a:rPr>
              <a:t>– 5,360 jobs (11.4% of total)</a:t>
            </a:r>
          </a:p>
          <a:p>
            <a:pPr marL="0" indent="0">
              <a:lnSpc>
                <a:spcPct val="110000"/>
              </a:lnSpc>
              <a:buNone/>
            </a:pPr>
            <a:r>
              <a:rPr lang="en-GB" sz="900">
                <a:latin typeface="Segoe UI" panose="020B0502040204020203" pitchFamily="34" charset="0"/>
                <a:cs typeface="Segoe UI" panose="020B0502040204020203" pitchFamily="34" charset="0"/>
              </a:rPr>
              <a:t>At the same time, Aldgate also supports a high proportion of jobs in the accommodation and food services sector (2,830 in 2018). This was the fifth biggest sector in employment terms and supports the hypothesis that Aldgate is a service-based economy of two halves, comprising a set of globally competitive advanced producer services (e.g. financial/insurance, tech) together with more locally focused sectors (e.g. food and drink, accommodation) providing lower-value personal and household services. Both have grown in recent years and they are, to some extent, complementary. </a:t>
            </a:r>
          </a:p>
          <a:p>
            <a:pPr marL="0" indent="0">
              <a:lnSpc>
                <a:spcPct val="110000"/>
              </a:lnSpc>
              <a:buNone/>
            </a:pPr>
            <a:r>
              <a:rPr lang="en-GB" sz="900">
                <a:latin typeface="Segoe UI" panose="020B0502040204020203" pitchFamily="34" charset="0"/>
                <a:cs typeface="Segoe UI" panose="020B0502040204020203" pitchFamily="34" charset="0"/>
              </a:rPr>
              <a:t>Considering recent growth, it is both the low and high value service-based sectors which have seen the greatest increase in employment within Aldgate. </a:t>
            </a:r>
          </a:p>
          <a:p>
            <a:pPr marL="0" indent="0">
              <a:lnSpc>
                <a:spcPct val="110000"/>
              </a:lnSpc>
              <a:buNone/>
            </a:pPr>
            <a:r>
              <a:rPr lang="en-GB" sz="900">
                <a:latin typeface="Segoe UI" panose="020B0502040204020203" pitchFamily="34" charset="0"/>
                <a:cs typeface="Segoe UI" panose="020B0502040204020203" pitchFamily="34" charset="0"/>
              </a:rPr>
              <a:t>The Industries which saw the greatest increases in employment (in absolute terms) were the following:</a:t>
            </a:r>
          </a:p>
          <a:p>
            <a:pPr>
              <a:lnSpc>
                <a:spcPct val="110000"/>
              </a:lnSpc>
              <a:buAutoNum type="arabicPeriod"/>
            </a:pPr>
            <a:r>
              <a:rPr lang="en-GB" sz="900">
                <a:latin typeface="Segoe UI" panose="020B0502040204020203" pitchFamily="34" charset="0"/>
                <a:cs typeface="Segoe UI" panose="020B0502040204020203" pitchFamily="34" charset="0"/>
              </a:rPr>
              <a:t>Professional, Scientific &amp; Technical (+3,100)</a:t>
            </a:r>
          </a:p>
          <a:p>
            <a:pPr>
              <a:lnSpc>
                <a:spcPct val="110000"/>
              </a:lnSpc>
              <a:buAutoNum type="arabicPeriod"/>
            </a:pPr>
            <a:r>
              <a:rPr lang="en-GB" sz="900">
                <a:latin typeface="Segoe UI" panose="020B0502040204020203" pitchFamily="34" charset="0"/>
                <a:cs typeface="Segoe UI" panose="020B0502040204020203" pitchFamily="34" charset="0"/>
              </a:rPr>
              <a:t>Information and Communication (+1,320)</a:t>
            </a:r>
          </a:p>
          <a:p>
            <a:pPr>
              <a:lnSpc>
                <a:spcPct val="110000"/>
              </a:lnSpc>
              <a:buAutoNum type="arabicPeriod"/>
            </a:pPr>
            <a:r>
              <a:rPr lang="en-GB" sz="900">
                <a:latin typeface="Segoe UI" panose="020B0502040204020203" pitchFamily="34" charset="0"/>
                <a:cs typeface="Segoe UI" panose="020B0502040204020203" pitchFamily="34" charset="0"/>
              </a:rPr>
              <a:t>Accommodation &amp; food services (+570)</a:t>
            </a:r>
          </a:p>
          <a:p>
            <a:pPr marL="0" indent="0">
              <a:lnSpc>
                <a:spcPct val="110000"/>
              </a:lnSpc>
              <a:buNone/>
            </a:pPr>
            <a:r>
              <a:rPr lang="en-GB" sz="900">
                <a:latin typeface="Segoe UI" panose="020B0502040204020203" pitchFamily="34" charset="0"/>
                <a:cs typeface="Segoe UI" panose="020B0502040204020203" pitchFamily="34" charset="0"/>
              </a:rPr>
              <a:t>Growth in these three sectors helped to offset some of the decline in the Financial &amp; Insurance sector, which has seen a reduction in 3,060 jobs between 2015-2018. This equates to a 19.6% fall in jobs as  illustrated in </a:t>
            </a:r>
            <a:r>
              <a:rPr lang="en-GB" sz="900" b="1">
                <a:latin typeface="Segoe UI" panose="020B0502040204020203" pitchFamily="34" charset="0"/>
                <a:cs typeface="Segoe UI" panose="020B0502040204020203" pitchFamily="34" charset="0"/>
              </a:rPr>
              <a:t>Figure 6</a:t>
            </a:r>
            <a:r>
              <a:rPr lang="en-GB" sz="900">
                <a:latin typeface="Segoe UI" panose="020B0502040204020203" pitchFamily="34" charset="0"/>
                <a:cs typeface="Segoe UI" panose="020B0502040204020203" pitchFamily="34" charset="0"/>
              </a:rPr>
              <a:t>.</a:t>
            </a:r>
          </a:p>
          <a:p>
            <a:pPr marL="0" indent="0">
              <a:lnSpc>
                <a:spcPct val="110000"/>
              </a:lnSpc>
              <a:buNone/>
            </a:pPr>
            <a:r>
              <a:rPr lang="en-GB" sz="900">
                <a:latin typeface="Segoe UI" panose="020B0502040204020203" pitchFamily="34" charset="0"/>
                <a:cs typeface="Segoe UI" panose="020B0502040204020203" pitchFamily="34" charset="0"/>
              </a:rPr>
              <a:t>Part of this decline, it is contended by many, is a result of Brexit induced uncertainty, as will be explored in more detail in the Opportunities and Challenges section of this report. </a:t>
            </a:r>
            <a:endParaRPr lang="en-GB" sz="9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11</a:t>
            </a:fld>
            <a:endParaRPr lang="en-GB"/>
          </a:p>
        </p:txBody>
      </p:sp>
      <p:sp>
        <p:nvSpPr>
          <p:cNvPr id="3" name="Footer Placeholder 2">
            <a:extLst>
              <a:ext uri="{FF2B5EF4-FFF2-40B4-BE49-F238E27FC236}">
                <a16:creationId xmlns:a16="http://schemas.microsoft.com/office/drawing/2014/main" id="{3CCACEAE-C7E1-42D5-9A68-4C394376846F}"/>
              </a:ext>
            </a:extLst>
          </p:cNvPr>
          <p:cNvSpPr>
            <a:spLocks noGrp="1"/>
          </p:cNvSpPr>
          <p:nvPr>
            <p:ph type="ftr" sz="quarter" idx="11"/>
          </p:nvPr>
        </p:nvSpPr>
        <p:spPr/>
        <p:txBody>
          <a:bodyPr/>
          <a:lstStyle/>
          <a:p>
            <a:r>
              <a:rPr lang="en-GB"/>
              <a:t>Aldgate: Baseline Study and Economic Analysis</a:t>
            </a:r>
          </a:p>
        </p:txBody>
      </p:sp>
      <p:sp>
        <p:nvSpPr>
          <p:cNvPr id="11" name="TextBox 10">
            <a:extLst>
              <a:ext uri="{FF2B5EF4-FFF2-40B4-BE49-F238E27FC236}">
                <a16:creationId xmlns:a16="http://schemas.microsoft.com/office/drawing/2014/main" id="{798E1C61-79F9-44F2-AD7E-E7ED88C3080B}"/>
              </a:ext>
            </a:extLst>
          </p:cNvPr>
          <p:cNvSpPr txBox="1"/>
          <p:nvPr/>
        </p:nvSpPr>
        <p:spPr>
          <a:xfrm>
            <a:off x="6878067" y="6455393"/>
            <a:ext cx="539927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WSP Calculation based on Business Register and Employment Survey data</a:t>
            </a:r>
            <a:endParaRPr lang="en-GB" sz="1100"/>
          </a:p>
        </p:txBody>
      </p:sp>
      <p:grpSp>
        <p:nvGrpSpPr>
          <p:cNvPr id="6" name="Group 5">
            <a:extLst>
              <a:ext uri="{FF2B5EF4-FFF2-40B4-BE49-F238E27FC236}">
                <a16:creationId xmlns:a16="http://schemas.microsoft.com/office/drawing/2014/main" id="{D71A3AD7-4E09-4ADA-80FB-BA8EE65F90F6}"/>
              </a:ext>
            </a:extLst>
          </p:cNvPr>
          <p:cNvGrpSpPr/>
          <p:nvPr/>
        </p:nvGrpSpPr>
        <p:grpSpPr>
          <a:xfrm>
            <a:off x="6029763" y="519770"/>
            <a:ext cx="4798339" cy="2757715"/>
            <a:chOff x="7017732" y="758794"/>
            <a:chExt cx="4798339" cy="2729611"/>
          </a:xfrm>
        </p:grpSpPr>
        <p:graphicFrame>
          <p:nvGraphicFramePr>
            <p:cNvPr id="14" name="Chart 13">
              <a:extLst>
                <a:ext uri="{FF2B5EF4-FFF2-40B4-BE49-F238E27FC236}">
                  <a16:creationId xmlns:a16="http://schemas.microsoft.com/office/drawing/2014/main" id="{2FCC9F3C-5D49-4F42-96E1-619C14E859B0}"/>
                </a:ext>
              </a:extLst>
            </p:cNvPr>
            <p:cNvGraphicFramePr>
              <a:graphicFrameLocks/>
            </p:cNvGraphicFramePr>
            <p:nvPr>
              <p:extLst>
                <p:ext uri="{D42A27DB-BD31-4B8C-83A1-F6EECF244321}">
                  <p14:modId xmlns:p14="http://schemas.microsoft.com/office/powerpoint/2010/main" val="2503215573"/>
                </p:ext>
              </p:extLst>
            </p:nvPr>
          </p:nvGraphicFramePr>
          <p:xfrm>
            <a:off x="7017732" y="842699"/>
            <a:ext cx="4767547" cy="2645706"/>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10F15A0B-96F9-4E02-8CCF-51CB553617B9}"/>
                </a:ext>
              </a:extLst>
            </p:cNvPr>
            <p:cNvSpPr txBox="1"/>
            <p:nvPr/>
          </p:nvSpPr>
          <p:spPr>
            <a:xfrm>
              <a:off x="7459026" y="758794"/>
              <a:ext cx="4357045" cy="213248"/>
            </a:xfrm>
            <a:prstGeom prst="rect">
              <a:avLst/>
            </a:prstGeom>
            <a:noFill/>
          </p:spPr>
          <p:txBody>
            <a:bodyPr wrap="square" rtlCol="0">
              <a:spAutoFit/>
            </a:bodyPr>
            <a:lstStyle/>
            <a:p>
              <a:r>
                <a:rPr lang="en-GB" sz="800" b="1">
                  <a:latin typeface="Segoe UI" panose="020B0502040204020203" pitchFamily="34" charset="0"/>
                  <a:cs typeface="Segoe UI" panose="020B0502040204020203" pitchFamily="34" charset="0"/>
                </a:rPr>
                <a:t>Figure 5 -  Employment in Aldgate by Local Authority</a:t>
              </a:r>
              <a:endParaRPr lang="en-GB" sz="1400" b="1"/>
            </a:p>
          </p:txBody>
        </p:sp>
        <p:sp>
          <p:nvSpPr>
            <p:cNvPr id="15" name="TextBox 14">
              <a:extLst>
                <a:ext uri="{FF2B5EF4-FFF2-40B4-BE49-F238E27FC236}">
                  <a16:creationId xmlns:a16="http://schemas.microsoft.com/office/drawing/2014/main" id="{411AF58E-EADF-4DF8-A6F4-695F15F4C51C}"/>
                </a:ext>
              </a:extLst>
            </p:cNvPr>
            <p:cNvSpPr txBox="1"/>
            <p:nvPr/>
          </p:nvSpPr>
          <p:spPr>
            <a:xfrm>
              <a:off x="8929927" y="1737827"/>
              <a:ext cx="964422" cy="639743"/>
            </a:xfrm>
            <a:prstGeom prst="rect">
              <a:avLst/>
            </a:prstGeom>
            <a:noFill/>
          </p:spPr>
          <p:txBody>
            <a:bodyPr wrap="square" rtlCol="0">
              <a:spAutoFit/>
            </a:bodyPr>
            <a:lstStyle/>
            <a:p>
              <a:pPr algn="ctr"/>
              <a:r>
                <a:rPr lang="en-GB" sz="1200" b="1">
                  <a:solidFill>
                    <a:schemeClr val="tx1">
                      <a:lumMod val="75000"/>
                      <a:lumOff val="25000"/>
                    </a:schemeClr>
                  </a:solidFill>
                  <a:latin typeface="Segoe UI" panose="020B0502040204020203" pitchFamily="34" charset="0"/>
                  <a:cs typeface="Segoe UI" panose="020B0502040204020203" pitchFamily="34" charset="0"/>
                </a:rPr>
                <a:t>47,100 Jobs in 2018</a:t>
              </a:r>
            </a:p>
          </p:txBody>
        </p:sp>
      </p:grpSp>
      <p:graphicFrame>
        <p:nvGraphicFramePr>
          <p:cNvPr id="17" name="Chart 16">
            <a:extLst>
              <a:ext uri="{FF2B5EF4-FFF2-40B4-BE49-F238E27FC236}">
                <a16:creationId xmlns:a16="http://schemas.microsoft.com/office/drawing/2014/main" id="{51F7A148-BAC0-4B90-B386-24CD03D99D7C}"/>
              </a:ext>
            </a:extLst>
          </p:cNvPr>
          <p:cNvGraphicFramePr>
            <a:graphicFrameLocks/>
          </p:cNvGraphicFramePr>
          <p:nvPr>
            <p:extLst>
              <p:ext uri="{D42A27DB-BD31-4B8C-83A1-F6EECF244321}">
                <p14:modId xmlns:p14="http://schemas.microsoft.com/office/powerpoint/2010/main" val="126381161"/>
              </p:ext>
            </p:extLst>
          </p:nvPr>
        </p:nvGraphicFramePr>
        <p:xfrm>
          <a:off x="6398022" y="3496471"/>
          <a:ext cx="5704519" cy="2890632"/>
        </p:xfrm>
        <a:graphic>
          <a:graphicData uri="http://schemas.openxmlformats.org/drawingml/2006/chart">
            <c:chart xmlns:c="http://schemas.openxmlformats.org/drawingml/2006/chart" xmlns:r="http://schemas.openxmlformats.org/officeDocument/2006/relationships" r:id="rId5"/>
          </a:graphicData>
        </a:graphic>
      </p:graphicFrame>
      <p:grpSp>
        <p:nvGrpSpPr>
          <p:cNvPr id="20" name="Group 19">
            <a:extLst>
              <a:ext uri="{FF2B5EF4-FFF2-40B4-BE49-F238E27FC236}">
                <a16:creationId xmlns:a16="http://schemas.microsoft.com/office/drawing/2014/main" id="{844C6FC3-78BA-4DC4-B81F-6D2BB375EC33}"/>
              </a:ext>
            </a:extLst>
          </p:cNvPr>
          <p:cNvGrpSpPr/>
          <p:nvPr/>
        </p:nvGrpSpPr>
        <p:grpSpPr>
          <a:xfrm>
            <a:off x="10105668" y="1211340"/>
            <a:ext cx="1522085" cy="1191336"/>
            <a:chOff x="6255613" y="975694"/>
            <a:chExt cx="1522085" cy="1191336"/>
          </a:xfrm>
        </p:grpSpPr>
        <p:sp>
          <p:nvSpPr>
            <p:cNvPr id="18" name="Arrow: Up 17">
              <a:extLst>
                <a:ext uri="{FF2B5EF4-FFF2-40B4-BE49-F238E27FC236}">
                  <a16:creationId xmlns:a16="http://schemas.microsoft.com/office/drawing/2014/main" id="{FDD44FFC-1588-4CE6-833C-0DF76B3385B2}"/>
                </a:ext>
              </a:extLst>
            </p:cNvPr>
            <p:cNvSpPr/>
            <p:nvPr/>
          </p:nvSpPr>
          <p:spPr>
            <a:xfrm>
              <a:off x="6728713" y="975694"/>
              <a:ext cx="469529" cy="660065"/>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80BC537-65EA-45BA-967E-2BBD8BA92BCA}"/>
                </a:ext>
              </a:extLst>
            </p:cNvPr>
            <p:cNvSpPr txBox="1"/>
            <p:nvPr/>
          </p:nvSpPr>
          <p:spPr>
            <a:xfrm>
              <a:off x="6255613" y="1705365"/>
              <a:ext cx="1522085" cy="461665"/>
            </a:xfrm>
            <a:prstGeom prst="rect">
              <a:avLst/>
            </a:prstGeom>
            <a:noFill/>
          </p:spPr>
          <p:txBody>
            <a:bodyPr wrap="square" rtlCol="0">
              <a:spAutoFit/>
            </a:bodyPr>
            <a:lstStyle/>
            <a:p>
              <a:pPr algn="ctr"/>
              <a:r>
                <a:rPr lang="en-GB" sz="1200" b="1">
                  <a:solidFill>
                    <a:schemeClr val="tx1">
                      <a:lumMod val="75000"/>
                      <a:lumOff val="25000"/>
                    </a:schemeClr>
                  </a:solidFill>
                  <a:latin typeface="Segoe UI" panose="020B0502040204020203" pitchFamily="34" charset="0"/>
                  <a:cs typeface="Segoe UI" panose="020B0502040204020203" pitchFamily="34" charset="0"/>
                </a:rPr>
                <a:t>10% increase in jobs 2015-2018</a:t>
              </a:r>
            </a:p>
          </p:txBody>
        </p:sp>
      </p:grpSp>
    </p:spTree>
    <p:extLst>
      <p:ext uri="{BB962C8B-B14F-4D97-AF65-F5344CB8AC3E}">
        <p14:creationId xmlns:p14="http://schemas.microsoft.com/office/powerpoint/2010/main" val="3859097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CD062AF-80BF-430B-9EC7-D15BD6B1B87C}"/>
              </a:ext>
            </a:extLst>
          </p:cNvPr>
          <p:cNvGraphicFramePr>
            <a:graphicFrameLocks/>
          </p:cNvGraphicFramePr>
          <p:nvPr>
            <p:extLst>
              <p:ext uri="{D42A27DB-BD31-4B8C-83A1-F6EECF244321}">
                <p14:modId xmlns:p14="http://schemas.microsoft.com/office/powerpoint/2010/main" val="2281876671"/>
              </p:ext>
            </p:extLst>
          </p:nvPr>
        </p:nvGraphicFramePr>
        <p:xfrm>
          <a:off x="6278803" y="284711"/>
          <a:ext cx="5506476" cy="302993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518DC42B-D376-44F4-9727-BF96E021F926}"/>
              </a:ext>
            </a:extLst>
          </p:cNvPr>
          <p:cNvSpPr txBox="1"/>
          <p:nvPr/>
        </p:nvSpPr>
        <p:spPr>
          <a:xfrm flipH="1">
            <a:off x="6465005" y="525979"/>
            <a:ext cx="3101155"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7 -  Employment Sectors for Aldgate in 2018</a:t>
            </a:r>
            <a:endParaRPr lang="en-GB" sz="1400" b="1"/>
          </a:p>
        </p:txBody>
      </p:sp>
      <p:sp>
        <p:nvSpPr>
          <p:cNvPr id="16" name="TextBox 15">
            <a:extLst>
              <a:ext uri="{FF2B5EF4-FFF2-40B4-BE49-F238E27FC236}">
                <a16:creationId xmlns:a16="http://schemas.microsoft.com/office/drawing/2014/main" id="{E33247D5-C692-44D7-ACE5-5735AAC29B73}"/>
              </a:ext>
            </a:extLst>
          </p:cNvPr>
          <p:cNvSpPr txBox="1"/>
          <p:nvPr/>
        </p:nvSpPr>
        <p:spPr>
          <a:xfrm>
            <a:off x="6516375" y="6514561"/>
            <a:ext cx="4608200"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WSP Calculations based on Business Register and Employment Survey data</a:t>
            </a:r>
            <a:endParaRPr lang="en-GB" sz="1100"/>
          </a:p>
        </p:txBody>
      </p:sp>
      <p:sp>
        <p:nvSpPr>
          <p:cNvPr id="14" name="TextBox 13">
            <a:extLst>
              <a:ext uri="{FF2B5EF4-FFF2-40B4-BE49-F238E27FC236}">
                <a16:creationId xmlns:a16="http://schemas.microsoft.com/office/drawing/2014/main" id="{A9F92C6B-A040-4148-9AF9-9BAF62B5698B}"/>
              </a:ext>
            </a:extLst>
          </p:cNvPr>
          <p:cNvSpPr txBox="1"/>
          <p:nvPr/>
        </p:nvSpPr>
        <p:spPr>
          <a:xfrm>
            <a:off x="7963788" y="1516939"/>
            <a:ext cx="910591" cy="646331"/>
          </a:xfrm>
          <a:prstGeom prst="rect">
            <a:avLst/>
          </a:prstGeom>
          <a:noFill/>
        </p:spPr>
        <p:txBody>
          <a:bodyPr wrap="square" rtlCol="0">
            <a:spAutoFit/>
          </a:bodyPr>
          <a:lstStyle/>
          <a:p>
            <a:pPr algn="ctr"/>
            <a:r>
              <a:rPr lang="en-GB" sz="1200" b="1">
                <a:solidFill>
                  <a:schemeClr val="tx1">
                    <a:lumMod val="75000"/>
                    <a:lumOff val="25000"/>
                  </a:schemeClr>
                </a:solidFill>
                <a:latin typeface="Segoe UI" panose="020B0502040204020203" pitchFamily="34" charset="0"/>
                <a:cs typeface="Segoe UI" panose="020B0502040204020203" pitchFamily="34" charset="0"/>
              </a:rPr>
              <a:t>47,100 Jobs in 2018</a:t>
            </a:r>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7503903"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Sector composition</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top employment sectors  </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lnSpcReduction="10000"/>
          </a:bodyPr>
          <a:lstStyle/>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The top 5 employment sectors within Aldgate are illustrated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7</a:t>
            </a:r>
            <a:r>
              <a:rPr lang="en-GB" sz="800">
                <a:solidFill>
                  <a:schemeClr val="tx1">
                    <a:lumMod val="75000"/>
                    <a:lumOff val="25000"/>
                  </a:schemeClr>
                </a:solidFill>
                <a:latin typeface="Segoe UI" panose="020B0502040204020203" pitchFamily="34" charset="0"/>
                <a:cs typeface="Segoe UI" panose="020B0502040204020203" pitchFamily="34" charset="0"/>
              </a:rPr>
              <a:t>, and in more detail on the previous slide. </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The dominant sector of employment across Aldgate is the Financial and Insurance sector, employing 26.7% of the workforce (or 12,560 people). This is in spite of the recent falls in employment seen since 2015. </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While the Financial and Insurance sector is the dominant employer across Aldgate, the sector encompasses a vast range of services including activities such as fund management, banking and security, and commodity contracts brokerage. </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In order to develop a greater understanding of the services that drive the Aldgate BID, analysis has been undertaken using the more detailed 2 Digit Standard Industrial Classification (SIC) Codes. Based on this, the top 3 sub-sectors in terms of employment within Aldgate are:</a:t>
            </a:r>
          </a:p>
          <a:p>
            <a:pPr>
              <a:buFont typeface="+mj-lt"/>
              <a:buAutoNum type="arabicPeriod"/>
            </a:pPr>
            <a:r>
              <a:rPr lang="en-GB" sz="800" b="1">
                <a:solidFill>
                  <a:schemeClr val="tx1">
                    <a:lumMod val="75000"/>
                    <a:lumOff val="25000"/>
                  </a:schemeClr>
                </a:solidFill>
                <a:latin typeface="Segoe UI" panose="020B0502040204020203" pitchFamily="34" charset="0"/>
                <a:cs typeface="Segoe UI" panose="020B0502040204020203" pitchFamily="34" charset="0"/>
              </a:rPr>
              <a:t>Activities Auxiliary to Financial Services and Insurance Services (7,070 jobs and 15% of total workforce) </a:t>
            </a:r>
            <a:r>
              <a:rPr lang="en-GB" sz="800">
                <a:solidFill>
                  <a:schemeClr val="tx1">
                    <a:lumMod val="75000"/>
                    <a:lumOff val="25000"/>
                  </a:schemeClr>
                </a:solidFill>
                <a:latin typeface="Segoe UI" panose="020B0502040204020203" pitchFamily="34" charset="0"/>
                <a:cs typeface="Segoe UI" panose="020B0502040204020203" pitchFamily="34" charset="0"/>
              </a:rPr>
              <a:t>- This division includes the provision of services involved in or closely related to financial service activities, but not themselves providing financial services, such as:</a:t>
            </a:r>
          </a:p>
          <a:p>
            <a:pPr marL="742950" lvl="1" indent="-285750">
              <a:buFont typeface="+mj-lt"/>
              <a:buAutoNum type="romanLcPeriod"/>
            </a:pPr>
            <a:r>
              <a:rPr lang="en-GB" sz="800">
                <a:solidFill>
                  <a:schemeClr val="tx1">
                    <a:lumMod val="75000"/>
                    <a:lumOff val="25000"/>
                  </a:schemeClr>
                </a:solidFill>
                <a:latin typeface="Segoe UI" panose="020B0502040204020203" pitchFamily="34" charset="0"/>
                <a:cs typeface="Segoe UI" panose="020B0502040204020203" pitchFamily="34" charset="0"/>
              </a:rPr>
              <a:t>Stock Exchange</a:t>
            </a:r>
          </a:p>
          <a:p>
            <a:pPr marL="742950" lvl="1" indent="-285750">
              <a:buFont typeface="+mj-lt"/>
              <a:buAutoNum type="romanLcPeriod"/>
            </a:pPr>
            <a:r>
              <a:rPr lang="en-GB" sz="800">
                <a:solidFill>
                  <a:schemeClr val="tx1">
                    <a:lumMod val="75000"/>
                    <a:lumOff val="25000"/>
                  </a:schemeClr>
                </a:solidFill>
                <a:latin typeface="Segoe UI" panose="020B0502040204020203" pitchFamily="34" charset="0"/>
                <a:cs typeface="Segoe UI" panose="020B0502040204020203" pitchFamily="34" charset="0"/>
              </a:rPr>
              <a:t>Foreign Currency Exchange</a:t>
            </a:r>
          </a:p>
          <a:p>
            <a:pPr>
              <a:buFont typeface="+mj-lt"/>
              <a:buAutoNum type="arabicPeriod" startAt="2"/>
            </a:pPr>
            <a:r>
              <a:rPr lang="en-GB" sz="800" b="1">
                <a:solidFill>
                  <a:schemeClr val="tx1">
                    <a:lumMod val="75000"/>
                    <a:lumOff val="25000"/>
                  </a:schemeClr>
                </a:solidFill>
                <a:latin typeface="Segoe UI" panose="020B0502040204020203" pitchFamily="34" charset="0"/>
                <a:cs typeface="Segoe UI" panose="020B0502040204020203" pitchFamily="34" charset="0"/>
              </a:rPr>
              <a:t>Financial services activities, except insurance (4,910 jobs and 10% of total workforce) - </a:t>
            </a:r>
            <a:r>
              <a:rPr lang="en-GB" sz="800">
                <a:solidFill>
                  <a:schemeClr val="tx1">
                    <a:lumMod val="75000"/>
                    <a:lumOff val="25000"/>
                  </a:schemeClr>
                </a:solidFill>
                <a:latin typeface="Segoe UI" panose="020B0502040204020203" pitchFamily="34" charset="0"/>
                <a:cs typeface="Segoe UI" panose="020B0502040204020203" pitchFamily="34" charset="0"/>
              </a:rPr>
              <a:t>this includes activities undertaken by:</a:t>
            </a:r>
          </a:p>
          <a:p>
            <a:pPr marL="742950" lvl="1" indent="-285750">
              <a:buFont typeface="+mj-lt"/>
              <a:buAutoNum type="romanLcPeriod"/>
            </a:pPr>
            <a:r>
              <a:rPr lang="en-GB" sz="800">
                <a:solidFill>
                  <a:schemeClr val="tx1">
                    <a:lumMod val="75000"/>
                    <a:lumOff val="25000"/>
                  </a:schemeClr>
                </a:solidFill>
                <a:latin typeface="Segoe UI" panose="020B0502040204020203" pitchFamily="34" charset="0"/>
                <a:cs typeface="Segoe UI" panose="020B0502040204020203" pitchFamily="34" charset="0"/>
              </a:rPr>
              <a:t>Banks </a:t>
            </a:r>
          </a:p>
          <a:p>
            <a:pPr marL="742950" lvl="1" indent="-285750">
              <a:buFont typeface="+mj-lt"/>
              <a:buAutoNum type="romanLcPeriod"/>
            </a:pPr>
            <a:r>
              <a:rPr lang="en-GB" sz="800">
                <a:solidFill>
                  <a:schemeClr val="tx1">
                    <a:lumMod val="75000"/>
                    <a:lumOff val="25000"/>
                  </a:schemeClr>
                </a:solidFill>
                <a:latin typeface="Segoe UI" panose="020B0502040204020203" pitchFamily="34" charset="0"/>
                <a:cs typeface="Segoe UI" panose="020B0502040204020203" pitchFamily="34" charset="0"/>
              </a:rPr>
              <a:t>Building societies</a:t>
            </a:r>
          </a:p>
          <a:p>
            <a:pPr marL="742950" lvl="1" indent="-285750">
              <a:buFont typeface="+mj-lt"/>
              <a:buAutoNum type="romanLcPeriod"/>
            </a:pPr>
            <a:r>
              <a:rPr lang="en-GB" sz="800">
                <a:solidFill>
                  <a:schemeClr val="tx1">
                    <a:lumMod val="75000"/>
                    <a:lumOff val="25000"/>
                  </a:schemeClr>
                </a:solidFill>
                <a:latin typeface="Segoe UI" panose="020B0502040204020203" pitchFamily="34" charset="0"/>
                <a:cs typeface="Segoe UI" panose="020B0502040204020203" pitchFamily="34" charset="0"/>
              </a:rPr>
              <a:t>Central banks</a:t>
            </a:r>
          </a:p>
          <a:p>
            <a:pPr>
              <a:buFont typeface="+mj-lt"/>
              <a:buAutoNum type="arabicPeriod" startAt="3"/>
            </a:pPr>
            <a:r>
              <a:rPr lang="en-GB" sz="800" b="1">
                <a:solidFill>
                  <a:schemeClr val="tx1">
                    <a:lumMod val="75000"/>
                    <a:lumOff val="25000"/>
                  </a:schemeClr>
                </a:solidFill>
                <a:latin typeface="Segoe UI" panose="020B0502040204020203" pitchFamily="34" charset="0"/>
                <a:cs typeface="Segoe UI" panose="020B0502040204020203" pitchFamily="34" charset="0"/>
              </a:rPr>
              <a:t>Activities of head offices and management consultancy services  (3,130 jobs and 7% of total workforce) </a:t>
            </a:r>
            <a:r>
              <a:rPr lang="en-GB" sz="800">
                <a:solidFill>
                  <a:schemeClr val="tx1">
                    <a:lumMod val="75000"/>
                    <a:lumOff val="25000"/>
                  </a:schemeClr>
                </a:solidFill>
                <a:latin typeface="Segoe UI" panose="020B0502040204020203" pitchFamily="34" charset="0"/>
                <a:cs typeface="Segoe UI" panose="020B0502040204020203" pitchFamily="34" charset="0"/>
              </a:rPr>
              <a:t>– this includes:</a:t>
            </a:r>
          </a:p>
          <a:p>
            <a:pPr marL="742950" lvl="1" indent="-285750">
              <a:buFont typeface="+mj-lt"/>
              <a:buAutoNum type="romanLcPeriod"/>
            </a:pPr>
            <a:r>
              <a:rPr lang="en-GB" sz="800">
                <a:solidFill>
                  <a:schemeClr val="tx1">
                    <a:lumMod val="75000"/>
                    <a:lumOff val="25000"/>
                  </a:schemeClr>
                </a:solidFill>
                <a:latin typeface="Segoe UI" panose="020B0502040204020203" pitchFamily="34" charset="0"/>
                <a:cs typeface="Segoe UI" panose="020B0502040204020203" pitchFamily="34" charset="0"/>
              </a:rPr>
              <a:t>Activities of Head Offices </a:t>
            </a:r>
          </a:p>
          <a:p>
            <a:pPr marL="742950" lvl="1" indent="-285750">
              <a:buFont typeface="+mj-lt"/>
              <a:buAutoNum type="romanLcPeriod"/>
            </a:pPr>
            <a:r>
              <a:rPr lang="en-GB" sz="800">
                <a:solidFill>
                  <a:schemeClr val="tx1">
                    <a:lumMod val="75000"/>
                    <a:lumOff val="25000"/>
                  </a:schemeClr>
                </a:solidFill>
                <a:latin typeface="Segoe UI" panose="020B0502040204020203" pitchFamily="34" charset="0"/>
                <a:cs typeface="Segoe UI" panose="020B0502040204020203" pitchFamily="34" charset="0"/>
              </a:rPr>
              <a:t>Business and other management consultancy activities</a:t>
            </a:r>
          </a:p>
          <a:p>
            <a:pPr marL="742950" lvl="1" indent="-285750">
              <a:buFont typeface="+mj-lt"/>
              <a:buAutoNum type="romanLcPeriod"/>
            </a:pPr>
            <a:r>
              <a:rPr lang="en-GB" sz="800">
                <a:solidFill>
                  <a:schemeClr val="tx1">
                    <a:lumMod val="75000"/>
                    <a:lumOff val="25000"/>
                  </a:schemeClr>
                </a:solidFill>
                <a:latin typeface="Segoe UI" panose="020B0502040204020203" pitchFamily="34" charset="0"/>
                <a:cs typeface="Segoe UI" panose="020B0502040204020203" pitchFamily="34" charset="0"/>
              </a:rPr>
              <a:t>Financial Management</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A notable observation, and perhaps one that is not surprising given the wider trends in the financial and insurance sector highlighted previously, is the fall in employment in the sub-sector auxiliary financial services, which has seen over a quarter of jobs lost since 2015. This, as will be discussed in the Opportunities and Challenges chapter, is contended by many as at least partially a result of Brexit-induced uncertainty, leading some firms to reallocate assets to Europe. However there is also likely to be an element of how new types of employment are categorised, with the rise of </a:t>
            </a:r>
            <a:r>
              <a:rPr lang="en-GB" sz="800" b="1">
                <a:solidFill>
                  <a:schemeClr val="tx1">
                    <a:lumMod val="75000"/>
                    <a:lumOff val="25000"/>
                  </a:schemeClr>
                </a:solidFill>
                <a:latin typeface="Segoe UI" panose="020B0502040204020203" pitchFamily="34" charset="0"/>
                <a:cs typeface="Segoe UI" panose="020B0502040204020203" pitchFamily="34" charset="0"/>
              </a:rPr>
              <a:t>fintech</a:t>
            </a:r>
            <a:r>
              <a:rPr lang="en-GB" sz="800">
                <a:solidFill>
                  <a:schemeClr val="tx1">
                    <a:lumMod val="75000"/>
                    <a:lumOff val="25000"/>
                  </a:schemeClr>
                </a:solidFill>
                <a:latin typeface="Segoe UI" panose="020B0502040204020203" pitchFamily="34" charset="0"/>
                <a:cs typeface="Segoe UI" panose="020B0502040204020203" pitchFamily="34" charset="0"/>
              </a:rPr>
              <a:t> and </a:t>
            </a:r>
            <a:r>
              <a:rPr lang="en-GB" sz="800" b="1" err="1">
                <a:solidFill>
                  <a:schemeClr val="tx1">
                    <a:lumMod val="75000"/>
                    <a:lumOff val="25000"/>
                  </a:schemeClr>
                </a:solidFill>
                <a:latin typeface="Segoe UI" panose="020B0502040204020203" pitchFamily="34" charset="0"/>
                <a:cs typeface="Segoe UI" panose="020B0502040204020203" pitchFamily="34" charset="0"/>
              </a:rPr>
              <a:t>legaltech</a:t>
            </a:r>
            <a:r>
              <a:rPr lang="en-GB" sz="800">
                <a:solidFill>
                  <a:schemeClr val="tx1">
                    <a:lumMod val="75000"/>
                    <a:lumOff val="25000"/>
                  </a:schemeClr>
                </a:solidFill>
                <a:latin typeface="Segoe UI" panose="020B0502040204020203" pitchFamily="34" charset="0"/>
                <a:cs typeface="Segoe UI" panose="020B0502040204020203" pitchFamily="34" charset="0"/>
              </a:rPr>
              <a:t> firms blurring the lines between what activities are classified under financial related employment and what is classified under tech employment. More details of how technology is reshaping the nature of employment is explored later in this report. </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The more detailed sector analysis also illustrates that Aldgate has a high concentration of employment in the legal and accounting sector, architectural and engineering activities, computer programming and food and beverage services. This analysis is set out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8</a:t>
            </a:r>
            <a:r>
              <a:rPr lang="en-GB" sz="800">
                <a:solidFill>
                  <a:schemeClr val="tx1">
                    <a:lumMod val="75000"/>
                    <a:lumOff val="25000"/>
                  </a:schemeClr>
                </a:solidFill>
                <a:latin typeface="Segoe UI" panose="020B0502040204020203" pitchFamily="34" charset="0"/>
                <a:cs typeface="Segoe UI" panose="020B0502040204020203" pitchFamily="34" charset="0"/>
              </a:rPr>
              <a:t>. </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These sectors, barring the food and beverages sector, are all highly skilled, high value sectors, which generate considerable economic value for London and the wider UK economy, as will be demonstrated later in this report. </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While not generating the same amount of value in terms of GVA, the importance of the food and beverages sector to Aldgate’s eco-system should not be downplayed. The sector acts as a key facilitator for employees of other services, and provides a vibrancy and energy to the area which would be sorely missed. </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12</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sp>
        <p:nvSpPr>
          <p:cNvPr id="17" name="Content Placeholder 6">
            <a:extLst>
              <a:ext uri="{FF2B5EF4-FFF2-40B4-BE49-F238E27FC236}">
                <a16:creationId xmlns:a16="http://schemas.microsoft.com/office/drawing/2014/main" id="{C4CD9256-1549-4500-94D8-514CFC423AEC}"/>
              </a:ext>
            </a:extLst>
          </p:cNvPr>
          <p:cNvSpPr txBox="1">
            <a:spLocks/>
          </p:cNvSpPr>
          <p:nvPr/>
        </p:nvSpPr>
        <p:spPr>
          <a:xfrm>
            <a:off x="6455719" y="1635760"/>
            <a:ext cx="5262559" cy="4645242"/>
          </a:xfrm>
          <a:prstGeom prst="rect">
            <a:avLst/>
          </a:prstGeom>
        </p:spPr>
        <p:txBody>
          <a:bodyPr vert="horz" lIns="91440" tIns="45720" rIns="91440" bIns="45720" numCol="2" spcCol="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ECBB8610-2D51-4C05-B256-4F73EED74030}"/>
              </a:ext>
            </a:extLst>
          </p:cNvPr>
          <p:cNvSpPr txBox="1"/>
          <p:nvPr/>
        </p:nvSpPr>
        <p:spPr>
          <a:xfrm>
            <a:off x="6516373" y="3259075"/>
            <a:ext cx="4357045" cy="215444"/>
          </a:xfrm>
          <a:prstGeom prst="rect">
            <a:avLst/>
          </a:prstGeom>
          <a:noFill/>
        </p:spPr>
        <p:txBody>
          <a:bodyPr wrap="square" rtlCol="0">
            <a:spAutoFit/>
          </a:bodyPr>
          <a:lstStyle/>
          <a:p>
            <a:r>
              <a:rPr lang="en-GB" sz="800" b="1">
                <a:latin typeface="Segoe UI" panose="020B0502040204020203" pitchFamily="34" charset="0"/>
                <a:cs typeface="Segoe UI" panose="020B0502040204020203" pitchFamily="34" charset="0"/>
              </a:rPr>
              <a:t>Figure 8 -  Detailed employment sectors within Aldgate in 2018</a:t>
            </a:r>
            <a:endParaRPr lang="en-GB" sz="1400" b="1"/>
          </a:p>
        </p:txBody>
      </p:sp>
      <p:graphicFrame>
        <p:nvGraphicFramePr>
          <p:cNvPr id="15" name="Chart 14">
            <a:extLst>
              <a:ext uri="{FF2B5EF4-FFF2-40B4-BE49-F238E27FC236}">
                <a16:creationId xmlns:a16="http://schemas.microsoft.com/office/drawing/2014/main" id="{1322347C-675F-4BE1-89DC-705AF28B2B57}"/>
              </a:ext>
            </a:extLst>
          </p:cNvPr>
          <p:cNvGraphicFramePr>
            <a:graphicFrameLocks/>
          </p:cNvGraphicFramePr>
          <p:nvPr>
            <p:extLst>
              <p:ext uri="{D42A27DB-BD31-4B8C-83A1-F6EECF244321}">
                <p14:modId xmlns:p14="http://schemas.microsoft.com/office/powerpoint/2010/main" val="2949139673"/>
              </p:ext>
            </p:extLst>
          </p:nvPr>
        </p:nvGraphicFramePr>
        <p:xfrm>
          <a:off x="6516374" y="3464289"/>
          <a:ext cx="5126985" cy="30502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02980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 map&#10;&#10;Description automatically generated">
            <a:extLst>
              <a:ext uri="{FF2B5EF4-FFF2-40B4-BE49-F238E27FC236}">
                <a16:creationId xmlns:a16="http://schemas.microsoft.com/office/drawing/2014/main" id="{E816B384-9CC5-4286-9849-694F16C78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538" y="1586442"/>
            <a:ext cx="5996890" cy="4240743"/>
          </a:xfrm>
          <a:prstGeom prst="rect">
            <a:avLst/>
          </a:prstGeom>
        </p:spPr>
      </p:pic>
      <p:pic>
        <p:nvPicPr>
          <p:cNvPr id="13" name="Picture 12" descr="Background pattern, map&#10;&#10;Description automatically generated">
            <a:extLst>
              <a:ext uri="{FF2B5EF4-FFF2-40B4-BE49-F238E27FC236}">
                <a16:creationId xmlns:a16="http://schemas.microsoft.com/office/drawing/2014/main" id="{1A801F70-73CC-485B-B1AF-E7CC81F60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740" y="1581359"/>
            <a:ext cx="6004076" cy="4245826"/>
          </a:xfrm>
          <a:prstGeom prst="rect">
            <a:avLst/>
          </a:prstGeom>
        </p:spPr>
      </p:pic>
      <p:sp>
        <p:nvSpPr>
          <p:cNvPr id="10" name="TextBox 9">
            <a:extLst>
              <a:ext uri="{FF2B5EF4-FFF2-40B4-BE49-F238E27FC236}">
                <a16:creationId xmlns:a16="http://schemas.microsoft.com/office/drawing/2014/main" id="{B4313287-6790-459A-8AD6-1839FF34D29D}"/>
              </a:ext>
            </a:extLst>
          </p:cNvPr>
          <p:cNvSpPr txBox="1"/>
          <p:nvPr/>
        </p:nvSpPr>
        <p:spPr>
          <a:xfrm>
            <a:off x="5669280" y="1346339"/>
            <a:ext cx="4357045"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9 -  Job Density in Inner London (jobs per sq. km, 2018)</a:t>
            </a:r>
            <a:endParaRPr lang="en-GB" sz="1400" b="1"/>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employment</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job density</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previous analysis suggests that approximately 47,100 people are employed across Aldgate’s 0.506km</a:t>
            </a:r>
            <a:r>
              <a:rPr lang="en-GB" sz="800" baseline="30000">
                <a:solidFill>
                  <a:schemeClr val="tx1">
                    <a:lumMod val="75000"/>
                    <a:lumOff val="25000"/>
                  </a:schemeClr>
                </a:solidFill>
                <a:latin typeface="Segoe UI" panose="020B0502040204020203" pitchFamily="34" charset="0"/>
                <a:cs typeface="Segoe UI" panose="020B0502040204020203" pitchFamily="34" charset="0"/>
              </a:rPr>
              <a:t>2</a:t>
            </a:r>
            <a:r>
              <a:rPr lang="en-GB" sz="800">
                <a:solidFill>
                  <a:schemeClr val="tx1">
                    <a:lumMod val="75000"/>
                    <a:lumOff val="25000"/>
                  </a:schemeClr>
                </a:solidFill>
                <a:latin typeface="Segoe UI" panose="020B0502040204020203" pitchFamily="34" charset="0"/>
                <a:cs typeface="Segoe UI" panose="020B0502040204020203" pitchFamily="34" charset="0"/>
              </a:rPr>
              <a:t> (50.6 hectare) area – equivalent to an employment density (number of employees per km</a:t>
            </a:r>
            <a:r>
              <a:rPr lang="en-GB" sz="800" baseline="30000">
                <a:solidFill>
                  <a:schemeClr val="tx1">
                    <a:lumMod val="75000"/>
                    <a:lumOff val="25000"/>
                  </a:schemeClr>
                </a:solidFill>
                <a:latin typeface="Segoe UI" panose="020B0502040204020203" pitchFamily="34" charset="0"/>
                <a:cs typeface="Segoe UI" panose="020B0502040204020203" pitchFamily="34" charset="0"/>
              </a:rPr>
              <a:t>2</a:t>
            </a:r>
            <a:r>
              <a:rPr lang="en-GB" sz="800">
                <a:solidFill>
                  <a:schemeClr val="tx1">
                    <a:lumMod val="75000"/>
                    <a:lumOff val="25000"/>
                  </a:schemeClr>
                </a:solidFill>
                <a:latin typeface="Segoe UI" panose="020B0502040204020203" pitchFamily="34" charset="0"/>
                <a:cs typeface="Segoe UI" panose="020B0502040204020203" pitchFamily="34" charset="0"/>
              </a:rPr>
              <a:t>) of 93,130. This is significantly greater than corresponding employment densities of Tower Hamlets (15,030) and Greater London as a whole (3,280), but lower than that recorded for the City (174,220). It should be noted that the Greater London data is skewed by the inclusion of all non-employment land areas (e.g. housing and parks) with a greater prevalence of these assets provided outside of the City of London.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Mapping the employment density by LSOA, as shown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9, </a:t>
            </a:r>
            <a:r>
              <a:rPr lang="en-GB" sz="800">
                <a:solidFill>
                  <a:schemeClr val="tx1">
                    <a:lumMod val="75000"/>
                    <a:lumOff val="25000"/>
                  </a:schemeClr>
                </a:solidFill>
                <a:latin typeface="Segoe UI" panose="020B0502040204020203" pitchFamily="34" charset="0"/>
                <a:cs typeface="Segoe UI" panose="020B0502040204020203" pitchFamily="34" charset="0"/>
              </a:rPr>
              <a:t>illustrates the divergence in employment densities across the BID area.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Areas to the west, and in particular the south west corner of the BID, which are located in the City of London’s Financial District, have the highest employment density, confirming these areas as the BID’s main employment hub.</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Concurrently, areas to the north and east have a much lower employment density, reflective of the more residential oriented areas of Aldgate located within the local authority of Tower Hamlets.</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Aldgate's overall employment density of 93,130, compared to the City of London’s 174,220 confirms that Aldgate has a variety of land allocations including employment, residential and recreational uses, underlining the diversification of uses in this corner of the square mile.</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13</a:t>
            </a:fld>
            <a:endParaRPr lang="en-GB"/>
          </a:p>
        </p:txBody>
      </p:sp>
      <p:sp>
        <p:nvSpPr>
          <p:cNvPr id="3" name="Footer Placeholder 2">
            <a:extLst>
              <a:ext uri="{FF2B5EF4-FFF2-40B4-BE49-F238E27FC236}">
                <a16:creationId xmlns:a16="http://schemas.microsoft.com/office/drawing/2014/main" id="{3CCACEAE-C7E1-42D5-9A68-4C394376846F}"/>
              </a:ext>
            </a:extLst>
          </p:cNvPr>
          <p:cNvSpPr>
            <a:spLocks noGrp="1"/>
          </p:cNvSpPr>
          <p:nvPr>
            <p:ph type="ftr" sz="quarter" idx="11"/>
          </p:nvPr>
        </p:nvSpPr>
        <p:spPr/>
        <p:txBody>
          <a:bodyPr/>
          <a:lstStyle/>
          <a:p>
            <a:r>
              <a:rPr lang="en-GB"/>
              <a:t>Aldgate: Baseline Study and Economic Analysis</a:t>
            </a:r>
          </a:p>
        </p:txBody>
      </p:sp>
      <p:sp>
        <p:nvSpPr>
          <p:cNvPr id="11" name="TextBox 10">
            <a:extLst>
              <a:ext uri="{FF2B5EF4-FFF2-40B4-BE49-F238E27FC236}">
                <a16:creationId xmlns:a16="http://schemas.microsoft.com/office/drawing/2014/main" id="{798E1C61-79F9-44F2-AD7E-E7ED88C3080B}"/>
              </a:ext>
            </a:extLst>
          </p:cNvPr>
          <p:cNvSpPr txBox="1"/>
          <p:nvPr/>
        </p:nvSpPr>
        <p:spPr>
          <a:xfrm>
            <a:off x="5691078" y="5825477"/>
            <a:ext cx="4039198"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Business Register Employment Survey data</a:t>
            </a:r>
            <a:endParaRPr lang="en-GB" sz="1100"/>
          </a:p>
        </p:txBody>
      </p:sp>
    </p:spTree>
    <p:extLst>
      <p:ext uri="{BB962C8B-B14F-4D97-AF65-F5344CB8AC3E}">
        <p14:creationId xmlns:p14="http://schemas.microsoft.com/office/powerpoint/2010/main" val="34601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72D2DD-2AD3-41F0-A3AA-1158F9597615}"/>
              </a:ext>
            </a:extLst>
          </p:cNvPr>
          <p:cNvSpPr txBox="1"/>
          <p:nvPr/>
        </p:nvSpPr>
        <p:spPr>
          <a:xfrm>
            <a:off x="6470833" y="510309"/>
            <a:ext cx="4357045"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Table 2 -  Aldgate Businesses Active and Registered, 2020</a:t>
            </a:r>
            <a:endParaRPr lang="en-GB" sz="1400" b="1"/>
          </a:p>
        </p:txBody>
      </p:sp>
      <p:pic>
        <p:nvPicPr>
          <p:cNvPr id="14" name="Picture 13">
            <a:extLst>
              <a:ext uri="{FF2B5EF4-FFF2-40B4-BE49-F238E27FC236}">
                <a16:creationId xmlns:a16="http://schemas.microsoft.com/office/drawing/2014/main" id="{AF3537C9-843F-44A7-9C08-A2CCCC97581D}"/>
              </a:ext>
            </a:extLst>
          </p:cNvPr>
          <p:cNvPicPr>
            <a:picLocks noChangeAspect="1"/>
          </p:cNvPicPr>
          <p:nvPr/>
        </p:nvPicPr>
        <p:blipFill>
          <a:blip r:embed="rId2"/>
          <a:stretch>
            <a:fillRect/>
          </a:stretch>
        </p:blipFill>
        <p:spPr>
          <a:xfrm>
            <a:off x="6581368" y="3597866"/>
            <a:ext cx="4357045" cy="2731504"/>
          </a:xfrm>
          <a:prstGeom prst="rect">
            <a:avLst/>
          </a:prstGeom>
        </p:spPr>
      </p:pic>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Companies house data</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top employment sectors</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lnSpcReduction="10000"/>
          </a:bodyPr>
          <a:lstStyle/>
          <a:p>
            <a:pPr marL="0" indent="0">
              <a:lnSpc>
                <a:spcPct val="11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Companies House data from October 2020 has been analysed to identify the types of businesses registered to addresses within or immediately adjacent to Aldgate and, consequentially, the types of businesses operating in Aldgate. This provides a more holistic and detailed view of the type of business supported in the BID. </a:t>
            </a:r>
          </a:p>
          <a:p>
            <a:pPr marL="0" indent="0">
              <a:lnSpc>
                <a:spcPct val="11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Currently, there are 4,174 active and registered businesses in the area covering a variety of different sectors including Financial Services, IT and Food and Beverage. </a:t>
            </a:r>
          </a:p>
          <a:p>
            <a:pPr marL="0" indent="0">
              <a:lnSpc>
                <a:spcPct val="11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 breakdown of 2 digit SIC codes shows that the following were the top industries currently registered:</a:t>
            </a:r>
          </a:p>
          <a:p>
            <a:pPr>
              <a:buFont typeface="+mj-lt"/>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Office administrative; office support and other business support activities </a:t>
            </a:r>
          </a:p>
          <a:p>
            <a:pPr>
              <a:buFont typeface="+mj-lt"/>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Real estate activities</a:t>
            </a:r>
          </a:p>
          <a:p>
            <a:pPr>
              <a:buFont typeface="+mj-lt"/>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Activities of head offices; management consultancy activities</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Please note that companies can be classified under more than one SIC code and, in this instance, the Primary SIC code has been analysed. </a:t>
            </a:r>
            <a:r>
              <a:rPr lang="en-GB" sz="800" b="1">
                <a:solidFill>
                  <a:schemeClr val="tx1">
                    <a:lumMod val="75000"/>
                    <a:lumOff val="25000"/>
                  </a:schemeClr>
                </a:solidFill>
                <a:latin typeface="Segoe UI" panose="020B0502040204020203" pitchFamily="34" charset="0"/>
                <a:cs typeface="Segoe UI" panose="020B0502040204020203" pitchFamily="34" charset="0"/>
              </a:rPr>
              <a:t>Figure 11</a:t>
            </a:r>
            <a:r>
              <a:rPr lang="en-GB" sz="800">
                <a:solidFill>
                  <a:schemeClr val="tx1">
                    <a:lumMod val="75000"/>
                    <a:lumOff val="25000"/>
                  </a:schemeClr>
                </a:solidFill>
                <a:latin typeface="Segoe UI" panose="020B0502040204020203" pitchFamily="34" charset="0"/>
                <a:cs typeface="Segoe UI" panose="020B0502040204020203" pitchFamily="34" charset="0"/>
              </a:rPr>
              <a:t> maps the location of Aldgate’s active businesses, by six-digit postcodes. As one would expect, there is a large cluster of business in the south west corner of Aldgate, the zone located within the City of London Financial District. However there are also a number of other postcodes which support large clusters of businesses in the north and east of Aldgate, illustrating that employment is not solely supported within the proportion of the BID within the City. </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As of 2020, the top three sectors accounted for 24.1% of the total registered businesses in Aldgate with Office administrative activities accounting for the largest of these at 9.2% (</a:t>
            </a:r>
            <a:r>
              <a:rPr lang="en-GB" sz="800" b="1">
                <a:solidFill>
                  <a:schemeClr val="tx1">
                    <a:lumMod val="75000"/>
                    <a:lumOff val="25000"/>
                  </a:schemeClr>
                </a:solidFill>
                <a:latin typeface="Segoe UI" panose="020B0502040204020203" pitchFamily="34" charset="0"/>
                <a:cs typeface="Segoe UI" panose="020B0502040204020203" pitchFamily="34" charset="0"/>
              </a:rPr>
              <a:t>Table 2</a:t>
            </a:r>
            <a:r>
              <a:rPr lang="en-GB" sz="800">
                <a:solidFill>
                  <a:schemeClr val="tx1">
                    <a:lumMod val="75000"/>
                    <a:lumOff val="25000"/>
                  </a:schemeClr>
                </a:solidFill>
                <a:latin typeface="Segoe UI" panose="020B0502040204020203" pitchFamily="34" charset="0"/>
                <a:cs typeface="Segoe UI" panose="020B0502040204020203" pitchFamily="34" charset="0"/>
              </a:rPr>
              <a:t>). </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Companies House data also shows the number of new active companies created each year. In 2019 and 2020, 607 and 155 new active companies respectively were newly registered to addresses in Aldgate. The new companies are within similar industries to those which are already located in the area. The top business growth sectors for 2019 were:</a:t>
            </a:r>
          </a:p>
          <a:p>
            <a:pPr>
              <a:buFont typeface="+mj-lt"/>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Real estate activities</a:t>
            </a:r>
          </a:p>
          <a:p>
            <a:pPr>
              <a:buFont typeface="+mj-lt"/>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Financial Services excluding insurance and pension funding</a:t>
            </a:r>
          </a:p>
          <a:p>
            <a:pPr>
              <a:buFont typeface="+mj-lt"/>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Other personal service activities (examples and not limited to: laundrette, dry cleaners, hairdressers and other beauty treatments, massage salons, tattooing and piercing studios and funeral directors).</a:t>
            </a:r>
          </a:p>
          <a:p>
            <a:pPr>
              <a:buFont typeface="+mj-lt"/>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Office administrative; office support and other business support activities </a:t>
            </a:r>
          </a:p>
          <a:p>
            <a:pPr>
              <a:buFont typeface="+mj-lt"/>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Activities of head offices; management consultancy activities &amp; food and beverage activities. </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The top five growth sectors account for 46.3% of all businesses growth in Aldgate in 2019.</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The analysis of the Companies House data broadly aligns with the BRES analysis undertaken earlier in the report; namely that Aldgate is a major employment hub across the City, with a high concentration of businesses in high value sectors such as financial services and management consultancy services, and their associated support services e.g. office administration. </a:t>
            </a:r>
          </a:p>
          <a:p>
            <a:pPr marL="0" indent="0">
              <a:buNone/>
            </a:pPr>
            <a:r>
              <a:rPr lang="en-GB" sz="800">
                <a:solidFill>
                  <a:schemeClr val="tx1">
                    <a:lumMod val="75000"/>
                    <a:lumOff val="25000"/>
                  </a:schemeClr>
                </a:solidFill>
                <a:latin typeface="Segoe UI" panose="020B0502040204020203" pitchFamily="34" charset="0"/>
                <a:cs typeface="Segoe UI" panose="020B0502040204020203" pitchFamily="34" charset="0"/>
              </a:rPr>
              <a:t>The large proportion of companies within the real estate sector is also a likely reflection of the residential population located within the proportion of the Aldgate BID in Tower Hamlets, and the requirement here for Estate Agency services. </a:t>
            </a:r>
          </a:p>
          <a:p>
            <a:pPr marL="0" indent="0">
              <a:buNone/>
            </a:pPr>
            <a:endParaRPr lang="en-GB" sz="10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14</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graphicFrame>
        <p:nvGraphicFramePr>
          <p:cNvPr id="2" name="Table 1">
            <a:extLst>
              <a:ext uri="{FF2B5EF4-FFF2-40B4-BE49-F238E27FC236}">
                <a16:creationId xmlns:a16="http://schemas.microsoft.com/office/drawing/2014/main" id="{C52294B2-4C8C-4C1D-A950-6AEA9913FCCE}"/>
              </a:ext>
            </a:extLst>
          </p:cNvPr>
          <p:cNvGraphicFramePr>
            <a:graphicFrameLocks noGrp="1"/>
          </p:cNvGraphicFramePr>
          <p:nvPr>
            <p:extLst>
              <p:ext uri="{D42A27DB-BD31-4B8C-83A1-F6EECF244321}">
                <p14:modId xmlns:p14="http://schemas.microsoft.com/office/powerpoint/2010/main" val="3335995214"/>
              </p:ext>
            </p:extLst>
          </p:nvPr>
        </p:nvGraphicFramePr>
        <p:xfrm>
          <a:off x="6574781" y="738884"/>
          <a:ext cx="4942031" cy="2553357"/>
        </p:xfrm>
        <a:graphic>
          <a:graphicData uri="http://schemas.openxmlformats.org/drawingml/2006/table">
            <a:tbl>
              <a:tblPr>
                <a:tableStyleId>{BC89EF96-8CEA-46FF-86C4-4CE0E7609802}</a:tableStyleId>
              </a:tblPr>
              <a:tblGrid>
                <a:gridCol w="3106031">
                  <a:extLst>
                    <a:ext uri="{9D8B030D-6E8A-4147-A177-3AD203B41FA5}">
                      <a16:colId xmlns:a16="http://schemas.microsoft.com/office/drawing/2014/main" val="1752689453"/>
                    </a:ext>
                  </a:extLst>
                </a:gridCol>
                <a:gridCol w="972000">
                  <a:extLst>
                    <a:ext uri="{9D8B030D-6E8A-4147-A177-3AD203B41FA5}">
                      <a16:colId xmlns:a16="http://schemas.microsoft.com/office/drawing/2014/main" val="1900260377"/>
                    </a:ext>
                  </a:extLst>
                </a:gridCol>
                <a:gridCol w="864000">
                  <a:extLst>
                    <a:ext uri="{9D8B030D-6E8A-4147-A177-3AD203B41FA5}">
                      <a16:colId xmlns:a16="http://schemas.microsoft.com/office/drawing/2014/main" val="1752133376"/>
                    </a:ext>
                  </a:extLst>
                </a:gridCol>
              </a:tblGrid>
              <a:tr h="319353">
                <a:tc>
                  <a:txBody>
                    <a:bodyPr/>
                    <a:lstStyle/>
                    <a:p>
                      <a:pPr algn="ctr" fontAlgn="b"/>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Sector</a:t>
                      </a:r>
                    </a:p>
                  </a:txBody>
                  <a:tcPr marL="5307" marR="5307" marT="5307" marB="0" anchor="ctr">
                    <a:solidFill>
                      <a:schemeClr val="tx2">
                        <a:lumMod val="20000"/>
                        <a:lumOff val="80000"/>
                      </a:schemeClr>
                    </a:solidFill>
                  </a:tcPr>
                </a:tc>
                <a:tc>
                  <a:txBody>
                    <a:bodyPr/>
                    <a:lstStyle/>
                    <a:p>
                      <a:pPr algn="ctr" fontAlgn="b"/>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Number of Companies</a:t>
                      </a:r>
                    </a:p>
                  </a:txBody>
                  <a:tcPr marL="5307" marR="5307" marT="5307" marB="0" anchor="ctr">
                    <a:solidFill>
                      <a:schemeClr val="tx2">
                        <a:lumMod val="20000"/>
                        <a:lumOff val="80000"/>
                      </a:schemeClr>
                    </a:solidFill>
                  </a:tcPr>
                </a:tc>
                <a:tc>
                  <a:txBody>
                    <a:bodyPr/>
                    <a:lstStyle/>
                    <a:p>
                      <a:pPr algn="ctr" fontAlgn="b"/>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 BID Total</a:t>
                      </a:r>
                    </a:p>
                  </a:txBody>
                  <a:tcPr marL="5307" marR="5307" marT="5307" marB="0" anchor="ctr">
                    <a:solidFill>
                      <a:schemeClr val="tx2">
                        <a:lumMod val="20000"/>
                        <a:lumOff val="80000"/>
                      </a:schemeClr>
                    </a:solidFill>
                  </a:tcPr>
                </a:tc>
                <a:extLst>
                  <a:ext uri="{0D108BD9-81ED-4DB2-BD59-A6C34878D82A}">
                    <a16:rowId xmlns:a16="http://schemas.microsoft.com/office/drawing/2014/main" val="2598010453"/>
                  </a:ext>
                </a:extLst>
              </a:tr>
              <a:tr h="372334">
                <a:tc>
                  <a:txBody>
                    <a:bodyPr/>
                    <a:lstStyle/>
                    <a:p>
                      <a:pPr algn="ctr" fontAlgn="b"/>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algn="ctr" fontAlgn="b"/>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Office administrative; office support and business support activities</a:t>
                      </a:r>
                    </a:p>
                    <a:p>
                      <a:pPr algn="ctr" fontAlgn="b"/>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5307" marR="5307" marT="5307" marB="0" anchor="ctr"/>
                </a:tc>
                <a:tc>
                  <a:txBody>
                    <a:bodyPr/>
                    <a:lstStyle/>
                    <a:p>
                      <a:pPr algn="ctr" fontAlgn="b"/>
                      <a:r>
                        <a:rPr lang="en-GB" sz="800" b="0" i="0" u="none" strike="noStrike">
                          <a:solidFill>
                            <a:srgbClr val="000000"/>
                          </a:solidFill>
                          <a:effectLst/>
                          <a:latin typeface="Segoe UI" panose="020B0502040204020203" pitchFamily="34" charset="0"/>
                          <a:cs typeface="Segoe UI" panose="020B0502040204020203" pitchFamily="34" charset="0"/>
                        </a:rPr>
                        <a:t>383</a:t>
                      </a:r>
                    </a:p>
                  </a:txBody>
                  <a:tcPr marL="7620" marR="7620" marT="7620" marB="0" anchor="ctr"/>
                </a:tc>
                <a:tc>
                  <a:txBody>
                    <a:bodyPr/>
                    <a:lstStyle/>
                    <a:p>
                      <a:pPr algn="ctr" fontAlgn="b"/>
                      <a:r>
                        <a:rPr lang="en-GB" sz="800" b="0" i="0" u="none" strike="noStrike">
                          <a:solidFill>
                            <a:srgbClr val="000000"/>
                          </a:solidFill>
                          <a:effectLst/>
                          <a:latin typeface="Segoe UI" panose="020B0502040204020203" pitchFamily="34" charset="0"/>
                          <a:cs typeface="Segoe UI" panose="020B0502040204020203" pitchFamily="34" charset="0"/>
                        </a:rPr>
                        <a:t>9.2%</a:t>
                      </a:r>
                    </a:p>
                  </a:txBody>
                  <a:tcPr marL="7620" marR="7620" marT="7620" marB="0" anchor="ctr"/>
                </a:tc>
                <a:extLst>
                  <a:ext uri="{0D108BD9-81ED-4DB2-BD59-A6C34878D82A}">
                    <a16:rowId xmlns:a16="http://schemas.microsoft.com/office/drawing/2014/main" val="3129153749"/>
                  </a:ext>
                </a:extLst>
              </a:tr>
              <a:tr h="37233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Real estate activities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5307" marR="5307" marT="5307" marB="0" anchor="ctr"/>
                </a:tc>
                <a:tc>
                  <a:txBody>
                    <a:bodyPr/>
                    <a:lstStyle/>
                    <a:p>
                      <a:pPr algn="ctr" fontAlgn="ctr"/>
                      <a:r>
                        <a:rPr lang="en-GB" sz="800" b="0" i="0" u="none" strike="noStrike" kern="1200">
                          <a:solidFill>
                            <a:srgbClr val="000000"/>
                          </a:solidFill>
                          <a:effectLst/>
                          <a:latin typeface="Segoe UI" panose="020B0502040204020203" pitchFamily="34" charset="0"/>
                          <a:ea typeface="+mn-ea"/>
                          <a:cs typeface="Segoe UI" panose="020B0502040204020203" pitchFamily="34" charset="0"/>
                        </a:rPr>
                        <a:t>314</a:t>
                      </a:r>
                    </a:p>
                  </a:txBody>
                  <a:tcPr marL="0" marR="0" marT="0" marB="0" anchor="ctr"/>
                </a:tc>
                <a:tc>
                  <a:txBody>
                    <a:bodyPr/>
                    <a:lstStyle/>
                    <a:p>
                      <a:pPr algn="ctr" fontAlgn="b"/>
                      <a:r>
                        <a:rPr lang="en-GB" sz="800" b="0" i="0" u="none" strike="noStrike">
                          <a:solidFill>
                            <a:srgbClr val="000000"/>
                          </a:solidFill>
                          <a:effectLst/>
                          <a:latin typeface="Segoe UI" panose="020B0502040204020203" pitchFamily="34" charset="0"/>
                          <a:cs typeface="Segoe UI" panose="020B0502040204020203" pitchFamily="34" charset="0"/>
                        </a:rPr>
                        <a:t>7.5%</a:t>
                      </a:r>
                    </a:p>
                  </a:txBody>
                  <a:tcPr marL="7620" marR="7620" marT="7620" marB="0" anchor="ctr"/>
                </a:tc>
                <a:extLst>
                  <a:ext uri="{0D108BD9-81ED-4DB2-BD59-A6C34878D82A}">
                    <a16:rowId xmlns:a16="http://schemas.microsoft.com/office/drawing/2014/main" val="2120372605"/>
                  </a:ext>
                </a:extLst>
              </a:tr>
              <a:tr h="37233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Activities of head offices; management consultancy activities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5307" marR="5307" marT="5307" marB="0" anchor="ctr"/>
                </a:tc>
                <a:tc>
                  <a:txBody>
                    <a:bodyPr/>
                    <a:lstStyle/>
                    <a:p>
                      <a:pPr algn="ctr" fontAlgn="ctr"/>
                      <a:r>
                        <a:rPr lang="en-GB" sz="800" b="0" i="0" u="none" strike="noStrike" kern="1200">
                          <a:solidFill>
                            <a:srgbClr val="000000"/>
                          </a:solidFill>
                          <a:effectLst/>
                          <a:latin typeface="Segoe UI" panose="020B0502040204020203" pitchFamily="34" charset="0"/>
                          <a:ea typeface="+mn-ea"/>
                          <a:cs typeface="Segoe UI" panose="020B0502040204020203" pitchFamily="34" charset="0"/>
                        </a:rPr>
                        <a:t>307</a:t>
                      </a:r>
                    </a:p>
                  </a:txBody>
                  <a:tcPr marL="0" marR="0" marT="0" marB="0" anchor="ctr"/>
                </a:tc>
                <a:tc>
                  <a:txBody>
                    <a:bodyPr/>
                    <a:lstStyle/>
                    <a:p>
                      <a:pPr algn="ctr" fontAlgn="b"/>
                      <a:r>
                        <a:rPr lang="en-GB" sz="800" b="0" i="0" u="none" strike="noStrike">
                          <a:solidFill>
                            <a:srgbClr val="000000"/>
                          </a:solidFill>
                          <a:effectLst/>
                          <a:latin typeface="Segoe UI" panose="020B0502040204020203" pitchFamily="34" charset="0"/>
                          <a:cs typeface="Segoe UI" panose="020B0502040204020203" pitchFamily="34" charset="0"/>
                        </a:rPr>
                        <a:t>7.4%</a:t>
                      </a:r>
                    </a:p>
                  </a:txBody>
                  <a:tcPr marL="7620" marR="7620" marT="7620" marB="0" anchor="ctr"/>
                </a:tc>
                <a:extLst>
                  <a:ext uri="{0D108BD9-81ED-4DB2-BD59-A6C34878D82A}">
                    <a16:rowId xmlns:a16="http://schemas.microsoft.com/office/drawing/2014/main" val="903762071"/>
                  </a:ext>
                </a:extLst>
              </a:tr>
              <a:tr h="37233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Financial service activities; except insurance and pension funding</a:t>
                      </a:r>
                    </a:p>
                    <a:p>
                      <a:pPr marL="0" marR="0" lvl="0" indent="0" algn="ctr" defTabSz="914400" rtl="0" eaLnBrk="1" fontAlgn="b" latinLnBrk="0" hangingPunct="1">
                        <a:lnSpc>
                          <a:spcPct val="100000"/>
                        </a:lnSpc>
                        <a:spcBef>
                          <a:spcPts val="0"/>
                        </a:spcBef>
                        <a:spcAft>
                          <a:spcPts val="0"/>
                        </a:spcAft>
                        <a:buClrTx/>
                        <a:buSzTx/>
                        <a:buFontTx/>
                        <a:buNone/>
                        <a:tabLst/>
                        <a:defRPr/>
                      </a:pPr>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5307" marR="5307" marT="5307" marB="0" anchor="ctr"/>
                </a:tc>
                <a:tc>
                  <a:txBody>
                    <a:bodyPr/>
                    <a:lstStyle/>
                    <a:p>
                      <a:pPr algn="ctr" fontAlgn="ctr"/>
                      <a:r>
                        <a:rPr lang="en-GB" sz="800" b="0" i="0" u="none" strike="noStrike" kern="1200">
                          <a:solidFill>
                            <a:srgbClr val="000000"/>
                          </a:solidFill>
                          <a:effectLst/>
                          <a:latin typeface="Segoe UI" panose="020B0502040204020203" pitchFamily="34" charset="0"/>
                          <a:ea typeface="+mn-ea"/>
                          <a:cs typeface="Segoe UI" panose="020B0502040204020203" pitchFamily="34" charset="0"/>
                        </a:rPr>
                        <a:t>301</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800" b="0" i="0" u="none" strike="noStrike">
                          <a:solidFill>
                            <a:srgbClr val="000000"/>
                          </a:solidFill>
                          <a:effectLst/>
                          <a:latin typeface="Segoe UI" panose="020B0502040204020203" pitchFamily="34" charset="0"/>
                          <a:cs typeface="Segoe UI" panose="020B0502040204020203" pitchFamily="34" charset="0"/>
                        </a:rPr>
                        <a:t>7.2%</a:t>
                      </a:r>
                    </a:p>
                  </a:txBody>
                  <a:tcPr marL="7620" marR="7620" marT="7620" marB="0" anchor="ctr"/>
                </a:tc>
                <a:extLst>
                  <a:ext uri="{0D108BD9-81ED-4DB2-BD59-A6C34878D82A}">
                    <a16:rowId xmlns:a16="http://schemas.microsoft.com/office/drawing/2014/main" val="3480734638"/>
                  </a:ext>
                </a:extLst>
              </a:tr>
              <a:tr h="372334">
                <a:tc>
                  <a:txBody>
                    <a:bodyPr/>
                    <a:lstStyle/>
                    <a:p>
                      <a:pPr algn="ctr" fontAlgn="b"/>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algn="ctr" fontAlgn="b"/>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Computer programming; consultancy and related activities</a:t>
                      </a:r>
                    </a:p>
                    <a:p>
                      <a:pPr algn="ctr" fontAlgn="b"/>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5307" marR="5307" marT="5307" marB="0" anchor="ctr"/>
                </a:tc>
                <a:tc>
                  <a:txBody>
                    <a:bodyPr/>
                    <a:lstStyle/>
                    <a:p>
                      <a:pPr algn="ctr" fontAlgn="ctr"/>
                      <a:r>
                        <a:rPr lang="en-GB" sz="800" b="0" i="0" u="none" strike="noStrike" kern="1200">
                          <a:solidFill>
                            <a:srgbClr val="000000"/>
                          </a:solidFill>
                          <a:effectLst/>
                          <a:latin typeface="Segoe UI" panose="020B0502040204020203" pitchFamily="34" charset="0"/>
                          <a:ea typeface="+mn-ea"/>
                          <a:cs typeface="Segoe UI" panose="020B0502040204020203" pitchFamily="34" charset="0"/>
                        </a:rPr>
                        <a:t>300</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800" b="0" i="0" u="none" strike="noStrike">
                          <a:solidFill>
                            <a:srgbClr val="000000"/>
                          </a:solidFill>
                          <a:effectLst/>
                          <a:latin typeface="Segoe UI" panose="020B0502040204020203" pitchFamily="34" charset="0"/>
                          <a:cs typeface="Segoe UI" panose="020B0502040204020203" pitchFamily="34" charset="0"/>
                        </a:rPr>
                        <a:t>7.2%</a:t>
                      </a:r>
                    </a:p>
                  </a:txBody>
                  <a:tcPr marL="7620" marR="7620" marT="7620" marB="0" anchor="ctr"/>
                </a:tc>
                <a:extLst>
                  <a:ext uri="{0D108BD9-81ED-4DB2-BD59-A6C34878D82A}">
                    <a16:rowId xmlns:a16="http://schemas.microsoft.com/office/drawing/2014/main" val="3703873918"/>
                  </a:ext>
                </a:extLst>
              </a:tr>
              <a:tr h="372334">
                <a:tc>
                  <a:txBody>
                    <a:bodyPr/>
                    <a:lstStyle/>
                    <a:p>
                      <a:pPr marL="0" algn="ctr" defTabSz="914400" rtl="0" eaLnBrk="1" fontAlgn="b" latinLnBrk="0" hangingPunct="1"/>
                      <a:endParaRPr lang="en-GB" sz="800" b="1"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b="1" kern="1200">
                          <a:solidFill>
                            <a:schemeClr val="tx1">
                              <a:lumMod val="75000"/>
                              <a:lumOff val="25000"/>
                            </a:schemeClr>
                          </a:solidFill>
                          <a:latin typeface="Segoe UI" panose="020B0502040204020203" pitchFamily="34" charset="0"/>
                          <a:ea typeface="+mn-ea"/>
                          <a:cs typeface="Segoe UI" panose="020B0502040204020203" pitchFamily="34" charset="0"/>
                        </a:rPr>
                        <a:t>Total</a:t>
                      </a:r>
                    </a:p>
                    <a:p>
                      <a:pPr marL="0" algn="ctr" defTabSz="914400" rtl="0" eaLnBrk="1" fontAlgn="b" latinLnBrk="0" hangingPunct="1"/>
                      <a:endParaRPr lang="en-GB" sz="800" b="1"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5307" marR="5307" marT="5307" marB="0" anchor="ctr"/>
                </a:tc>
                <a:tc>
                  <a:txBody>
                    <a:bodyPr/>
                    <a:lstStyle/>
                    <a:p>
                      <a:pPr marL="0" algn="ctr" defTabSz="914400" rtl="0" eaLnBrk="1" fontAlgn="b" latinLnBrk="0" hangingPunct="1"/>
                      <a:r>
                        <a:rPr lang="en-GB" sz="800" b="1" kern="1200">
                          <a:solidFill>
                            <a:schemeClr val="tx1">
                              <a:lumMod val="75000"/>
                              <a:lumOff val="25000"/>
                            </a:schemeClr>
                          </a:solidFill>
                          <a:latin typeface="Segoe UI" panose="020B0502040204020203" pitchFamily="34" charset="0"/>
                          <a:ea typeface="+mn-ea"/>
                          <a:cs typeface="Segoe UI" panose="020B0502040204020203" pitchFamily="34" charset="0"/>
                        </a:rPr>
                        <a:t>4,174</a:t>
                      </a:r>
                    </a:p>
                  </a:txBody>
                  <a:tcPr marL="5307" marR="5307" marT="5307" marB="0" anchor="ctr"/>
                </a:tc>
                <a:tc>
                  <a:txBody>
                    <a:bodyPr/>
                    <a:lstStyle/>
                    <a:p>
                      <a:pPr marL="0" algn="ctr" defTabSz="914400" rtl="0" eaLnBrk="1" fontAlgn="b" latinLnBrk="0" hangingPunct="1"/>
                      <a:r>
                        <a:rPr lang="en-GB" sz="800" b="1" kern="1200">
                          <a:solidFill>
                            <a:schemeClr val="tx1">
                              <a:lumMod val="75000"/>
                              <a:lumOff val="25000"/>
                            </a:schemeClr>
                          </a:solidFill>
                          <a:latin typeface="Segoe UI" panose="020B0502040204020203" pitchFamily="34" charset="0"/>
                          <a:ea typeface="+mn-ea"/>
                          <a:cs typeface="Segoe UI" panose="020B0502040204020203" pitchFamily="34" charset="0"/>
                        </a:rPr>
                        <a:t>100%</a:t>
                      </a:r>
                    </a:p>
                  </a:txBody>
                  <a:tcPr marL="5307" marR="5307" marT="5307" marB="0" anchor="ctr"/>
                </a:tc>
                <a:extLst>
                  <a:ext uri="{0D108BD9-81ED-4DB2-BD59-A6C34878D82A}">
                    <a16:rowId xmlns:a16="http://schemas.microsoft.com/office/drawing/2014/main" val="946082583"/>
                  </a:ext>
                </a:extLst>
              </a:tr>
            </a:tbl>
          </a:graphicData>
        </a:graphic>
      </p:graphicFrame>
      <p:sp>
        <p:nvSpPr>
          <p:cNvPr id="11" name="TextBox 10">
            <a:extLst>
              <a:ext uri="{FF2B5EF4-FFF2-40B4-BE49-F238E27FC236}">
                <a16:creationId xmlns:a16="http://schemas.microsoft.com/office/drawing/2014/main" id="{906DA905-206F-4D03-9100-DE9458276DF7}"/>
              </a:ext>
            </a:extLst>
          </p:cNvPr>
          <p:cNvSpPr txBox="1"/>
          <p:nvPr/>
        </p:nvSpPr>
        <p:spPr>
          <a:xfrm>
            <a:off x="6552803" y="6290850"/>
            <a:ext cx="435704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Companies House</a:t>
            </a:r>
            <a:endParaRPr lang="en-GB" sz="1100"/>
          </a:p>
        </p:txBody>
      </p:sp>
      <p:sp>
        <p:nvSpPr>
          <p:cNvPr id="15" name="TextBox 14">
            <a:extLst>
              <a:ext uri="{FF2B5EF4-FFF2-40B4-BE49-F238E27FC236}">
                <a16:creationId xmlns:a16="http://schemas.microsoft.com/office/drawing/2014/main" id="{AA3CCED8-CA4A-4CB0-B567-7156B2C3F0F3}"/>
              </a:ext>
            </a:extLst>
          </p:cNvPr>
          <p:cNvSpPr txBox="1"/>
          <p:nvPr/>
        </p:nvSpPr>
        <p:spPr>
          <a:xfrm>
            <a:off x="6491381" y="3339794"/>
            <a:ext cx="5866002"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10 -  Total number of active, non-dormant companies registered to local six-digit postcodes (2020)</a:t>
            </a:r>
            <a:endParaRPr lang="en-GB" sz="1400" b="1"/>
          </a:p>
        </p:txBody>
      </p:sp>
      <p:pic>
        <p:nvPicPr>
          <p:cNvPr id="13" name="Picture 12">
            <a:extLst>
              <a:ext uri="{FF2B5EF4-FFF2-40B4-BE49-F238E27FC236}">
                <a16:creationId xmlns:a16="http://schemas.microsoft.com/office/drawing/2014/main" id="{49F8391E-C2D0-42A6-B5E4-31FA22C90C75}"/>
              </a:ext>
            </a:extLst>
          </p:cNvPr>
          <p:cNvPicPr>
            <a:picLocks noChangeAspect="1"/>
          </p:cNvPicPr>
          <p:nvPr/>
        </p:nvPicPr>
        <p:blipFill>
          <a:blip r:embed="rId4"/>
          <a:stretch>
            <a:fillRect/>
          </a:stretch>
        </p:blipFill>
        <p:spPr>
          <a:xfrm>
            <a:off x="9596063" y="3573085"/>
            <a:ext cx="1522458" cy="1280426"/>
          </a:xfrm>
          <a:prstGeom prst="rect">
            <a:avLst/>
          </a:prstGeom>
        </p:spPr>
      </p:pic>
      <p:sp>
        <p:nvSpPr>
          <p:cNvPr id="19" name="TextBox 18">
            <a:extLst>
              <a:ext uri="{FF2B5EF4-FFF2-40B4-BE49-F238E27FC236}">
                <a16:creationId xmlns:a16="http://schemas.microsoft.com/office/drawing/2014/main" id="{CEBCC2CE-3664-48B6-8E88-4EC87DC35F1A}"/>
              </a:ext>
            </a:extLst>
          </p:cNvPr>
          <p:cNvSpPr txBox="1"/>
          <p:nvPr/>
        </p:nvSpPr>
        <p:spPr>
          <a:xfrm>
            <a:off x="10220359" y="6155153"/>
            <a:ext cx="2306611" cy="169277"/>
          </a:xfrm>
          <a:prstGeom prst="rect">
            <a:avLst/>
          </a:prstGeom>
          <a:noFill/>
        </p:spPr>
        <p:txBody>
          <a:bodyPr wrap="square" rtlCol="0">
            <a:spAutoFit/>
          </a:bodyPr>
          <a:lstStyle/>
          <a:p>
            <a:r>
              <a:rPr lang="en-GB" sz="500">
                <a:solidFill>
                  <a:schemeClr val="tx1">
                    <a:lumMod val="75000"/>
                    <a:lumOff val="25000"/>
                  </a:schemeClr>
                </a:solidFill>
                <a:latin typeface="Segoe UI" panose="020B0502040204020203" pitchFamily="34" charset="0"/>
                <a:cs typeface="Segoe UI" panose="020B0502040204020203" pitchFamily="34" charset="0"/>
              </a:rPr>
              <a:t>Background Map: OS</a:t>
            </a:r>
            <a:endParaRPr lang="en-GB" sz="500"/>
          </a:p>
        </p:txBody>
      </p:sp>
    </p:spTree>
    <p:extLst>
      <p:ext uri="{BB962C8B-B14F-4D97-AF65-F5344CB8AC3E}">
        <p14:creationId xmlns:p14="http://schemas.microsoft.com/office/powerpoint/2010/main" val="2856981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A8E3328-225E-455B-9261-FCB1C5126F08}"/>
              </a:ext>
            </a:extLst>
          </p:cNvPr>
          <p:cNvSpPr txBox="1"/>
          <p:nvPr/>
        </p:nvSpPr>
        <p:spPr>
          <a:xfrm>
            <a:off x="6511929" y="1410636"/>
            <a:ext cx="4357045"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Table 3 -  Active Businesses in 2015 and 2018 (selected geographies)</a:t>
            </a:r>
            <a:endParaRPr lang="en-GB" sz="1400" b="1"/>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7898381"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New Businesses and Business survival rates</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active enterprises</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868736"/>
          </a:xfrm>
        </p:spPr>
        <p:txBody>
          <a:bodyPr numCol="2" spcCol="180000">
            <a:normAutofit fontScale="77500" lnSpcReduction="20000"/>
          </a:bodyPr>
          <a:lstStyle/>
          <a:p>
            <a:pPr marL="0" indent="0">
              <a:lnSpc>
                <a:spcPct val="120000"/>
              </a:lnSpc>
              <a:buNone/>
            </a:pPr>
            <a:r>
              <a:rPr lang="en-GB" sz="1000">
                <a:latin typeface="Segoe UI" panose="020B0502040204020203" pitchFamily="34" charset="0"/>
                <a:cs typeface="Segoe UI" panose="020B0502040204020203" pitchFamily="34" charset="0"/>
              </a:rPr>
              <a:t>A further indication of an area’s business environment is the number of enterprises present, and the business survival rates of new entries to the market. This data is only collected at the local authority level by the ONS, and it has not been possible to disaggregate this further. Despite this, analysis of the City of London and Tower Hamlets data against comparator geographies is still a useful exercise in understating the wider context of the environment in which  Aldgate is located. </a:t>
            </a:r>
          </a:p>
          <a:p>
            <a:pPr marL="0" indent="0">
              <a:lnSpc>
                <a:spcPct val="120000"/>
              </a:lnSpc>
              <a:buNone/>
            </a:pPr>
            <a:r>
              <a:rPr lang="en-GB" sz="1000">
                <a:latin typeface="Segoe UI" panose="020B0502040204020203" pitchFamily="34" charset="0"/>
                <a:cs typeface="Segoe UI" panose="020B0502040204020203" pitchFamily="34" charset="0"/>
              </a:rPr>
              <a:t>The City of London and Tower Hamlets have amongst the highest concentrations of businesses of any part of London. </a:t>
            </a:r>
            <a:r>
              <a:rPr lang="en-GB" sz="1000" b="1">
                <a:latin typeface="Segoe UI" panose="020B0502040204020203" pitchFamily="34" charset="0"/>
                <a:cs typeface="Segoe UI" panose="020B0502040204020203" pitchFamily="34" charset="0"/>
              </a:rPr>
              <a:t>Table 3 </a:t>
            </a:r>
            <a:r>
              <a:rPr lang="en-GB" sz="1000">
                <a:latin typeface="Segoe UI" panose="020B0502040204020203" pitchFamily="34" charset="0"/>
                <a:cs typeface="Segoe UI" panose="020B0502040204020203" pitchFamily="34" charset="0"/>
              </a:rPr>
              <a:t>shows the number of active enterprises in 2015 and 2018 across selected geographies.</a:t>
            </a:r>
          </a:p>
          <a:p>
            <a:pPr marL="0" indent="0">
              <a:lnSpc>
                <a:spcPct val="120000"/>
              </a:lnSpc>
              <a:buNone/>
            </a:pPr>
            <a:r>
              <a:rPr lang="en-GB" sz="1000">
                <a:latin typeface="Segoe UI" panose="020B0502040204020203" pitchFamily="34" charset="0"/>
                <a:cs typeface="Segoe UI" panose="020B0502040204020203" pitchFamily="34" charset="0"/>
              </a:rPr>
              <a:t>In 2018, the City of London had the 3</a:t>
            </a:r>
            <a:r>
              <a:rPr lang="en-GB" sz="1000" baseline="30000">
                <a:latin typeface="Segoe UI" panose="020B0502040204020203" pitchFamily="34" charset="0"/>
                <a:cs typeface="Segoe UI" panose="020B0502040204020203" pitchFamily="34" charset="0"/>
              </a:rPr>
              <a:t>rd</a:t>
            </a:r>
            <a:r>
              <a:rPr lang="en-GB" sz="1000">
                <a:latin typeface="Segoe UI" panose="020B0502040204020203" pitchFamily="34" charset="0"/>
                <a:cs typeface="Segoe UI" panose="020B0502040204020203" pitchFamily="34" charset="0"/>
              </a:rPr>
              <a:t> highest number of active enterprises in London at 31,440, increasing from 26,130 in 2015 or a 6.4% CAGR. Concurrently Tower Hamlets had the 7</a:t>
            </a:r>
            <a:r>
              <a:rPr lang="en-GB" sz="1000" baseline="30000">
                <a:latin typeface="Segoe UI" panose="020B0502040204020203" pitchFamily="34" charset="0"/>
                <a:cs typeface="Segoe UI" panose="020B0502040204020203" pitchFamily="34" charset="0"/>
              </a:rPr>
              <a:t>th</a:t>
            </a:r>
            <a:r>
              <a:rPr lang="en-GB" sz="1000">
                <a:latin typeface="Segoe UI" panose="020B0502040204020203" pitchFamily="34" charset="0"/>
                <a:cs typeface="Segoe UI" panose="020B0502040204020203" pitchFamily="34" charset="0"/>
              </a:rPr>
              <a:t> highest number of active enterprises in London at 20,795, increasing from 18,390 in 2015 or a 4.2% CAGR.  </a:t>
            </a:r>
          </a:p>
          <a:p>
            <a:pPr marL="0" indent="0">
              <a:lnSpc>
                <a:spcPct val="120000"/>
              </a:lnSpc>
              <a:buNone/>
            </a:pPr>
            <a:r>
              <a:rPr lang="en-GB" sz="1000">
                <a:latin typeface="Segoe UI" panose="020B0502040204020203" pitchFamily="34" charset="0"/>
                <a:cs typeface="Segoe UI" panose="020B0502040204020203" pitchFamily="34" charset="0"/>
              </a:rPr>
              <a:t>Despite the strong overall growth in new enterprises, new business entries into the City of London have a lower survival rate than other geographical areas, including Tower Hamlets. </a:t>
            </a:r>
            <a:r>
              <a:rPr lang="en-GB" sz="1000" b="1">
                <a:latin typeface="Segoe UI" panose="020B0502040204020203" pitchFamily="34" charset="0"/>
                <a:cs typeface="Segoe UI" panose="020B0502040204020203" pitchFamily="34" charset="0"/>
              </a:rPr>
              <a:t>Table 4</a:t>
            </a:r>
            <a:r>
              <a:rPr lang="en-GB" sz="1000">
                <a:latin typeface="Segoe UI" panose="020B0502040204020203" pitchFamily="34" charset="0"/>
                <a:cs typeface="Segoe UI" panose="020B0502040204020203" pitchFamily="34" charset="0"/>
              </a:rPr>
              <a:t> shows the 1-3 year survival rates of enterprises across different geographies. </a:t>
            </a:r>
          </a:p>
          <a:p>
            <a:pPr marL="0" indent="0">
              <a:lnSpc>
                <a:spcPct val="120000"/>
              </a:lnSpc>
              <a:buNone/>
            </a:pPr>
            <a:r>
              <a:rPr lang="en-GB" sz="1000">
                <a:latin typeface="Segoe UI" panose="020B0502040204020203" pitchFamily="34" charset="0"/>
                <a:cs typeface="Segoe UI" panose="020B0502040204020203" pitchFamily="34" charset="0"/>
              </a:rPr>
              <a:t>The data shows that 75.2% of City of London businesses remain open after their first year, 11.2 percentage points and 14.5 percentage points lower than the London and England averages respectively. </a:t>
            </a:r>
          </a:p>
          <a:p>
            <a:pPr marL="0" indent="0">
              <a:lnSpc>
                <a:spcPct val="120000"/>
              </a:lnSpc>
              <a:buNone/>
            </a:pPr>
            <a:r>
              <a:rPr lang="en-GB" sz="1000">
                <a:latin typeface="Segoe UI" panose="020B0502040204020203" pitchFamily="34" charset="0"/>
                <a:cs typeface="Segoe UI" panose="020B0502040204020203" pitchFamily="34" charset="0"/>
              </a:rPr>
              <a:t>The 2 year survival rate in the City of London is again lower than that of all other geographic areas observed, and the difference in geographical performance continues to diverge across the 3 year survival rates with only 35% of businesses in the City of London surviving compared to over 50% for London and England as a whole.</a:t>
            </a:r>
          </a:p>
          <a:p>
            <a:pPr marL="0" indent="0">
              <a:lnSpc>
                <a:spcPct val="120000"/>
              </a:lnSpc>
              <a:buNone/>
            </a:pPr>
            <a:r>
              <a:rPr lang="en-GB" sz="1000">
                <a:latin typeface="Segoe UI" panose="020B0502040204020203" pitchFamily="34" charset="0"/>
                <a:cs typeface="Segoe UI" panose="020B0502040204020203" pitchFamily="34" charset="0"/>
              </a:rPr>
              <a:t>In comparison, the survival rates of businesses across Tower Hamlets is broadly in line with the London and national figures. However, in terms of the Aldgate BID, it has already been established that those areas within the City of London are the core employment hubs, employing just under two thirds of workers. A greater weighting should therefore be placed on the business survival rates recorded for the City of London rather than Tower Hamlets.</a:t>
            </a:r>
          </a:p>
          <a:p>
            <a:pPr marL="0" indent="0">
              <a:lnSpc>
                <a:spcPct val="120000"/>
              </a:lnSpc>
              <a:buNone/>
            </a:pPr>
            <a:r>
              <a:rPr lang="en-GB" sz="1000">
                <a:latin typeface="Segoe UI" panose="020B0502040204020203" pitchFamily="34" charset="0"/>
                <a:cs typeface="Segoe UI" panose="020B0502040204020203" pitchFamily="34" charset="0"/>
              </a:rPr>
              <a:t>There are many reasons why a start-up may fail, ranging from funding issues, a lack of product-market fit, or poor management. Within the City of London, the lower than average survival rate is likely to reflect the higher sunk costs faced by new businesses (e.g. higher rent and business rates), reducing their operating margins. For instance, according to data from the Valuation Office Agency, the rateable value per sqm in the City of London, which business rates are directly derived from, was £306 in 2015. This is greater than the Inner London average rateable value of £261, the London value of £193, and the England and Wales value of £80. The divergence helps to illustrate the operating margin pressures SMEs and new entrants to the market may face in the City in particular.</a:t>
            </a:r>
          </a:p>
          <a:p>
            <a:pPr marL="0" indent="0">
              <a:lnSpc>
                <a:spcPct val="120000"/>
              </a:lnSpc>
              <a:buNone/>
            </a:pPr>
            <a:r>
              <a:rPr lang="en-GB" sz="1000">
                <a:latin typeface="Segoe UI" panose="020B0502040204020203" pitchFamily="34" charset="0"/>
                <a:cs typeface="Segoe UI" panose="020B0502040204020203" pitchFamily="34" charset="0"/>
              </a:rPr>
              <a:t>That said, the data is also thought to be skewed by the simple fact that so many businesses attempt to “make it” in London. Given the current economic climate as a result of the Covid-19 pandemic, these survival rates are expected to deteriorate when updated data is published. </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15</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graphicFrame>
        <p:nvGraphicFramePr>
          <p:cNvPr id="6" name="Table 5">
            <a:extLst>
              <a:ext uri="{FF2B5EF4-FFF2-40B4-BE49-F238E27FC236}">
                <a16:creationId xmlns:a16="http://schemas.microsoft.com/office/drawing/2014/main" id="{23B34D63-DA75-4114-91EB-9E67C933A892}"/>
              </a:ext>
            </a:extLst>
          </p:cNvPr>
          <p:cNvGraphicFramePr>
            <a:graphicFrameLocks noGrp="1"/>
          </p:cNvGraphicFramePr>
          <p:nvPr/>
        </p:nvGraphicFramePr>
        <p:xfrm>
          <a:off x="6610808" y="1705052"/>
          <a:ext cx="5040000" cy="1828800"/>
        </p:xfrm>
        <a:graphic>
          <a:graphicData uri="http://schemas.openxmlformats.org/drawingml/2006/table">
            <a:tbl>
              <a:tblPr>
                <a:tableStyleId>{BC89EF96-8CEA-46FF-86C4-4CE0E7609802}</a:tableStyleId>
              </a:tblPr>
              <a:tblGrid>
                <a:gridCol w="1260000">
                  <a:extLst>
                    <a:ext uri="{9D8B030D-6E8A-4147-A177-3AD203B41FA5}">
                      <a16:colId xmlns:a16="http://schemas.microsoft.com/office/drawing/2014/main" val="1545010259"/>
                    </a:ext>
                  </a:extLst>
                </a:gridCol>
                <a:gridCol w="1260000">
                  <a:extLst>
                    <a:ext uri="{9D8B030D-6E8A-4147-A177-3AD203B41FA5}">
                      <a16:colId xmlns:a16="http://schemas.microsoft.com/office/drawing/2014/main" val="1419368132"/>
                    </a:ext>
                  </a:extLst>
                </a:gridCol>
                <a:gridCol w="1260000">
                  <a:extLst>
                    <a:ext uri="{9D8B030D-6E8A-4147-A177-3AD203B41FA5}">
                      <a16:colId xmlns:a16="http://schemas.microsoft.com/office/drawing/2014/main" val="541658397"/>
                    </a:ext>
                  </a:extLst>
                </a:gridCol>
                <a:gridCol w="1260000">
                  <a:extLst>
                    <a:ext uri="{9D8B030D-6E8A-4147-A177-3AD203B41FA5}">
                      <a16:colId xmlns:a16="http://schemas.microsoft.com/office/drawing/2014/main" val="3521534931"/>
                    </a:ext>
                  </a:extLst>
                </a:gridCol>
              </a:tblGrid>
              <a:tr h="306355">
                <a:tc>
                  <a:txBody>
                    <a:bodyPr/>
                    <a:lstStyle/>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Geography</a:t>
                      </a:r>
                    </a:p>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Active Enterprises (2015)</a:t>
                      </a: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Active Enterprises (2018)</a:t>
                      </a: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CAGR, 2015-2018 %</a:t>
                      </a:r>
                    </a:p>
                  </a:txBody>
                  <a:tcPr marL="0" marR="0" marT="0" marB="0" anchor="ctr">
                    <a:solidFill>
                      <a:schemeClr val="tx2">
                        <a:lumMod val="20000"/>
                        <a:lumOff val="80000"/>
                      </a:schemeClr>
                    </a:solidFill>
                  </a:tcPr>
                </a:tc>
                <a:extLst>
                  <a:ext uri="{0D108BD9-81ED-4DB2-BD59-A6C34878D82A}">
                    <a16:rowId xmlns:a16="http://schemas.microsoft.com/office/drawing/2014/main" val="473576939"/>
                  </a:ext>
                </a:extLst>
              </a:tr>
              <a:tr h="238411">
                <a:tc>
                  <a:txBody>
                    <a:bodyPr/>
                    <a:lstStyle/>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City of London</a:t>
                      </a:r>
                    </a:p>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26,130</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31,440</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6.4%</a:t>
                      </a:r>
                    </a:p>
                  </a:txBody>
                  <a:tcPr marL="0" marR="0" marT="0" marB="0" anchor="ctr"/>
                </a:tc>
                <a:extLst>
                  <a:ext uri="{0D108BD9-81ED-4DB2-BD59-A6C34878D82A}">
                    <a16:rowId xmlns:a16="http://schemas.microsoft.com/office/drawing/2014/main" val="4141561861"/>
                  </a:ext>
                </a:extLst>
              </a:tr>
              <a:tr h="238411">
                <a:tc>
                  <a:txBody>
                    <a:bodyPr/>
                    <a:lstStyle/>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Tower Hamlets</a:t>
                      </a:r>
                    </a:p>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18,390</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20,795</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4.2%</a:t>
                      </a:r>
                    </a:p>
                  </a:txBody>
                  <a:tcPr marL="0" marR="0" marT="0" marB="0" anchor="ctr"/>
                </a:tc>
                <a:extLst>
                  <a:ext uri="{0D108BD9-81ED-4DB2-BD59-A6C34878D82A}">
                    <a16:rowId xmlns:a16="http://schemas.microsoft.com/office/drawing/2014/main" val="1835673089"/>
                  </a:ext>
                </a:extLst>
              </a:tr>
              <a:tr h="238411">
                <a:tc>
                  <a:txBody>
                    <a:bodyPr/>
                    <a:lstStyle/>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London</a:t>
                      </a:r>
                    </a:p>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541,310</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612,860</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4.2%</a:t>
                      </a:r>
                    </a:p>
                  </a:txBody>
                  <a:tcPr marL="0" marR="0" marT="0" marB="0" anchor="ctr"/>
                </a:tc>
                <a:extLst>
                  <a:ext uri="{0D108BD9-81ED-4DB2-BD59-A6C34878D82A}">
                    <a16:rowId xmlns:a16="http://schemas.microsoft.com/office/drawing/2014/main" val="3215005198"/>
                  </a:ext>
                </a:extLst>
              </a:tr>
              <a:tr h="238411">
                <a:tc>
                  <a:txBody>
                    <a:bodyPr/>
                    <a:lstStyle/>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England</a:t>
                      </a:r>
                    </a:p>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2,347,740</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2,586,645</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3.3%</a:t>
                      </a:r>
                    </a:p>
                  </a:txBody>
                  <a:tcPr marL="0" marR="0" marT="0" marB="0" anchor="ctr"/>
                </a:tc>
                <a:extLst>
                  <a:ext uri="{0D108BD9-81ED-4DB2-BD59-A6C34878D82A}">
                    <a16:rowId xmlns:a16="http://schemas.microsoft.com/office/drawing/2014/main" val="3451384295"/>
                  </a:ext>
                </a:extLst>
              </a:tr>
            </a:tbl>
          </a:graphicData>
        </a:graphic>
      </p:graphicFrame>
      <p:sp>
        <p:nvSpPr>
          <p:cNvPr id="12" name="TextBox 11">
            <a:extLst>
              <a:ext uri="{FF2B5EF4-FFF2-40B4-BE49-F238E27FC236}">
                <a16:creationId xmlns:a16="http://schemas.microsoft.com/office/drawing/2014/main" id="{1DE510A1-893D-4AFA-BA84-ABBEEAA225DB}"/>
              </a:ext>
            </a:extLst>
          </p:cNvPr>
          <p:cNvSpPr txBox="1"/>
          <p:nvPr/>
        </p:nvSpPr>
        <p:spPr>
          <a:xfrm>
            <a:off x="6511929" y="3807027"/>
            <a:ext cx="5151279"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Table 4 - Businesses Survival Rates registered in 2015 (selected geographies)</a:t>
            </a:r>
            <a:endParaRPr lang="en-GB" sz="1400" b="1"/>
          </a:p>
        </p:txBody>
      </p:sp>
      <p:graphicFrame>
        <p:nvGraphicFramePr>
          <p:cNvPr id="13" name="Table 12">
            <a:extLst>
              <a:ext uri="{FF2B5EF4-FFF2-40B4-BE49-F238E27FC236}">
                <a16:creationId xmlns:a16="http://schemas.microsoft.com/office/drawing/2014/main" id="{2BDD99BE-AD0D-4EC9-B80E-B692B8239E68}"/>
              </a:ext>
            </a:extLst>
          </p:cNvPr>
          <p:cNvGraphicFramePr>
            <a:graphicFrameLocks noGrp="1"/>
          </p:cNvGraphicFramePr>
          <p:nvPr/>
        </p:nvGraphicFramePr>
        <p:xfrm>
          <a:off x="6610808" y="4111928"/>
          <a:ext cx="5040000" cy="1828800"/>
        </p:xfrm>
        <a:graphic>
          <a:graphicData uri="http://schemas.openxmlformats.org/drawingml/2006/table">
            <a:tbl>
              <a:tblPr>
                <a:tableStyleId>{BC89EF96-8CEA-46FF-86C4-4CE0E7609802}</a:tableStyleId>
              </a:tblPr>
              <a:tblGrid>
                <a:gridCol w="1260000">
                  <a:extLst>
                    <a:ext uri="{9D8B030D-6E8A-4147-A177-3AD203B41FA5}">
                      <a16:colId xmlns:a16="http://schemas.microsoft.com/office/drawing/2014/main" val="2742823418"/>
                    </a:ext>
                  </a:extLst>
                </a:gridCol>
                <a:gridCol w="1260000">
                  <a:extLst>
                    <a:ext uri="{9D8B030D-6E8A-4147-A177-3AD203B41FA5}">
                      <a16:colId xmlns:a16="http://schemas.microsoft.com/office/drawing/2014/main" val="406751996"/>
                    </a:ext>
                  </a:extLst>
                </a:gridCol>
                <a:gridCol w="1260000">
                  <a:extLst>
                    <a:ext uri="{9D8B030D-6E8A-4147-A177-3AD203B41FA5}">
                      <a16:colId xmlns:a16="http://schemas.microsoft.com/office/drawing/2014/main" val="2587525644"/>
                    </a:ext>
                  </a:extLst>
                </a:gridCol>
                <a:gridCol w="1260000">
                  <a:extLst>
                    <a:ext uri="{9D8B030D-6E8A-4147-A177-3AD203B41FA5}">
                      <a16:colId xmlns:a16="http://schemas.microsoft.com/office/drawing/2014/main" val="2086915935"/>
                    </a:ext>
                  </a:extLst>
                </a:gridCol>
              </a:tblGrid>
              <a:tr h="252000">
                <a:tc>
                  <a:txBody>
                    <a:bodyPr/>
                    <a:lstStyle/>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Geography</a:t>
                      </a:r>
                    </a:p>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1 year survival, %</a:t>
                      </a: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2 year survival, %</a:t>
                      </a: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3 year survival, %</a:t>
                      </a:r>
                    </a:p>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3910269238"/>
                  </a:ext>
                </a:extLst>
              </a:tr>
              <a:tr h="252000">
                <a:tc>
                  <a:txBody>
                    <a:bodyPr/>
                    <a:lstStyle/>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City of London</a:t>
                      </a:r>
                    </a:p>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75.2%</a:t>
                      </a:r>
                    </a:p>
                  </a:txBody>
                  <a:tcPr marL="0" marR="0" marT="0" marB="0" anchor="ctr">
                    <a:noFill/>
                  </a:tcP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60.3%</a:t>
                      </a:r>
                    </a:p>
                  </a:txBody>
                  <a:tcPr marL="0" marR="0" marT="0" marB="0" anchor="ctr">
                    <a:noFill/>
                  </a:tcP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35.0%</a:t>
                      </a:r>
                    </a:p>
                  </a:txBody>
                  <a:tcPr marL="0" marR="0" marT="0" marB="0" anchor="ctr">
                    <a:solidFill>
                      <a:schemeClr val="accent2">
                        <a:lumMod val="90000"/>
                      </a:schemeClr>
                    </a:solidFill>
                  </a:tcPr>
                </a:tc>
                <a:extLst>
                  <a:ext uri="{0D108BD9-81ED-4DB2-BD59-A6C34878D82A}">
                    <a16:rowId xmlns:a16="http://schemas.microsoft.com/office/drawing/2014/main" val="3498967467"/>
                  </a:ext>
                </a:extLst>
              </a:tr>
              <a:tr h="252000">
                <a:tc>
                  <a:txBody>
                    <a:bodyPr/>
                    <a:lstStyle/>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Tower Hamlets</a:t>
                      </a:r>
                    </a:p>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86.5%</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67.3%</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51.4%</a:t>
                      </a:r>
                    </a:p>
                  </a:txBody>
                  <a:tcPr marL="0" marR="0" marT="0" marB="0" anchor="ctr"/>
                </a:tc>
                <a:extLst>
                  <a:ext uri="{0D108BD9-81ED-4DB2-BD59-A6C34878D82A}">
                    <a16:rowId xmlns:a16="http://schemas.microsoft.com/office/drawing/2014/main" val="1266518711"/>
                  </a:ext>
                </a:extLst>
              </a:tr>
              <a:tr h="252000">
                <a:tc>
                  <a:txBody>
                    <a:bodyPr/>
                    <a:lstStyle/>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London</a:t>
                      </a:r>
                    </a:p>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86.4%</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68.2%</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51.8%</a:t>
                      </a:r>
                    </a:p>
                  </a:txBody>
                  <a:tcPr marL="0" marR="0" marT="0" marB="0" anchor="ctr"/>
                </a:tc>
                <a:extLst>
                  <a:ext uri="{0D108BD9-81ED-4DB2-BD59-A6C34878D82A}">
                    <a16:rowId xmlns:a16="http://schemas.microsoft.com/office/drawing/2014/main" val="1851518904"/>
                  </a:ext>
                </a:extLst>
              </a:tr>
              <a:tr h="252000">
                <a:tc>
                  <a:txBody>
                    <a:bodyPr/>
                    <a:lstStyle/>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England</a:t>
                      </a:r>
                    </a:p>
                    <a:p>
                      <a:pPr marL="0" algn="ctr" defTabSz="914400" rtl="0" eaLnBrk="1" fontAlgn="b" latinLnBrk="0" hangingPunct="1"/>
                      <a:endParaRPr lang="en-GB" sz="8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89.7%</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71.4%</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55.2%</a:t>
                      </a:r>
                    </a:p>
                  </a:txBody>
                  <a:tcPr marL="0" marR="0" marT="0" marB="0" anchor="ctr"/>
                </a:tc>
                <a:extLst>
                  <a:ext uri="{0D108BD9-81ED-4DB2-BD59-A6C34878D82A}">
                    <a16:rowId xmlns:a16="http://schemas.microsoft.com/office/drawing/2014/main" val="3025396452"/>
                  </a:ext>
                </a:extLst>
              </a:tr>
            </a:tbl>
          </a:graphicData>
        </a:graphic>
      </p:graphicFrame>
      <p:sp>
        <p:nvSpPr>
          <p:cNvPr id="15" name="TextBox 14">
            <a:extLst>
              <a:ext uri="{FF2B5EF4-FFF2-40B4-BE49-F238E27FC236}">
                <a16:creationId xmlns:a16="http://schemas.microsoft.com/office/drawing/2014/main" id="{B5D5E755-DC41-446C-BB07-B8ADE875FD79}"/>
              </a:ext>
            </a:extLst>
          </p:cNvPr>
          <p:cNvSpPr txBox="1"/>
          <p:nvPr/>
        </p:nvSpPr>
        <p:spPr>
          <a:xfrm>
            <a:off x="6555168" y="5995883"/>
            <a:ext cx="435704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Office for National Statistics, Business Registry</a:t>
            </a:r>
          </a:p>
        </p:txBody>
      </p:sp>
    </p:spTree>
    <p:extLst>
      <p:ext uri="{BB962C8B-B14F-4D97-AF65-F5344CB8AC3E}">
        <p14:creationId xmlns:p14="http://schemas.microsoft.com/office/powerpoint/2010/main" val="1824650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CDD9CBF-2CEF-4427-9868-1C0AEDA49CA3}"/>
              </a:ext>
            </a:extLst>
          </p:cNvPr>
          <p:cNvSpPr txBox="1"/>
          <p:nvPr/>
        </p:nvSpPr>
        <p:spPr>
          <a:xfrm>
            <a:off x="6518975" y="974059"/>
            <a:ext cx="4357045"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11 – %, Breakdown of Aldgate GVA in 2018</a:t>
            </a:r>
            <a:endParaRPr lang="en-GB" sz="1400" b="1"/>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Output</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gross value added and tax revenue</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Gross Value Added (GVA) is a measure of goods and services produced within any given geographical area, and is the primary metric of the economic value generated by an area.</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GVA data is unavailable at a more detailed geography than local authority level. Aldgate’s output has therefore been estimated by combining the GVA per worker by sector for the City of London and Tower Hamlets, with the employment by sector for the Aldgate BID (calculated earlier in this report).</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Based on this approach, the estimated total GVA of Aldgate is £6.0 billion in 2018 as shown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11</a:t>
            </a:r>
            <a:r>
              <a:rPr lang="en-GB" sz="800">
                <a:solidFill>
                  <a:schemeClr val="tx1">
                    <a:lumMod val="75000"/>
                    <a:lumOff val="25000"/>
                  </a:schemeClr>
                </a:solidFill>
                <a:latin typeface="Segoe UI" panose="020B0502040204020203" pitchFamily="34" charset="0"/>
                <a:cs typeface="Segoe UI" panose="020B0502040204020203" pitchFamily="34" charset="0"/>
              </a:rPr>
              <a:t>. This equates to an average GVA per worker in Aldgate of £126,490, higher than the average for Tower Hamlets (£116,322) and significantly greater than that for London as a whole (£87,259). This is illustrated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12</a:t>
            </a:r>
            <a:r>
              <a:rPr lang="en-GB" sz="800">
                <a:solidFill>
                  <a:schemeClr val="tx1">
                    <a:lumMod val="75000"/>
                    <a:lumOff val="25000"/>
                  </a:schemeClr>
                </a:solidFill>
                <a:latin typeface="Segoe UI" panose="020B0502040204020203" pitchFamily="34" charset="0"/>
                <a:cs typeface="Segoe UI" panose="020B0502040204020203" pitchFamily="34" charset="0"/>
              </a:rPr>
              <a:t>.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relation to the GVA generated by the City of London and Tower Hamlets as a whole, </a:t>
            </a:r>
            <a:r>
              <a:rPr lang="en-GB" sz="800" b="1">
                <a:solidFill>
                  <a:schemeClr val="tx1">
                    <a:lumMod val="75000"/>
                    <a:lumOff val="25000"/>
                  </a:schemeClr>
                </a:solidFill>
                <a:latin typeface="Segoe UI" panose="020B0502040204020203" pitchFamily="34" charset="0"/>
                <a:cs typeface="Segoe UI" panose="020B0502040204020203" pitchFamily="34" charset="0"/>
              </a:rPr>
              <a:t>Aldgate accounts for 6.0% and 5.2% respectively of the total</a:t>
            </a:r>
            <a:r>
              <a:rPr lang="en-GB" sz="800">
                <a:solidFill>
                  <a:schemeClr val="tx1">
                    <a:lumMod val="75000"/>
                    <a:lumOff val="25000"/>
                  </a:schemeClr>
                </a:solidFill>
                <a:latin typeface="Segoe UI" panose="020B0502040204020203" pitchFamily="34" charset="0"/>
                <a:cs typeface="Segoe UI" panose="020B0502040204020203" pitchFamily="34" charset="0"/>
              </a:rPr>
              <a:t>. This is in line with the BID’s relative proportions in terms of surface area and total jobs supported.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sectors which generated the most GVA for Aldgate in 2018 were:</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Financial &amp; insurance </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Professional, Scientific and Technical</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Information and Communication</a:t>
            </a:r>
          </a:p>
          <a:p>
            <a:pPr marL="0" indent="0">
              <a:lnSpc>
                <a:spcPct val="100000"/>
              </a:lnSpc>
              <a:buNone/>
            </a:pPr>
            <a:endParaRPr lang="en-GB" sz="800">
              <a:solidFill>
                <a:schemeClr val="tx1">
                  <a:lumMod val="75000"/>
                  <a:lumOff val="25000"/>
                </a:schemeClr>
              </a:solidFill>
              <a:latin typeface="Segoe UI" panose="020B0502040204020203" pitchFamily="34" charset="0"/>
              <a:cs typeface="Segoe UI" panose="020B0502040204020203" pitchFamily="34" charset="0"/>
            </a:endParaRP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three sectors contributed approximately 73% of Aldgate’s GVA in 2018, again highlighting their importance to the area and the high value nature of their services. </a:t>
            </a:r>
          </a:p>
          <a:p>
            <a:pPr marL="0" indent="0">
              <a:lnSpc>
                <a:spcPct val="100000"/>
              </a:lnSpc>
              <a:buNone/>
            </a:pPr>
            <a:r>
              <a:rPr lang="en-GB" sz="800" b="1" i="1">
                <a:solidFill>
                  <a:schemeClr val="tx1">
                    <a:lumMod val="75000"/>
                    <a:lumOff val="25000"/>
                  </a:schemeClr>
                </a:solidFill>
                <a:latin typeface="Segoe UI" panose="020B0502040204020203" pitchFamily="34" charset="0"/>
                <a:cs typeface="Segoe UI" panose="020B0502040204020203" pitchFamily="34" charset="0"/>
              </a:rPr>
              <a:t>Tax revenue</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Further analysis has been undertaken into the amount of GVA which accrues to the Treasury in the form of taxation.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proportion of national income (i.e. total GVA) that accrues to the Treasury in the UK was estimated to be approximately 37% by the Institute for Fiscal Studies (IFS). Other publications has placed the figure between 30% - 40%.  The main types of taxation are: Income Tax, National Insurance contributions and VAT which account for approximately two thirds of total taxation collected by the UK Government.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Using the IFS figure of 37%, it can be estimated  that </a:t>
            </a:r>
            <a:r>
              <a:rPr lang="en-GB" sz="800" b="1">
                <a:solidFill>
                  <a:schemeClr val="tx1">
                    <a:lumMod val="75000"/>
                    <a:lumOff val="25000"/>
                  </a:schemeClr>
                </a:solidFill>
                <a:latin typeface="Segoe UI" panose="020B0502040204020203" pitchFamily="34" charset="0"/>
                <a:cs typeface="Segoe UI" panose="020B0502040204020203" pitchFamily="34" charset="0"/>
              </a:rPr>
              <a:t>Aldgate generated £2.2 billion in tax revenue in 2018. </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16</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sp>
        <p:nvSpPr>
          <p:cNvPr id="11" name="TextBox 10">
            <a:extLst>
              <a:ext uri="{FF2B5EF4-FFF2-40B4-BE49-F238E27FC236}">
                <a16:creationId xmlns:a16="http://schemas.microsoft.com/office/drawing/2014/main" id="{9D1D574F-CFA4-47E4-8480-722905579B17}"/>
              </a:ext>
            </a:extLst>
          </p:cNvPr>
          <p:cNvSpPr txBox="1"/>
          <p:nvPr/>
        </p:nvSpPr>
        <p:spPr>
          <a:xfrm>
            <a:off x="6518974" y="3593933"/>
            <a:ext cx="4357045"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12 -  £, GVA per worker in 2018 (selected geographies) </a:t>
            </a:r>
            <a:endParaRPr lang="en-GB" sz="1400" b="1"/>
          </a:p>
        </p:txBody>
      </p:sp>
      <p:sp>
        <p:nvSpPr>
          <p:cNvPr id="12" name="TextBox 11">
            <a:extLst>
              <a:ext uri="{FF2B5EF4-FFF2-40B4-BE49-F238E27FC236}">
                <a16:creationId xmlns:a16="http://schemas.microsoft.com/office/drawing/2014/main" id="{7F9ACDA3-6972-4BDD-ABEF-C058CF7BA291}"/>
              </a:ext>
            </a:extLst>
          </p:cNvPr>
          <p:cNvSpPr txBox="1"/>
          <p:nvPr/>
        </p:nvSpPr>
        <p:spPr>
          <a:xfrm>
            <a:off x="6518974" y="6188669"/>
            <a:ext cx="435704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WSP Calculation based on GVA and Number of Employees (previous calculations)</a:t>
            </a:r>
            <a:endParaRPr lang="en-GB" sz="1100"/>
          </a:p>
        </p:txBody>
      </p:sp>
      <p:graphicFrame>
        <p:nvGraphicFramePr>
          <p:cNvPr id="21" name="Chart 20">
            <a:extLst>
              <a:ext uri="{FF2B5EF4-FFF2-40B4-BE49-F238E27FC236}">
                <a16:creationId xmlns:a16="http://schemas.microsoft.com/office/drawing/2014/main" id="{C685E043-CA69-41BE-8BD0-21BCC27FA93B}"/>
              </a:ext>
            </a:extLst>
          </p:cNvPr>
          <p:cNvGraphicFramePr>
            <a:graphicFrameLocks/>
          </p:cNvGraphicFramePr>
          <p:nvPr>
            <p:extLst>
              <p:ext uri="{D42A27DB-BD31-4B8C-83A1-F6EECF244321}">
                <p14:modId xmlns:p14="http://schemas.microsoft.com/office/powerpoint/2010/main" val="2977226788"/>
              </p:ext>
            </p:extLst>
          </p:nvPr>
        </p:nvGraphicFramePr>
        <p:xfrm>
          <a:off x="6212840" y="1146035"/>
          <a:ext cx="4786167" cy="283260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65DA39B-6625-483E-B3F8-E663FD7F1DB8}"/>
              </a:ext>
            </a:extLst>
          </p:cNvPr>
          <p:cNvSpPr txBox="1"/>
          <p:nvPr/>
        </p:nvSpPr>
        <p:spPr>
          <a:xfrm>
            <a:off x="7424250" y="2097068"/>
            <a:ext cx="976544" cy="523220"/>
          </a:xfrm>
          <a:prstGeom prst="rect">
            <a:avLst/>
          </a:prstGeom>
          <a:noFill/>
        </p:spPr>
        <p:txBody>
          <a:bodyPr wrap="square" rtlCol="0">
            <a:spAutoFit/>
          </a:bodyPr>
          <a:lstStyle/>
          <a:p>
            <a:r>
              <a:rPr lang="en-GB" sz="1400" b="1">
                <a:solidFill>
                  <a:schemeClr val="tx1">
                    <a:lumMod val="75000"/>
                    <a:lumOff val="25000"/>
                  </a:schemeClr>
                </a:solidFill>
                <a:latin typeface="Segoe UI" panose="020B0502040204020203" pitchFamily="34" charset="0"/>
                <a:cs typeface="Segoe UI" panose="020B0502040204020203" pitchFamily="34" charset="0"/>
              </a:rPr>
              <a:t>£6.0 bn GVA </a:t>
            </a:r>
          </a:p>
        </p:txBody>
      </p:sp>
      <p:graphicFrame>
        <p:nvGraphicFramePr>
          <p:cNvPr id="14" name="Chart 13">
            <a:extLst>
              <a:ext uri="{FF2B5EF4-FFF2-40B4-BE49-F238E27FC236}">
                <a16:creationId xmlns:a16="http://schemas.microsoft.com/office/drawing/2014/main" id="{98C9C1C5-9A05-4963-B6F9-8C6977D04679}"/>
              </a:ext>
            </a:extLst>
          </p:cNvPr>
          <p:cNvGraphicFramePr>
            <a:graphicFrameLocks/>
          </p:cNvGraphicFramePr>
          <p:nvPr>
            <p:extLst>
              <p:ext uri="{D42A27DB-BD31-4B8C-83A1-F6EECF244321}">
                <p14:modId xmlns:p14="http://schemas.microsoft.com/office/powerpoint/2010/main" val="3566694360"/>
              </p:ext>
            </p:extLst>
          </p:nvPr>
        </p:nvGraphicFramePr>
        <p:xfrm>
          <a:off x="6518974" y="3721976"/>
          <a:ext cx="5132070" cy="23188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9072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9D7133FF-5FD1-4B85-8340-99B605DABBD4}"/>
              </a:ext>
            </a:extLst>
          </p:cNvPr>
          <p:cNvPicPr>
            <a:picLocks noChangeAspect="1"/>
          </p:cNvPicPr>
          <p:nvPr/>
        </p:nvPicPr>
        <p:blipFill rotWithShape="1">
          <a:blip r:embed="rId2">
            <a:extLst>
              <a:ext uri="{28A0092B-C50C-407E-A947-70E740481C1C}">
                <a14:useLocalDpi xmlns:a14="http://schemas.microsoft.com/office/drawing/2010/main" val="0"/>
              </a:ext>
            </a:extLst>
          </a:blip>
          <a:srcRect l="1369" t="5305" b="19220"/>
          <a:stretch/>
        </p:blipFill>
        <p:spPr>
          <a:xfrm>
            <a:off x="6540855" y="557957"/>
            <a:ext cx="5462019" cy="2955600"/>
          </a:xfrm>
          <a:prstGeom prst="rect">
            <a:avLst/>
          </a:prstGeom>
        </p:spPr>
      </p:pic>
      <p:sp>
        <p:nvSpPr>
          <p:cNvPr id="10" name="TextBox 9">
            <a:extLst>
              <a:ext uri="{FF2B5EF4-FFF2-40B4-BE49-F238E27FC236}">
                <a16:creationId xmlns:a16="http://schemas.microsoft.com/office/drawing/2014/main" id="{2FC46361-35F7-4A75-9EDB-0C8466CB2740}"/>
              </a:ext>
            </a:extLst>
          </p:cNvPr>
          <p:cNvSpPr txBox="1"/>
          <p:nvPr/>
        </p:nvSpPr>
        <p:spPr>
          <a:xfrm>
            <a:off x="6518975" y="3627156"/>
            <a:ext cx="6127761"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Table 5 -  Index of Multiple Deprivation, 2019, LSOAs in the Tower Hamlets</a:t>
            </a:r>
            <a:endParaRPr lang="en-GB" sz="800" b="1"/>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deprivation</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index of multiple deprivation</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59"/>
            <a:ext cx="5262559" cy="4787571"/>
          </a:xfrm>
        </p:spPr>
        <p:txBody>
          <a:bodyPr numCol="2" spcCol="180000">
            <a:normAutofit lnSpcReduction="10000"/>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Index of Multiple Deprivation 2019 (IMD) is the official measure of relative deprivation in England published by the Ministry of Housing, Communities and Local Government. It ranks all small areas (LSOAs) from 1</a:t>
            </a:r>
            <a:r>
              <a:rPr lang="en-GB" sz="800" baseline="30000">
                <a:solidFill>
                  <a:schemeClr val="tx1">
                    <a:lumMod val="75000"/>
                    <a:lumOff val="25000"/>
                  </a:schemeClr>
                </a:solidFill>
                <a:latin typeface="Segoe UI" panose="020B0502040204020203" pitchFamily="34" charset="0"/>
                <a:cs typeface="Segoe UI" panose="020B0502040204020203" pitchFamily="34" charset="0"/>
              </a:rPr>
              <a:t>st</a:t>
            </a:r>
            <a:r>
              <a:rPr lang="en-GB" sz="800">
                <a:solidFill>
                  <a:schemeClr val="tx1">
                    <a:lumMod val="75000"/>
                    <a:lumOff val="25000"/>
                  </a:schemeClr>
                </a:solidFill>
                <a:latin typeface="Segoe UI" panose="020B0502040204020203" pitchFamily="34" charset="0"/>
                <a:cs typeface="Segoe UI" panose="020B0502040204020203" pitchFamily="34" charset="0"/>
              </a:rPr>
              <a:t> (most deprived) to 32,844</a:t>
            </a:r>
            <a:r>
              <a:rPr lang="en-GB" sz="800" baseline="30000">
                <a:solidFill>
                  <a:schemeClr val="tx1">
                    <a:lumMod val="75000"/>
                    <a:lumOff val="25000"/>
                  </a:schemeClr>
                </a:solidFill>
                <a:latin typeface="Segoe UI" panose="020B0502040204020203" pitchFamily="34" charset="0"/>
                <a:cs typeface="Segoe UI" panose="020B0502040204020203" pitchFamily="34" charset="0"/>
              </a:rPr>
              <a:t>th</a:t>
            </a:r>
            <a:r>
              <a:rPr lang="en-GB" sz="800">
                <a:solidFill>
                  <a:schemeClr val="tx1">
                    <a:lumMod val="75000"/>
                    <a:lumOff val="25000"/>
                  </a:schemeClr>
                </a:solidFill>
                <a:latin typeface="Segoe UI" panose="020B0502040204020203" pitchFamily="34" charset="0"/>
                <a:cs typeface="Segoe UI" panose="020B0502040204020203" pitchFamily="34" charset="0"/>
              </a:rPr>
              <a:t> (least deprived) on seven distinct domains. The following are the domains with their respective weighting in brackets.</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Income (22.5%)</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Employment (22.5%)</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Health Deprivation and Disability (13.5%)</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Education, Skills Training (13.5%)</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Crime (9.3%)</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Barriers to Housing and Services (9.3%)</a:t>
            </a:r>
          </a:p>
          <a:p>
            <a:pPr>
              <a:lnSpc>
                <a:spcPct val="100000"/>
              </a:lnSpc>
              <a:buAutoNum type="arabicPeriod"/>
            </a:pPr>
            <a:r>
              <a:rPr lang="en-GB" sz="800">
                <a:solidFill>
                  <a:schemeClr val="tx1">
                    <a:lumMod val="75000"/>
                    <a:lumOff val="25000"/>
                  </a:schemeClr>
                </a:solidFill>
                <a:latin typeface="Segoe UI" panose="020B0502040204020203" pitchFamily="34" charset="0"/>
                <a:cs typeface="Segoe UI" panose="020B0502040204020203" pitchFamily="34" charset="0"/>
              </a:rPr>
              <a:t>Living Environment (9.3%)</a:t>
            </a:r>
          </a:p>
          <a:p>
            <a:pPr marL="0" indent="0">
              <a:lnSpc>
                <a:spcPct val="100000"/>
              </a:lnSpc>
              <a:buNone/>
            </a:pPr>
            <a:r>
              <a:rPr lang="en-GB" sz="800" b="1">
                <a:solidFill>
                  <a:schemeClr val="tx1">
                    <a:lumMod val="75000"/>
                    <a:lumOff val="25000"/>
                  </a:schemeClr>
                </a:solidFill>
                <a:latin typeface="Segoe UI" panose="020B0502040204020203" pitchFamily="34" charset="0"/>
                <a:cs typeface="Segoe UI" panose="020B0502040204020203" pitchFamily="34" charset="0"/>
              </a:rPr>
              <a:t>Figure 13</a:t>
            </a:r>
            <a:r>
              <a:rPr lang="en-GB" sz="800">
                <a:solidFill>
                  <a:schemeClr val="tx1">
                    <a:lumMod val="75000"/>
                    <a:lumOff val="25000"/>
                  </a:schemeClr>
                </a:solidFill>
                <a:latin typeface="Segoe UI" panose="020B0502040204020203" pitchFamily="34" charset="0"/>
                <a:cs typeface="Segoe UI" panose="020B0502040204020203" pitchFamily="34" charset="0"/>
              </a:rPr>
              <a:t> maps the overall IMD ranking of LSOAs in Central London and Tower Hamlets by decile, with the Aldgate boundary superimposed over. The different colours represent the different deciles of overall deprivation, with blue and green the least deprived, and red the most.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map shows that across the nine LSOAs which cover Aldgate, there are notable variations., with some pockets, particularly in the north east suffering from high levels of deprivation. Indeed the LSOAs of Tower Hamlets 015E, 015D and 015A are within the 20% most deprived neighbourhoods in the county, while City of London 001E, which covers the middle band of Aldgate is within the 30% most deprived neighbourhoods.</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Conversely areas to the south east (Tower Hamlets 021F) and west (City of London 001F) perform much better, and are within the 30% least deprived neighbourhoods.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There are also variations across the different domains (see </a:t>
            </a:r>
            <a:r>
              <a:rPr lang="en-GB" sz="800" b="1">
                <a:solidFill>
                  <a:schemeClr val="tx1">
                    <a:lumMod val="75000"/>
                    <a:lumOff val="25000"/>
                  </a:schemeClr>
                </a:solidFill>
                <a:latin typeface="Segoe UI" panose="020B0502040204020203" pitchFamily="34" charset="0"/>
                <a:cs typeface="Segoe UI" panose="020B0502040204020203" pitchFamily="34" charset="0"/>
              </a:rPr>
              <a:t>Table 5</a:t>
            </a:r>
            <a:r>
              <a:rPr lang="en-GB" sz="800">
                <a:solidFill>
                  <a:schemeClr val="tx1">
                    <a:lumMod val="75000"/>
                    <a:lumOff val="25000"/>
                  </a:schemeClr>
                </a:solidFill>
                <a:latin typeface="Segoe UI" panose="020B0502040204020203" pitchFamily="34" charset="0"/>
                <a:cs typeface="Segoe UI" panose="020B0502040204020203" pitchFamily="34" charset="0"/>
              </a:rPr>
              <a:t>). While the relative scoring across the income, employment, education and health domains broadly correlates to the overall ranking, all nine LSOAs score considerably worse in terms of the barriers to housing and the living environment domains.</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barriers to housing domain measures the physical and financial accessibility of housing and local services. The LSOAs poor ranking, which places them amongst the most deprived neighbourhoods in the country, is a likely reflection of the minimal housing offer in those zones within the City, as well as the significantly higher average house prices when compared to the national average.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Concurrently, the living environment domain measures the quality of the local environment. With minimal green space and high levels of congestion compared to other neighbourhoods in England, it is not surprising that the nine LSOAs also score poorly in this regard, given the built up nature of the area. A further observation is that Tower Hamlets 015A, is within the bottom 10% in England in terms of the crime domain, a concern for this neighbourhood.</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Taken together, it can be said that the Aldgate, and the LSOAs it falls within, has a mixed performance in terms of the deprivation data, with some notable pockets of deprivation in the north east.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Furthermore, the average IMD decile rank across the nine LSOAs which cover the BID equals 4.3. This compares to an average of 5.1 across all LSOAs in London, </a:t>
            </a:r>
            <a:r>
              <a:rPr lang="en-GB" sz="800" b="1">
                <a:solidFill>
                  <a:schemeClr val="tx1">
                    <a:lumMod val="75000"/>
                    <a:lumOff val="25000"/>
                  </a:schemeClr>
                </a:solidFill>
                <a:latin typeface="Segoe UI" panose="020B0502040204020203" pitchFamily="34" charset="0"/>
                <a:cs typeface="Segoe UI" panose="020B0502040204020203" pitchFamily="34" charset="0"/>
              </a:rPr>
              <a:t>illustrating that Aldgate underperforms London as a whole in terms of the IMD deprivation data. </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17</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sp>
        <p:nvSpPr>
          <p:cNvPr id="12" name="TextBox 11">
            <a:extLst>
              <a:ext uri="{FF2B5EF4-FFF2-40B4-BE49-F238E27FC236}">
                <a16:creationId xmlns:a16="http://schemas.microsoft.com/office/drawing/2014/main" id="{7282BD8E-DD6C-43FD-9124-24A45C8113B6}"/>
              </a:ext>
            </a:extLst>
          </p:cNvPr>
          <p:cNvSpPr txBox="1"/>
          <p:nvPr/>
        </p:nvSpPr>
        <p:spPr>
          <a:xfrm>
            <a:off x="6518975" y="319474"/>
            <a:ext cx="6127761"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13 -  Indices of Multiple Deprivation, 2019, London</a:t>
            </a:r>
            <a:endParaRPr lang="en-GB" sz="800" b="1"/>
          </a:p>
        </p:txBody>
      </p:sp>
      <p:graphicFrame>
        <p:nvGraphicFramePr>
          <p:cNvPr id="11" name="Table 10">
            <a:extLst>
              <a:ext uri="{FF2B5EF4-FFF2-40B4-BE49-F238E27FC236}">
                <a16:creationId xmlns:a16="http://schemas.microsoft.com/office/drawing/2014/main" id="{DC4E4A9E-309B-429D-B424-5A3E11F01364}"/>
              </a:ext>
            </a:extLst>
          </p:cNvPr>
          <p:cNvGraphicFramePr>
            <a:graphicFrameLocks noGrp="1"/>
          </p:cNvGraphicFramePr>
          <p:nvPr/>
        </p:nvGraphicFramePr>
        <p:xfrm>
          <a:off x="6091052" y="3867320"/>
          <a:ext cx="5865282" cy="2416813"/>
        </p:xfrm>
        <a:graphic>
          <a:graphicData uri="http://schemas.openxmlformats.org/drawingml/2006/table">
            <a:tbl>
              <a:tblPr firstRow="1" firstCol="1" bandRow="1"/>
              <a:tblGrid>
                <a:gridCol w="1080000">
                  <a:extLst>
                    <a:ext uri="{9D8B030D-6E8A-4147-A177-3AD203B41FA5}">
                      <a16:colId xmlns:a16="http://schemas.microsoft.com/office/drawing/2014/main" val="2200610290"/>
                    </a:ext>
                  </a:extLst>
                </a:gridCol>
                <a:gridCol w="513670">
                  <a:extLst>
                    <a:ext uri="{9D8B030D-6E8A-4147-A177-3AD203B41FA5}">
                      <a16:colId xmlns:a16="http://schemas.microsoft.com/office/drawing/2014/main" val="803754961"/>
                    </a:ext>
                  </a:extLst>
                </a:gridCol>
                <a:gridCol w="513670">
                  <a:extLst>
                    <a:ext uri="{9D8B030D-6E8A-4147-A177-3AD203B41FA5}">
                      <a16:colId xmlns:a16="http://schemas.microsoft.com/office/drawing/2014/main" val="2193757425"/>
                    </a:ext>
                  </a:extLst>
                </a:gridCol>
                <a:gridCol w="612000">
                  <a:extLst>
                    <a:ext uri="{9D8B030D-6E8A-4147-A177-3AD203B41FA5}">
                      <a16:colId xmlns:a16="http://schemas.microsoft.com/office/drawing/2014/main" val="3845066655"/>
                    </a:ext>
                  </a:extLst>
                </a:gridCol>
                <a:gridCol w="684000">
                  <a:extLst>
                    <a:ext uri="{9D8B030D-6E8A-4147-A177-3AD203B41FA5}">
                      <a16:colId xmlns:a16="http://schemas.microsoft.com/office/drawing/2014/main" val="1713006949"/>
                    </a:ext>
                  </a:extLst>
                </a:gridCol>
                <a:gridCol w="704029">
                  <a:extLst>
                    <a:ext uri="{9D8B030D-6E8A-4147-A177-3AD203B41FA5}">
                      <a16:colId xmlns:a16="http://schemas.microsoft.com/office/drawing/2014/main" val="2240920996"/>
                    </a:ext>
                  </a:extLst>
                </a:gridCol>
                <a:gridCol w="513670">
                  <a:extLst>
                    <a:ext uri="{9D8B030D-6E8A-4147-A177-3AD203B41FA5}">
                      <a16:colId xmlns:a16="http://schemas.microsoft.com/office/drawing/2014/main" val="4262851109"/>
                    </a:ext>
                  </a:extLst>
                </a:gridCol>
                <a:gridCol w="638068">
                  <a:extLst>
                    <a:ext uri="{9D8B030D-6E8A-4147-A177-3AD203B41FA5}">
                      <a16:colId xmlns:a16="http://schemas.microsoft.com/office/drawing/2014/main" val="2900691322"/>
                    </a:ext>
                  </a:extLst>
                </a:gridCol>
                <a:gridCol w="606175">
                  <a:extLst>
                    <a:ext uri="{9D8B030D-6E8A-4147-A177-3AD203B41FA5}">
                      <a16:colId xmlns:a16="http://schemas.microsoft.com/office/drawing/2014/main" val="2810486129"/>
                    </a:ext>
                  </a:extLst>
                </a:gridCol>
              </a:tblGrid>
              <a:tr h="472813">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LSOA </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Overall</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Income </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Employ-</a:t>
                      </a:r>
                      <a:r>
                        <a:rPr lang="en-GB" sz="800" err="1">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ment</a:t>
                      </a: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Education, Skills &amp; Training </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Health Deprivation &amp; Disability </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Crime </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Barriers to Housing &amp; Services </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Living Environ-</a:t>
                      </a:r>
                      <a:r>
                        <a:rPr lang="en-GB" sz="800" err="1">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ment</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957212"/>
                  </a:ext>
                </a:extLst>
              </a:tr>
              <a:tr h="216000">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City of London 001E</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3</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3</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4</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583"/>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6</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881"/>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10</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3</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2425581247"/>
                  </a:ext>
                </a:extLst>
              </a:tr>
              <a:tr h="216000">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City of London 001F</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7</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27F"/>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10</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10</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10</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8</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B7E"/>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10</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367461547"/>
                  </a:ext>
                </a:extLst>
              </a:tr>
              <a:tr h="216000">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Tower Hamlets 015A</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3</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8</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B7E"/>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3</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54533575"/>
                  </a:ext>
                </a:extLst>
              </a:tr>
              <a:tr h="216000">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Tower Hamlets 015B</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7</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27F"/>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8</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B7E"/>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10</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7</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27F"/>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8</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B7E"/>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7</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27F"/>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167245261"/>
                  </a:ext>
                </a:extLst>
              </a:tr>
              <a:tr h="216000">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Tower Hamlets 015D</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5</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82"/>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3</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extLst>
                  <a:ext uri="{0D108BD9-81ED-4DB2-BD59-A6C34878D82A}">
                    <a16:rowId xmlns:a16="http://schemas.microsoft.com/office/drawing/2014/main" val="325413888"/>
                  </a:ext>
                </a:extLst>
              </a:tr>
              <a:tr h="216000">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Tower Hamlets 021D</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4</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583"/>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5</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82"/>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9</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C57D"/>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9</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C57D"/>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7</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27F"/>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731776428"/>
                  </a:ext>
                </a:extLst>
              </a:tr>
              <a:tr h="216000">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Tower Hamlets 021E</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5</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82"/>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4</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583"/>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9</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C57D"/>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6</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881"/>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7</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27F"/>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4</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583"/>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extLst>
                  <a:ext uri="{0D108BD9-81ED-4DB2-BD59-A6C34878D82A}">
                    <a16:rowId xmlns:a16="http://schemas.microsoft.com/office/drawing/2014/main" val="3257894776"/>
                  </a:ext>
                </a:extLst>
              </a:tr>
              <a:tr h="216000">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Tower Hamlets 021F</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7</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27F"/>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8</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B7E"/>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10</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8</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B7E"/>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7</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27F"/>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9</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C57D"/>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3</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68108740"/>
                  </a:ext>
                </a:extLst>
              </a:tr>
              <a:tr h="216000">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Tower Hamlets 015E</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3</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5</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82"/>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3</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3</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2</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A77"/>
                    </a:solidFill>
                  </a:tcPr>
                </a:tc>
                <a:tc>
                  <a:txBody>
                    <a:bodyPr/>
                    <a:lstStyle/>
                    <a:p>
                      <a:pPr algn="ctr">
                        <a:lnSpc>
                          <a:spcPct val="107000"/>
                        </a:lnSpc>
                        <a:spcAft>
                          <a:spcPts val="0"/>
                        </a:spcAft>
                      </a:pPr>
                      <a:r>
                        <a:rPr lang="en-GB" sz="8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a:t>
                      </a:r>
                      <a:endParaRPr lang="en-GB" sz="8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97882552"/>
                  </a:ext>
                </a:extLst>
              </a:tr>
            </a:tbl>
          </a:graphicData>
        </a:graphic>
      </p:graphicFrame>
      <p:sp>
        <p:nvSpPr>
          <p:cNvPr id="14" name="TextBox 13">
            <a:extLst>
              <a:ext uri="{FF2B5EF4-FFF2-40B4-BE49-F238E27FC236}">
                <a16:creationId xmlns:a16="http://schemas.microsoft.com/office/drawing/2014/main" id="{B2DCFCB9-C63E-4282-B6AB-F11AB63361DC}"/>
              </a:ext>
            </a:extLst>
          </p:cNvPr>
          <p:cNvSpPr txBox="1"/>
          <p:nvPr/>
        </p:nvSpPr>
        <p:spPr>
          <a:xfrm>
            <a:off x="6518975" y="6288969"/>
            <a:ext cx="435704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MHCLG</a:t>
            </a:r>
            <a:endParaRPr lang="en-GB" sz="1100"/>
          </a:p>
        </p:txBody>
      </p:sp>
    </p:spTree>
    <p:extLst>
      <p:ext uri="{BB962C8B-B14F-4D97-AF65-F5344CB8AC3E}">
        <p14:creationId xmlns:p14="http://schemas.microsoft.com/office/powerpoint/2010/main" val="2086985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education</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Aldgate’s skill level</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order to develop a rounded understanding of the socio-economic profile of Aldgate, consideration also has to be made of the ‘supply side’ characteristics of the area, and specifically the skill levels and qualification attainment of the resident population.</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Unfortunately, data on skills and qualification attainment is only collected at the local authority level by the ONS, and it has not been possible to disaggregate this further. Moreover, given the low residential population found within the City of London, data on skills and attainment is not published for the City of London either. Despite this, analysis of the Tower Hamlets data against comparator geographies is still a useful exercise in understanding the wider context of the environment in which Aldgate is located.</a:t>
            </a:r>
          </a:p>
          <a:p>
            <a:pPr marL="0" indent="0">
              <a:lnSpc>
                <a:spcPct val="100000"/>
              </a:lnSpc>
              <a:buNone/>
            </a:pPr>
            <a:r>
              <a:rPr lang="en-GB" sz="800" b="1">
                <a:solidFill>
                  <a:schemeClr val="tx1">
                    <a:lumMod val="75000"/>
                    <a:lumOff val="25000"/>
                  </a:schemeClr>
                </a:solidFill>
                <a:latin typeface="Segoe UI" panose="020B0502040204020203" pitchFamily="34" charset="0"/>
                <a:cs typeface="Segoe UI" panose="020B0502040204020203" pitchFamily="34" charset="0"/>
              </a:rPr>
              <a:t>Table 6</a:t>
            </a:r>
            <a:r>
              <a:rPr lang="en-GB" sz="800">
                <a:solidFill>
                  <a:schemeClr val="tx1">
                    <a:lumMod val="75000"/>
                    <a:lumOff val="25000"/>
                  </a:schemeClr>
                </a:solidFill>
                <a:latin typeface="Segoe UI" panose="020B0502040204020203" pitchFamily="34" charset="0"/>
                <a:cs typeface="Segoe UI" panose="020B0502040204020203" pitchFamily="34" charset="0"/>
              </a:rPr>
              <a:t> illustrates the proportion of Tower Hamlet’s population who hold certain levels of qualifications. The key areas to observe in terms of determining the skill level of a local labour market is the proportion of people with  ‘No qualifications’, ‘NVQ2’ and ‘NVQ4 and above’ qualifications.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Higher levels of qualifications generally correspond to higher employment rates with people with degree-level qualifications or above more likely to be working in ‘professional’ and ‘technical’ roles where the median gross weekly earnings are higher. According to the last census; fewer than half of those with “no qualifications” were in some sort of employment compared to roughly 80% of people who had at least one qualification.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data for Tower Hamlets illustrates that while the borough has a higher proportion of residents with NVQ2 level qualifications or above, it also notably has a higher percentage of people with no qualifications at all. Digging deeper into the data reveals that Tower Hamlets has the second highest proportion of people aged 25-64 with no qualifications across London (10.7%). This is illustrated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14</a:t>
            </a:r>
            <a:r>
              <a:rPr lang="en-GB" sz="800">
                <a:solidFill>
                  <a:schemeClr val="tx1">
                    <a:lumMod val="75000"/>
                    <a:lumOff val="25000"/>
                  </a:schemeClr>
                </a:solidFill>
                <a:latin typeface="Segoe UI" panose="020B0502040204020203" pitchFamily="34" charset="0"/>
                <a:cs typeface="Segoe UI" panose="020B0502040204020203" pitchFamily="34" charset="0"/>
              </a:rPr>
              <a:t>.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key takeaway therefore is that while there are a high proportion of residents within Tower Hamlets who are highly skilled, and are therefore likely to be employed in higher skilled occupations, there is also a significant pocket which hold no qualifications and are likely to be working in lower value roles, or who are unemployed.</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Views garnered from our consultations with the Board members back this up, specifically that there are areas within Aldgate that suffer from high levels of deprivation, where the resident population are disconnected from the area’s high value employment offering, and where there is consequentially a lack of integration between the resident and working population. Bridging this gap will be important in raising Aldgate’s overall economic performance. </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18</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graphicFrame>
        <p:nvGraphicFramePr>
          <p:cNvPr id="9" name="Table 8">
            <a:extLst>
              <a:ext uri="{FF2B5EF4-FFF2-40B4-BE49-F238E27FC236}">
                <a16:creationId xmlns:a16="http://schemas.microsoft.com/office/drawing/2014/main" id="{5D69B7E4-AC6D-4FC3-8D25-6ED8FB37CE4A}"/>
              </a:ext>
            </a:extLst>
          </p:cNvPr>
          <p:cNvGraphicFramePr>
            <a:graphicFrameLocks noGrp="1"/>
          </p:cNvGraphicFramePr>
          <p:nvPr>
            <p:extLst>
              <p:ext uri="{D42A27DB-BD31-4B8C-83A1-F6EECF244321}">
                <p14:modId xmlns:p14="http://schemas.microsoft.com/office/powerpoint/2010/main" val="605799259"/>
              </p:ext>
            </p:extLst>
          </p:nvPr>
        </p:nvGraphicFramePr>
        <p:xfrm>
          <a:off x="6612774" y="1038958"/>
          <a:ext cx="5040000" cy="2135155"/>
        </p:xfrm>
        <a:graphic>
          <a:graphicData uri="http://schemas.openxmlformats.org/drawingml/2006/table">
            <a:tbl>
              <a:tblPr>
                <a:tableStyleId>{BC89EF96-8CEA-46FF-86C4-4CE0E7609802}</a:tableStyleId>
              </a:tblPr>
              <a:tblGrid>
                <a:gridCol w="1260000">
                  <a:extLst>
                    <a:ext uri="{9D8B030D-6E8A-4147-A177-3AD203B41FA5}">
                      <a16:colId xmlns:a16="http://schemas.microsoft.com/office/drawing/2014/main" val="1545010259"/>
                    </a:ext>
                  </a:extLst>
                </a:gridCol>
                <a:gridCol w="1260000">
                  <a:extLst>
                    <a:ext uri="{9D8B030D-6E8A-4147-A177-3AD203B41FA5}">
                      <a16:colId xmlns:a16="http://schemas.microsoft.com/office/drawing/2014/main" val="1419368132"/>
                    </a:ext>
                  </a:extLst>
                </a:gridCol>
                <a:gridCol w="1260000">
                  <a:extLst>
                    <a:ext uri="{9D8B030D-6E8A-4147-A177-3AD203B41FA5}">
                      <a16:colId xmlns:a16="http://schemas.microsoft.com/office/drawing/2014/main" val="541658397"/>
                    </a:ext>
                  </a:extLst>
                </a:gridCol>
                <a:gridCol w="1260000">
                  <a:extLst>
                    <a:ext uri="{9D8B030D-6E8A-4147-A177-3AD203B41FA5}">
                      <a16:colId xmlns:a16="http://schemas.microsoft.com/office/drawing/2014/main" val="3521534931"/>
                    </a:ext>
                  </a:extLst>
                </a:gridCol>
              </a:tblGrid>
              <a:tr h="306355">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Geography</a:t>
                      </a: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Tower Hamlets</a:t>
                      </a: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London</a:t>
                      </a: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Great Britain</a:t>
                      </a:r>
                    </a:p>
                  </a:txBody>
                  <a:tcPr marL="0" marR="0" marT="0" marB="0" anchor="ctr">
                    <a:solidFill>
                      <a:schemeClr val="tx2">
                        <a:lumMod val="20000"/>
                        <a:lumOff val="80000"/>
                      </a:schemeClr>
                    </a:solidFill>
                  </a:tcPr>
                </a:tc>
                <a:extLst>
                  <a:ext uri="{0D108BD9-81ED-4DB2-BD59-A6C34878D82A}">
                    <a16:rowId xmlns:a16="http://schemas.microsoft.com/office/drawing/2014/main" val="473576939"/>
                  </a:ext>
                </a:extLst>
              </a:tr>
              <a:tr h="238411">
                <a:tc>
                  <a:txBody>
                    <a:bodyPr/>
                    <a:lstStyle/>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NVQ4 and above</a:t>
                      </a:r>
                    </a:p>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60.5</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54.2</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40.3</a:t>
                      </a:r>
                    </a:p>
                  </a:txBody>
                  <a:tcPr marL="0" marR="0" marT="0" marB="0" anchor="ctr"/>
                </a:tc>
                <a:extLst>
                  <a:ext uri="{0D108BD9-81ED-4DB2-BD59-A6C34878D82A}">
                    <a16:rowId xmlns:a16="http://schemas.microsoft.com/office/drawing/2014/main" val="4141561861"/>
                  </a:ext>
                </a:extLst>
              </a:tr>
              <a:tr h="238411">
                <a:tc>
                  <a:txBody>
                    <a:bodyPr/>
                    <a:lstStyle/>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NVQ3 and above</a:t>
                      </a:r>
                    </a:p>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70.5</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67.0</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58.5</a:t>
                      </a:r>
                    </a:p>
                  </a:txBody>
                  <a:tcPr marL="0" marR="0" marT="0" marB="0" anchor="ctr"/>
                </a:tc>
                <a:extLst>
                  <a:ext uri="{0D108BD9-81ED-4DB2-BD59-A6C34878D82A}">
                    <a16:rowId xmlns:a16="http://schemas.microsoft.com/office/drawing/2014/main" val="1835673089"/>
                  </a:ext>
                </a:extLst>
              </a:tr>
              <a:tr h="238411">
                <a:tc>
                  <a:txBody>
                    <a:bodyPr/>
                    <a:lstStyle/>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NVQ2 and above</a:t>
                      </a:r>
                    </a:p>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79.8</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78.5</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75.6</a:t>
                      </a:r>
                    </a:p>
                  </a:txBody>
                  <a:tcPr marL="0" marR="0" marT="0" marB="0" anchor="ctr"/>
                </a:tc>
                <a:extLst>
                  <a:ext uri="{0D108BD9-81ED-4DB2-BD59-A6C34878D82A}">
                    <a16:rowId xmlns:a16="http://schemas.microsoft.com/office/drawing/2014/main" val="3215005198"/>
                  </a:ext>
                </a:extLst>
              </a:tr>
              <a:tr h="238411">
                <a:tc>
                  <a:txBody>
                    <a:bodyPr/>
                    <a:lstStyle/>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NVQ1 and above</a:t>
                      </a:r>
                    </a:p>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82.0</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85.0</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85.6</a:t>
                      </a:r>
                    </a:p>
                  </a:txBody>
                  <a:tcPr marL="0" marR="0" marT="0" marB="0" anchor="ctr"/>
                </a:tc>
                <a:extLst>
                  <a:ext uri="{0D108BD9-81ED-4DB2-BD59-A6C34878D82A}">
                    <a16:rowId xmlns:a16="http://schemas.microsoft.com/office/drawing/2014/main" val="3451384295"/>
                  </a:ext>
                </a:extLst>
              </a:tr>
              <a:tr h="238411">
                <a:tc>
                  <a:txBody>
                    <a:bodyPr/>
                    <a:lstStyle/>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No Qualifications</a:t>
                      </a:r>
                    </a:p>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9.7</a:t>
                      </a:r>
                    </a:p>
                  </a:txBody>
                  <a:tcPr marL="0" marR="0" marT="0" marB="0" anchor="ctr">
                    <a:solidFill>
                      <a:schemeClr val="accent2">
                        <a:lumMod val="90000"/>
                      </a:schemeClr>
                    </a:solidFill>
                  </a:tcP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6.7</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7.7</a:t>
                      </a:r>
                    </a:p>
                  </a:txBody>
                  <a:tcPr marL="0" marR="0" marT="0" marB="0" anchor="ctr"/>
                </a:tc>
                <a:extLst>
                  <a:ext uri="{0D108BD9-81ED-4DB2-BD59-A6C34878D82A}">
                    <a16:rowId xmlns:a16="http://schemas.microsoft.com/office/drawing/2014/main" val="2959437522"/>
                  </a:ext>
                </a:extLst>
              </a:tr>
            </a:tbl>
          </a:graphicData>
        </a:graphic>
      </p:graphicFrame>
      <p:sp>
        <p:nvSpPr>
          <p:cNvPr id="11" name="TextBox 10">
            <a:extLst>
              <a:ext uri="{FF2B5EF4-FFF2-40B4-BE49-F238E27FC236}">
                <a16:creationId xmlns:a16="http://schemas.microsoft.com/office/drawing/2014/main" id="{76A86530-C313-4485-A40B-4239F85407EB}"/>
              </a:ext>
            </a:extLst>
          </p:cNvPr>
          <p:cNvSpPr txBox="1"/>
          <p:nvPr/>
        </p:nvSpPr>
        <p:spPr>
          <a:xfrm>
            <a:off x="6510789" y="722455"/>
            <a:ext cx="4357045"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Table 6 – Education attainment for selected geographies, 16-64</a:t>
            </a:r>
            <a:endParaRPr lang="en-GB" sz="1400" b="1"/>
          </a:p>
        </p:txBody>
      </p:sp>
      <p:sp>
        <p:nvSpPr>
          <p:cNvPr id="12" name="TextBox 11">
            <a:extLst>
              <a:ext uri="{FF2B5EF4-FFF2-40B4-BE49-F238E27FC236}">
                <a16:creationId xmlns:a16="http://schemas.microsoft.com/office/drawing/2014/main" id="{8D1DF368-0D77-4248-9493-60A6881F33D1}"/>
              </a:ext>
            </a:extLst>
          </p:cNvPr>
          <p:cNvSpPr txBox="1"/>
          <p:nvPr/>
        </p:nvSpPr>
        <p:spPr>
          <a:xfrm>
            <a:off x="6510789" y="3296424"/>
            <a:ext cx="5449904"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14 – Tower Hamlets has a large proportion of 25-64 year olds who have no qualifications</a:t>
            </a:r>
            <a:endParaRPr lang="en-GB" sz="1400" b="1"/>
          </a:p>
        </p:txBody>
      </p:sp>
      <p:graphicFrame>
        <p:nvGraphicFramePr>
          <p:cNvPr id="14" name="Chart 13">
            <a:extLst>
              <a:ext uri="{FF2B5EF4-FFF2-40B4-BE49-F238E27FC236}">
                <a16:creationId xmlns:a16="http://schemas.microsoft.com/office/drawing/2014/main" id="{929CA829-763B-4E82-8630-B468B3E70EBC}"/>
              </a:ext>
            </a:extLst>
          </p:cNvPr>
          <p:cNvGraphicFramePr>
            <a:graphicFrameLocks/>
          </p:cNvGraphicFramePr>
          <p:nvPr>
            <p:extLst>
              <p:ext uri="{D42A27DB-BD31-4B8C-83A1-F6EECF244321}">
                <p14:modId xmlns:p14="http://schemas.microsoft.com/office/powerpoint/2010/main" val="1258105301"/>
              </p:ext>
            </p:extLst>
          </p:nvPr>
        </p:nvGraphicFramePr>
        <p:xfrm>
          <a:off x="6403748" y="3435836"/>
          <a:ext cx="5262559" cy="295369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DDD85CB5-D28C-4EB5-A7BE-53EC7FE7AA52}"/>
              </a:ext>
            </a:extLst>
          </p:cNvPr>
          <p:cNvSpPr txBox="1"/>
          <p:nvPr/>
        </p:nvSpPr>
        <p:spPr>
          <a:xfrm>
            <a:off x="6603594" y="6197092"/>
            <a:ext cx="435704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NOMIS</a:t>
            </a:r>
            <a:endParaRPr lang="en-GB" sz="1100"/>
          </a:p>
        </p:txBody>
      </p:sp>
    </p:spTree>
    <p:extLst>
      <p:ext uri="{BB962C8B-B14F-4D97-AF65-F5344CB8AC3E}">
        <p14:creationId xmlns:p14="http://schemas.microsoft.com/office/powerpoint/2010/main" val="3961704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accessibility</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transport and mobility</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Aldgate is extremely well-connected, with three of London’s busiest tube stations - Aldgate East, Aldgate and Tower Gateway -  all falling within the boundaries of the BID area. Tower Hill and Liverpool Street are also close to the BID boundary.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These stations give the area direct access to six underground lines – Central, Metropolitan, Waterloo and City, District, Circle, and the Docklands Light Rail. </a:t>
            </a:r>
            <a:r>
              <a:rPr lang="en-GB" sz="800" b="1">
                <a:solidFill>
                  <a:schemeClr val="tx1">
                    <a:lumMod val="75000"/>
                    <a:lumOff val="25000"/>
                  </a:schemeClr>
                </a:solidFill>
                <a:latin typeface="Segoe UI" panose="020B0502040204020203" pitchFamily="34" charset="0"/>
                <a:cs typeface="Segoe UI" panose="020B0502040204020203" pitchFamily="34" charset="0"/>
              </a:rPr>
              <a:t>Figure 15 </a:t>
            </a:r>
            <a:r>
              <a:rPr lang="en-GB" sz="800">
                <a:solidFill>
                  <a:schemeClr val="tx1">
                    <a:lumMod val="75000"/>
                    <a:lumOff val="25000"/>
                  </a:schemeClr>
                </a:solidFill>
                <a:latin typeface="Segoe UI" panose="020B0502040204020203" pitchFamily="34" charset="0"/>
                <a:cs typeface="Segoe UI" panose="020B0502040204020203" pitchFamily="34" charset="0"/>
              </a:rPr>
              <a:t>maps the tube stations located within the BID and in the vicinity, by total annual passenger entries and exits.</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addition, Aldgate is also in close proximity to Liverpool Street, which is a terminus of the West Anglia Main Line to Cambridge, the Great Eastern Main Line to Norwich and the Stansted Express, as well as London commuter services to destinations including Hertford, Chelmsford and Southend.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These transport links, and the BID’s level of accessibility is a key driver of development density and employment growth. Areas with the highest levels of accessibility can support the most economic activity.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 further way of measuring the level of accessibility in an area is using the Transport for London’s (TfL) Public Transport Accessibility Level (PTAL) rating system, whereby areas of 100 metres by 100 metres are assigned a rating of between 1a (low) and 6b (high) in terms of the quality of their public transport infrastructure.</a:t>
            </a:r>
          </a:p>
          <a:p>
            <a:pPr marL="0" indent="0">
              <a:lnSpc>
                <a:spcPct val="100000"/>
              </a:lnSpc>
              <a:buNone/>
            </a:pPr>
            <a:r>
              <a:rPr lang="en-GB" sz="800" b="1">
                <a:solidFill>
                  <a:schemeClr val="tx1">
                    <a:lumMod val="75000"/>
                    <a:lumOff val="25000"/>
                  </a:schemeClr>
                </a:solidFill>
                <a:latin typeface="Segoe UI" panose="020B0502040204020203" pitchFamily="34" charset="0"/>
                <a:cs typeface="Segoe UI" panose="020B0502040204020203" pitchFamily="34" charset="0"/>
              </a:rPr>
              <a:t>Figure 16 </a:t>
            </a:r>
            <a:r>
              <a:rPr lang="en-GB" sz="800">
                <a:solidFill>
                  <a:schemeClr val="tx1">
                    <a:lumMod val="75000"/>
                    <a:lumOff val="25000"/>
                  </a:schemeClr>
                </a:solidFill>
                <a:latin typeface="Segoe UI" panose="020B0502040204020203" pitchFamily="34" charset="0"/>
                <a:cs typeface="Segoe UI" panose="020B0502040204020203" pitchFamily="34" charset="0"/>
              </a:rPr>
              <a:t>shows that the PTAL score for nearly the entirety of the Aldgate BID was 6b (the highest rank),with a small section bordering Whitechapel rated 6a. This suggest that while Aldgate’s accessibility levels are high relative to the average London neighbourhood, there is room for improvement to its public transport provision.  </a:t>
            </a:r>
          </a:p>
          <a:p>
            <a:pPr marL="0" indent="0">
              <a:buNone/>
            </a:pPr>
            <a:endParaRPr lang="en-GB" sz="10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19</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sp>
        <p:nvSpPr>
          <p:cNvPr id="12" name="TextBox 11">
            <a:extLst>
              <a:ext uri="{FF2B5EF4-FFF2-40B4-BE49-F238E27FC236}">
                <a16:creationId xmlns:a16="http://schemas.microsoft.com/office/drawing/2014/main" id="{B5F199F8-78F0-480A-B53B-EBD5186BA87C}"/>
              </a:ext>
            </a:extLst>
          </p:cNvPr>
          <p:cNvSpPr txBox="1"/>
          <p:nvPr/>
        </p:nvSpPr>
        <p:spPr>
          <a:xfrm>
            <a:off x="6481626" y="4003947"/>
            <a:ext cx="5373166"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16 – PTAL Score across Aldgate, compared to surrounding areas</a:t>
            </a:r>
            <a:endParaRPr lang="en-GB" sz="1400" b="1"/>
          </a:p>
        </p:txBody>
      </p:sp>
      <p:sp>
        <p:nvSpPr>
          <p:cNvPr id="16" name="TextBox 15">
            <a:extLst>
              <a:ext uri="{FF2B5EF4-FFF2-40B4-BE49-F238E27FC236}">
                <a16:creationId xmlns:a16="http://schemas.microsoft.com/office/drawing/2014/main" id="{E2798C0B-1C04-4052-BC0B-F7B95B8D72B8}"/>
              </a:ext>
            </a:extLst>
          </p:cNvPr>
          <p:cNvSpPr txBox="1"/>
          <p:nvPr/>
        </p:nvSpPr>
        <p:spPr>
          <a:xfrm>
            <a:off x="6481627" y="1028995"/>
            <a:ext cx="5539138" cy="33855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15 – Aldgate and nearby London Underground Stations by total annual passenger entries and exits (2019)</a:t>
            </a:r>
            <a:endParaRPr lang="en-GB" sz="1400" b="1"/>
          </a:p>
        </p:txBody>
      </p:sp>
      <p:sp>
        <p:nvSpPr>
          <p:cNvPr id="19" name="TextBox 18">
            <a:extLst>
              <a:ext uri="{FF2B5EF4-FFF2-40B4-BE49-F238E27FC236}">
                <a16:creationId xmlns:a16="http://schemas.microsoft.com/office/drawing/2014/main" id="{4C504A11-E7C7-4AC6-AFED-06738D52845A}"/>
              </a:ext>
            </a:extLst>
          </p:cNvPr>
          <p:cNvSpPr txBox="1"/>
          <p:nvPr/>
        </p:nvSpPr>
        <p:spPr>
          <a:xfrm>
            <a:off x="6481626" y="6415677"/>
            <a:ext cx="435704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Transport for London</a:t>
            </a:r>
            <a:endParaRPr lang="en-GB" sz="1100"/>
          </a:p>
        </p:txBody>
      </p:sp>
      <p:pic>
        <p:nvPicPr>
          <p:cNvPr id="9" name="Picture 8" descr="Map&#10;&#10;Description automatically generated">
            <a:extLst>
              <a:ext uri="{FF2B5EF4-FFF2-40B4-BE49-F238E27FC236}">
                <a16:creationId xmlns:a16="http://schemas.microsoft.com/office/drawing/2014/main" id="{7B074AB8-8F31-4AD8-9C2C-9070DCC77D98}"/>
              </a:ext>
            </a:extLst>
          </p:cNvPr>
          <p:cNvPicPr>
            <a:picLocks noChangeAspect="1"/>
          </p:cNvPicPr>
          <p:nvPr/>
        </p:nvPicPr>
        <p:blipFill rotWithShape="1">
          <a:blip r:embed="rId3">
            <a:extLst>
              <a:ext uri="{28A0092B-C50C-407E-A947-70E740481C1C}">
                <a14:useLocalDpi xmlns:a14="http://schemas.microsoft.com/office/drawing/2010/main" val="0"/>
              </a:ext>
            </a:extLst>
          </a:blip>
          <a:srcRect l="25921" t="27244" r="6485" b="25914"/>
          <a:stretch/>
        </p:blipFill>
        <p:spPr>
          <a:xfrm>
            <a:off x="6559017" y="4255678"/>
            <a:ext cx="4407612" cy="2159999"/>
          </a:xfrm>
          <a:prstGeom prst="rect">
            <a:avLst/>
          </a:prstGeom>
        </p:spPr>
      </p:pic>
      <p:pic>
        <p:nvPicPr>
          <p:cNvPr id="17" name="Picture 16" descr="Map&#10;&#10;Description automatically generated">
            <a:extLst>
              <a:ext uri="{FF2B5EF4-FFF2-40B4-BE49-F238E27FC236}">
                <a16:creationId xmlns:a16="http://schemas.microsoft.com/office/drawing/2014/main" id="{258DC8B1-A100-469E-86FE-7F7DF83D6F97}"/>
              </a:ext>
            </a:extLst>
          </p:cNvPr>
          <p:cNvPicPr>
            <a:picLocks noChangeAspect="1"/>
          </p:cNvPicPr>
          <p:nvPr/>
        </p:nvPicPr>
        <p:blipFill rotWithShape="1">
          <a:blip r:embed="rId3">
            <a:extLst>
              <a:ext uri="{28A0092B-C50C-407E-A947-70E740481C1C}">
                <a14:useLocalDpi xmlns:a14="http://schemas.microsoft.com/office/drawing/2010/main" val="0"/>
              </a:ext>
            </a:extLst>
          </a:blip>
          <a:srcRect l="86712" t="61485"/>
          <a:stretch/>
        </p:blipFill>
        <p:spPr>
          <a:xfrm>
            <a:off x="9988036" y="4256814"/>
            <a:ext cx="1083371" cy="2220507"/>
          </a:xfrm>
          <a:prstGeom prst="rect">
            <a:avLst/>
          </a:prstGeom>
        </p:spPr>
      </p:pic>
      <p:grpSp>
        <p:nvGrpSpPr>
          <p:cNvPr id="13" name="Group 12">
            <a:extLst>
              <a:ext uri="{FF2B5EF4-FFF2-40B4-BE49-F238E27FC236}">
                <a16:creationId xmlns:a16="http://schemas.microsoft.com/office/drawing/2014/main" id="{F06D80C5-4945-44E4-8251-2FCA11C8A790}"/>
              </a:ext>
            </a:extLst>
          </p:cNvPr>
          <p:cNvGrpSpPr/>
          <p:nvPr/>
        </p:nvGrpSpPr>
        <p:grpSpPr>
          <a:xfrm>
            <a:off x="6571240" y="1416927"/>
            <a:ext cx="5986551" cy="2513628"/>
            <a:chOff x="6571240" y="1416927"/>
            <a:chExt cx="5986551" cy="2513628"/>
          </a:xfrm>
        </p:grpSpPr>
        <p:pic>
          <p:nvPicPr>
            <p:cNvPr id="6" name="Picture 5" descr="A picture containing chart&#10;&#10;Description automatically generated">
              <a:extLst>
                <a:ext uri="{FF2B5EF4-FFF2-40B4-BE49-F238E27FC236}">
                  <a16:creationId xmlns:a16="http://schemas.microsoft.com/office/drawing/2014/main" id="{5B2F0B18-7D29-49BC-BCB0-D22010E0F929}"/>
                </a:ext>
              </a:extLst>
            </p:cNvPr>
            <p:cNvPicPr>
              <a:picLocks noChangeAspect="1"/>
            </p:cNvPicPr>
            <p:nvPr/>
          </p:nvPicPr>
          <p:blipFill rotWithShape="1">
            <a:blip r:embed="rId4">
              <a:extLst>
                <a:ext uri="{28A0092B-C50C-407E-A947-70E740481C1C}">
                  <a14:useLocalDpi xmlns:a14="http://schemas.microsoft.com/office/drawing/2010/main" val="0"/>
                </a:ext>
              </a:extLst>
            </a:blip>
            <a:srcRect l="31396" t="40255" r="2942" b="7944"/>
            <a:stretch/>
          </p:blipFill>
          <p:spPr>
            <a:xfrm>
              <a:off x="6571240" y="1462338"/>
              <a:ext cx="4395389" cy="2452114"/>
            </a:xfrm>
            <a:prstGeom prst="rect">
              <a:avLst/>
            </a:prstGeom>
          </p:spPr>
        </p:pic>
        <p:pic>
          <p:nvPicPr>
            <p:cNvPr id="18" name="Picture 17" descr="Diagram&#10;&#10;Description automatically generated">
              <a:extLst>
                <a:ext uri="{FF2B5EF4-FFF2-40B4-BE49-F238E27FC236}">
                  <a16:creationId xmlns:a16="http://schemas.microsoft.com/office/drawing/2014/main" id="{91DDDF51-B90C-4809-97B5-71ABE70A468F}"/>
                </a:ext>
              </a:extLst>
            </p:cNvPr>
            <p:cNvPicPr>
              <a:picLocks noChangeAspect="1"/>
            </p:cNvPicPr>
            <p:nvPr/>
          </p:nvPicPr>
          <p:blipFill rotWithShape="1">
            <a:blip r:embed="rId5">
              <a:extLst>
                <a:ext uri="{28A0092B-C50C-407E-A947-70E740481C1C}">
                  <a14:useLocalDpi xmlns:a14="http://schemas.microsoft.com/office/drawing/2010/main" val="0"/>
                </a:ext>
              </a:extLst>
            </a:blip>
            <a:srcRect l="77767" t="49551" r="-261" b="327"/>
            <a:stretch/>
          </p:blipFill>
          <p:spPr>
            <a:xfrm>
              <a:off x="9772390" y="1416927"/>
              <a:ext cx="1235336" cy="1946479"/>
            </a:xfrm>
            <a:prstGeom prst="rect">
              <a:avLst/>
            </a:prstGeom>
          </p:spPr>
        </p:pic>
        <p:sp>
          <p:nvSpPr>
            <p:cNvPr id="21" name="TextBox 20">
              <a:extLst>
                <a:ext uri="{FF2B5EF4-FFF2-40B4-BE49-F238E27FC236}">
                  <a16:creationId xmlns:a16="http://schemas.microsoft.com/office/drawing/2014/main" id="{D6A46212-25CF-4FEA-A9F5-665F9ADB9F6C}"/>
                </a:ext>
              </a:extLst>
            </p:cNvPr>
            <p:cNvSpPr txBox="1"/>
            <p:nvPr/>
          </p:nvSpPr>
          <p:spPr>
            <a:xfrm>
              <a:off x="10251180" y="3761278"/>
              <a:ext cx="2306611" cy="169277"/>
            </a:xfrm>
            <a:prstGeom prst="rect">
              <a:avLst/>
            </a:prstGeom>
            <a:noFill/>
          </p:spPr>
          <p:txBody>
            <a:bodyPr wrap="square" rtlCol="0">
              <a:spAutoFit/>
            </a:bodyPr>
            <a:lstStyle/>
            <a:p>
              <a:r>
                <a:rPr lang="en-GB" sz="500">
                  <a:solidFill>
                    <a:schemeClr val="tx1">
                      <a:lumMod val="75000"/>
                      <a:lumOff val="25000"/>
                    </a:schemeClr>
                  </a:solidFill>
                  <a:latin typeface="Segoe UI" panose="020B0502040204020203" pitchFamily="34" charset="0"/>
                  <a:cs typeface="Segoe UI" panose="020B0502040204020203" pitchFamily="34" charset="0"/>
                </a:rPr>
                <a:t>Background Map: OS</a:t>
              </a:r>
              <a:endParaRPr lang="en-GB" sz="500"/>
            </a:p>
          </p:txBody>
        </p:sp>
      </p:grpSp>
      <p:sp>
        <p:nvSpPr>
          <p:cNvPr id="22" name="TextBox 21">
            <a:extLst>
              <a:ext uri="{FF2B5EF4-FFF2-40B4-BE49-F238E27FC236}">
                <a16:creationId xmlns:a16="http://schemas.microsoft.com/office/drawing/2014/main" id="{82F9C98F-899B-4964-B0B5-339629EE78BA}"/>
              </a:ext>
            </a:extLst>
          </p:cNvPr>
          <p:cNvSpPr txBox="1"/>
          <p:nvPr/>
        </p:nvSpPr>
        <p:spPr>
          <a:xfrm>
            <a:off x="9293972" y="6276732"/>
            <a:ext cx="2306611" cy="169277"/>
          </a:xfrm>
          <a:prstGeom prst="rect">
            <a:avLst/>
          </a:prstGeom>
          <a:noFill/>
        </p:spPr>
        <p:txBody>
          <a:bodyPr wrap="square" rtlCol="0">
            <a:spAutoFit/>
          </a:bodyPr>
          <a:lstStyle/>
          <a:p>
            <a:r>
              <a:rPr lang="en-GB" sz="500">
                <a:solidFill>
                  <a:schemeClr val="tx1">
                    <a:lumMod val="75000"/>
                    <a:lumOff val="25000"/>
                  </a:schemeClr>
                </a:solidFill>
                <a:latin typeface="Segoe UI" panose="020B0502040204020203" pitchFamily="34" charset="0"/>
                <a:cs typeface="Segoe UI" panose="020B0502040204020203" pitchFamily="34" charset="0"/>
              </a:rPr>
              <a:t>Background Map: OS</a:t>
            </a:r>
            <a:endParaRPr lang="en-GB" sz="500"/>
          </a:p>
        </p:txBody>
      </p:sp>
    </p:spTree>
    <p:extLst>
      <p:ext uri="{BB962C8B-B14F-4D97-AF65-F5344CB8AC3E}">
        <p14:creationId xmlns:p14="http://schemas.microsoft.com/office/powerpoint/2010/main" val="3371569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Contents</a:t>
            </a:r>
            <a:br>
              <a:rPr lang="en-GB" sz="2000" cap="all" spc="271">
                <a:solidFill>
                  <a:srgbClr val="000000"/>
                </a:solidFill>
                <a:latin typeface="Segoe UI Semibold" panose="020B0702040204020203" pitchFamily="34" charset="0"/>
                <a:cs typeface="Segoe UI" panose="020B0502040204020203" pitchFamily="34" charset="0"/>
              </a:rPr>
            </a:br>
            <a:endParaRPr lang="en-GB" sz="1800" cap="all" spc="271">
              <a:solidFill>
                <a:schemeClr val="bg1">
                  <a:lumMod val="65000"/>
                </a:schemeClr>
              </a:solidFill>
              <a:latin typeface="Segoe UI Semibold" panose="020B0702040204020203" pitchFamily="34" charset="0"/>
              <a:cs typeface="Segoe UI" panose="020B0502040204020203" pitchFamily="34" charset="0"/>
            </a:endParaRPr>
          </a:p>
        </p:txBody>
      </p:sp>
      <p:graphicFrame>
        <p:nvGraphicFramePr>
          <p:cNvPr id="2" name="Table 2">
            <a:extLst>
              <a:ext uri="{FF2B5EF4-FFF2-40B4-BE49-F238E27FC236}">
                <a16:creationId xmlns:a16="http://schemas.microsoft.com/office/drawing/2014/main" id="{85A4DF69-241B-4877-BE93-A6BC1287E6DE}"/>
              </a:ext>
            </a:extLst>
          </p:cNvPr>
          <p:cNvGraphicFramePr>
            <a:graphicFrameLocks noGrp="1"/>
          </p:cNvGraphicFramePr>
          <p:nvPr>
            <p:extLst>
              <p:ext uri="{D42A27DB-BD31-4B8C-83A1-F6EECF244321}">
                <p14:modId xmlns:p14="http://schemas.microsoft.com/office/powerpoint/2010/main" val="337020854"/>
              </p:ext>
            </p:extLst>
          </p:nvPr>
        </p:nvGraphicFramePr>
        <p:xfrm>
          <a:off x="406720" y="1684866"/>
          <a:ext cx="9580560" cy="2797384"/>
        </p:xfrm>
        <a:graphic>
          <a:graphicData uri="http://schemas.openxmlformats.org/drawingml/2006/table">
            <a:tbl>
              <a:tblPr firstRow="1" bandRow="1">
                <a:tableStyleId>{C083E6E3-FA7D-4D7B-A595-EF9225AFEA82}</a:tableStyleId>
              </a:tblPr>
              <a:tblGrid>
                <a:gridCol w="1803080">
                  <a:extLst>
                    <a:ext uri="{9D8B030D-6E8A-4147-A177-3AD203B41FA5}">
                      <a16:colId xmlns:a16="http://schemas.microsoft.com/office/drawing/2014/main" val="895453605"/>
                    </a:ext>
                  </a:extLst>
                </a:gridCol>
                <a:gridCol w="4953000">
                  <a:extLst>
                    <a:ext uri="{9D8B030D-6E8A-4147-A177-3AD203B41FA5}">
                      <a16:colId xmlns:a16="http://schemas.microsoft.com/office/drawing/2014/main" val="4208023423"/>
                    </a:ext>
                  </a:extLst>
                </a:gridCol>
                <a:gridCol w="2824480">
                  <a:extLst>
                    <a:ext uri="{9D8B030D-6E8A-4147-A177-3AD203B41FA5}">
                      <a16:colId xmlns:a16="http://schemas.microsoft.com/office/drawing/2014/main" val="2762163"/>
                    </a:ext>
                  </a:extLst>
                </a:gridCol>
              </a:tblGrid>
              <a:tr h="349673">
                <a:tc>
                  <a:txBody>
                    <a:bodyPr/>
                    <a:lstStyle/>
                    <a:p>
                      <a:endParaRPr lang="en-GB" sz="1000" kern="1200">
                        <a:solidFill>
                          <a:schemeClr val="tx1">
                            <a:lumMod val="75000"/>
                            <a:lumOff val="25000"/>
                          </a:schemeClr>
                        </a:solidFill>
                        <a:latin typeface="Segoe UI" panose="020B0502040204020203" pitchFamily="34" charset="0"/>
                        <a:ea typeface="+mn-ea"/>
                        <a:cs typeface="Segoe UI" panose="020B0502040204020203" pitchFamily="34" charset="0"/>
                      </a:endParaRPr>
                    </a:p>
                  </a:txBody>
                  <a:tcPr/>
                </a:tc>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Chapter</a:t>
                      </a:r>
                    </a:p>
                  </a:txBody>
                  <a:tcPr anchor="ctr"/>
                </a:tc>
                <a:tc>
                  <a:txBody>
                    <a:bodyPr/>
                    <a:lstStyle/>
                    <a:p>
                      <a:pPr marL="0" algn="ctr"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Page Number</a:t>
                      </a:r>
                    </a:p>
                  </a:txBody>
                  <a:tcPr anchor="ctr"/>
                </a:tc>
                <a:extLst>
                  <a:ext uri="{0D108BD9-81ED-4DB2-BD59-A6C34878D82A}">
                    <a16:rowId xmlns:a16="http://schemas.microsoft.com/office/drawing/2014/main" val="111208953"/>
                  </a:ext>
                </a:extLst>
              </a:tr>
              <a:tr h="349673">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1. </a:t>
                      </a:r>
                    </a:p>
                  </a:txBody>
                  <a:tcPr anchor="ctr"/>
                </a:tc>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Executive Summary</a:t>
                      </a:r>
                    </a:p>
                  </a:txBody>
                  <a:tcPr anchor="ctr"/>
                </a:tc>
                <a:tc>
                  <a:txBody>
                    <a:bodyPr/>
                    <a:lstStyle/>
                    <a:p>
                      <a:pPr algn="ctr"/>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3</a:t>
                      </a:r>
                    </a:p>
                  </a:txBody>
                  <a:tcPr anchor="ctr"/>
                </a:tc>
                <a:extLst>
                  <a:ext uri="{0D108BD9-81ED-4DB2-BD59-A6C34878D82A}">
                    <a16:rowId xmlns:a16="http://schemas.microsoft.com/office/drawing/2014/main" val="3782166975"/>
                  </a:ext>
                </a:extLst>
              </a:tr>
              <a:tr h="349673">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2. </a:t>
                      </a:r>
                    </a:p>
                  </a:txBody>
                  <a:tcPr anchor="ctr"/>
                </a:tc>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Introduction</a:t>
                      </a:r>
                    </a:p>
                  </a:txBody>
                  <a:tcPr anchor="ctr"/>
                </a:tc>
                <a:tc>
                  <a:txBody>
                    <a:bodyPr/>
                    <a:lstStyle/>
                    <a:p>
                      <a:pPr algn="ctr"/>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4</a:t>
                      </a:r>
                    </a:p>
                  </a:txBody>
                  <a:tcPr anchor="ctr"/>
                </a:tc>
                <a:extLst>
                  <a:ext uri="{0D108BD9-81ED-4DB2-BD59-A6C34878D82A}">
                    <a16:rowId xmlns:a16="http://schemas.microsoft.com/office/drawing/2014/main" val="735217194"/>
                  </a:ext>
                </a:extLst>
              </a:tr>
              <a:tr h="349673">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3.</a:t>
                      </a:r>
                    </a:p>
                  </a:txBody>
                  <a:tcPr anchor="ctr"/>
                </a:tc>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Socio-economic Baseline Assessment</a:t>
                      </a:r>
                    </a:p>
                  </a:txBody>
                  <a:tcPr anchor="ctr"/>
                </a:tc>
                <a:tc>
                  <a:txBody>
                    <a:bodyPr/>
                    <a:lstStyle/>
                    <a:p>
                      <a:pPr algn="ctr"/>
                      <a:r>
                        <a:rPr lang="en-GB" sz="800">
                          <a:solidFill>
                            <a:schemeClr val="tx1">
                              <a:lumMod val="75000"/>
                              <a:lumOff val="25000"/>
                            </a:schemeClr>
                          </a:solidFill>
                          <a:latin typeface="Segoe UI" panose="020B0502040204020203" pitchFamily="34" charset="0"/>
                          <a:cs typeface="Segoe UI" panose="020B0502040204020203" pitchFamily="34" charset="0"/>
                        </a:rPr>
                        <a:t>8</a:t>
                      </a:r>
                    </a:p>
                  </a:txBody>
                  <a:tcPr anchor="ctr"/>
                </a:tc>
                <a:extLst>
                  <a:ext uri="{0D108BD9-81ED-4DB2-BD59-A6C34878D82A}">
                    <a16:rowId xmlns:a16="http://schemas.microsoft.com/office/drawing/2014/main" val="3948940343"/>
                  </a:ext>
                </a:extLst>
              </a:tr>
              <a:tr h="349673">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4.</a:t>
                      </a:r>
                    </a:p>
                  </a:txBody>
                  <a:tcPr anchor="ctr"/>
                </a:tc>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Development Pipeline</a:t>
                      </a:r>
                    </a:p>
                  </a:txBody>
                  <a:tcPr anchor="ctr"/>
                </a:tc>
                <a:tc>
                  <a:txBody>
                    <a:bodyPr/>
                    <a:lstStyle/>
                    <a:p>
                      <a:pPr algn="ctr"/>
                      <a:r>
                        <a:rPr lang="en-GB" sz="800">
                          <a:solidFill>
                            <a:schemeClr val="tx1">
                              <a:lumMod val="75000"/>
                              <a:lumOff val="25000"/>
                            </a:schemeClr>
                          </a:solidFill>
                          <a:latin typeface="Segoe UI" panose="020B0502040204020203" pitchFamily="34" charset="0"/>
                          <a:cs typeface="Segoe UI" panose="020B0502040204020203" pitchFamily="34" charset="0"/>
                        </a:rPr>
                        <a:t>22</a:t>
                      </a:r>
                    </a:p>
                  </a:txBody>
                  <a:tcPr anchor="ctr"/>
                </a:tc>
                <a:extLst>
                  <a:ext uri="{0D108BD9-81ED-4DB2-BD59-A6C34878D82A}">
                    <a16:rowId xmlns:a16="http://schemas.microsoft.com/office/drawing/2014/main" val="1733818900"/>
                  </a:ext>
                </a:extLst>
              </a:tr>
              <a:tr h="349673">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5.</a:t>
                      </a:r>
                    </a:p>
                  </a:txBody>
                  <a:tcPr anchor="ctr"/>
                </a:tc>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Key Challenges and Opportunities</a:t>
                      </a:r>
                    </a:p>
                  </a:txBody>
                  <a:tcPr anchor="ctr"/>
                </a:tc>
                <a:tc>
                  <a:txBody>
                    <a:bodyPr/>
                    <a:lstStyle/>
                    <a:p>
                      <a:pPr algn="ctr"/>
                      <a:r>
                        <a:rPr lang="en-GB" sz="800">
                          <a:solidFill>
                            <a:schemeClr val="tx1">
                              <a:lumMod val="75000"/>
                              <a:lumOff val="25000"/>
                            </a:schemeClr>
                          </a:solidFill>
                          <a:latin typeface="Segoe UI" panose="020B0502040204020203" pitchFamily="34" charset="0"/>
                          <a:cs typeface="Segoe UI" panose="020B0502040204020203" pitchFamily="34" charset="0"/>
                        </a:rPr>
                        <a:t>26</a:t>
                      </a:r>
                    </a:p>
                  </a:txBody>
                  <a:tcPr anchor="ctr"/>
                </a:tc>
                <a:extLst>
                  <a:ext uri="{0D108BD9-81ED-4DB2-BD59-A6C34878D82A}">
                    <a16:rowId xmlns:a16="http://schemas.microsoft.com/office/drawing/2014/main" val="2819032868"/>
                  </a:ext>
                </a:extLst>
              </a:tr>
              <a:tr h="349673">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6. </a:t>
                      </a:r>
                    </a:p>
                  </a:txBody>
                  <a:tcPr anchor="ctr"/>
                </a:tc>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Conclusions </a:t>
                      </a:r>
                    </a:p>
                  </a:txBody>
                  <a:tcPr anchor="ctr"/>
                </a:tc>
                <a:tc>
                  <a:txBody>
                    <a:bodyPr/>
                    <a:lstStyle/>
                    <a:p>
                      <a:pPr algn="ctr"/>
                      <a:r>
                        <a:rPr lang="en-GB" sz="800">
                          <a:solidFill>
                            <a:schemeClr val="tx1">
                              <a:lumMod val="75000"/>
                              <a:lumOff val="25000"/>
                            </a:schemeClr>
                          </a:solidFill>
                          <a:latin typeface="Segoe UI" panose="020B0502040204020203" pitchFamily="34" charset="0"/>
                          <a:cs typeface="Segoe UI" panose="020B0502040204020203" pitchFamily="34" charset="0"/>
                        </a:rPr>
                        <a:t>35</a:t>
                      </a:r>
                    </a:p>
                  </a:txBody>
                  <a:tcPr anchor="ctr"/>
                </a:tc>
                <a:extLst>
                  <a:ext uri="{0D108BD9-81ED-4DB2-BD59-A6C34878D82A}">
                    <a16:rowId xmlns:a16="http://schemas.microsoft.com/office/drawing/2014/main" val="2984736131"/>
                  </a:ext>
                </a:extLst>
              </a:tr>
              <a:tr h="349673">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7. </a:t>
                      </a:r>
                    </a:p>
                  </a:txBody>
                  <a:tcPr anchor="ctr"/>
                </a:tc>
                <a:tc>
                  <a:txBody>
                    <a:bodyPr/>
                    <a:lstStyle/>
                    <a:p>
                      <a:pPr marL="0" algn="l" defTabSz="914400" rtl="0" eaLnBrk="1" latinLnBrk="0" hangingPunct="1"/>
                      <a:r>
                        <a:rPr lang="en-GB" sz="800" kern="1200">
                          <a:solidFill>
                            <a:schemeClr val="tx1">
                              <a:lumMod val="75000"/>
                              <a:lumOff val="25000"/>
                            </a:schemeClr>
                          </a:solidFill>
                          <a:latin typeface="Segoe UI" panose="020B0502040204020203" pitchFamily="34" charset="0"/>
                          <a:ea typeface="+mn-ea"/>
                          <a:cs typeface="Segoe UI" panose="020B0502040204020203" pitchFamily="34" charset="0"/>
                        </a:rPr>
                        <a:t>Appendices</a:t>
                      </a:r>
                    </a:p>
                  </a:txBody>
                  <a:tcPr anchor="ctr"/>
                </a:tc>
                <a:tc>
                  <a:txBody>
                    <a:bodyPr/>
                    <a:lstStyle/>
                    <a:p>
                      <a:pPr algn="ctr"/>
                      <a:r>
                        <a:rPr lang="en-GB" sz="800">
                          <a:solidFill>
                            <a:schemeClr val="tx1">
                              <a:lumMod val="75000"/>
                              <a:lumOff val="25000"/>
                            </a:schemeClr>
                          </a:solidFill>
                          <a:latin typeface="Segoe UI" panose="020B0502040204020203" pitchFamily="34" charset="0"/>
                          <a:cs typeface="Segoe UI" panose="020B0502040204020203" pitchFamily="34" charset="0"/>
                        </a:rPr>
                        <a:t>37</a:t>
                      </a:r>
                    </a:p>
                  </a:txBody>
                  <a:tcPr anchor="ctr"/>
                </a:tc>
                <a:extLst>
                  <a:ext uri="{0D108BD9-81ED-4DB2-BD59-A6C34878D82A}">
                    <a16:rowId xmlns:a16="http://schemas.microsoft.com/office/drawing/2014/main" val="588519827"/>
                  </a:ext>
                </a:extLst>
              </a:tr>
            </a:tbl>
          </a:graphicData>
        </a:graphic>
      </p:graphicFrame>
      <p:sp>
        <p:nvSpPr>
          <p:cNvPr id="15" name="Slide Number Placeholder 14">
            <a:extLst>
              <a:ext uri="{FF2B5EF4-FFF2-40B4-BE49-F238E27FC236}">
                <a16:creationId xmlns:a16="http://schemas.microsoft.com/office/drawing/2014/main" id="{3D9AA4E3-4CBA-4191-BC3E-E80059DCDDA7}"/>
              </a:ext>
            </a:extLst>
          </p:cNvPr>
          <p:cNvSpPr>
            <a:spLocks noGrp="1"/>
          </p:cNvSpPr>
          <p:nvPr>
            <p:ph type="sldNum" sz="quarter" idx="12"/>
          </p:nvPr>
        </p:nvSpPr>
        <p:spPr/>
        <p:txBody>
          <a:bodyPr/>
          <a:lstStyle/>
          <a:p>
            <a:fld id="{04E361EE-CEE0-400D-99AD-0A610B98C417}" type="slidenum">
              <a:rPr lang="en-GB" smtClean="0"/>
              <a:t>2</a:t>
            </a:fld>
            <a:endParaRPr lang="en-GB"/>
          </a:p>
        </p:txBody>
      </p:sp>
      <p:sp>
        <p:nvSpPr>
          <p:cNvPr id="17" name="Footer Placeholder 16">
            <a:extLst>
              <a:ext uri="{FF2B5EF4-FFF2-40B4-BE49-F238E27FC236}">
                <a16:creationId xmlns:a16="http://schemas.microsoft.com/office/drawing/2014/main" id="{A4F2D116-E2ED-4B62-B18E-1CE9AFD2BB3D}"/>
              </a:ext>
            </a:extLst>
          </p:cNvPr>
          <p:cNvSpPr>
            <a:spLocks noGrp="1"/>
          </p:cNvSpPr>
          <p:nvPr>
            <p:ph type="ftr" sz="quarter" idx="11"/>
          </p:nvPr>
        </p:nvSpPr>
        <p:spPr/>
        <p:txBody>
          <a:bodyPr/>
          <a:lstStyle/>
          <a:p>
            <a:r>
              <a:rPr lang="en-GB"/>
              <a:t>Aldgate: Baseline Study and Economic Analysis</a:t>
            </a:r>
          </a:p>
        </p:txBody>
      </p:sp>
    </p:spTree>
    <p:extLst>
      <p:ext uri="{BB962C8B-B14F-4D97-AF65-F5344CB8AC3E}">
        <p14:creationId xmlns:p14="http://schemas.microsoft.com/office/powerpoint/2010/main" val="408119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28EA19-EEAA-4852-9B42-865E9CEA206C}"/>
              </a:ext>
            </a:extLst>
          </p:cNvPr>
          <p:cNvGrpSpPr/>
          <p:nvPr/>
        </p:nvGrpSpPr>
        <p:grpSpPr>
          <a:xfrm>
            <a:off x="6177374" y="4125403"/>
            <a:ext cx="5262559" cy="2542010"/>
            <a:chOff x="133366" y="11591"/>
            <a:chExt cx="8270859" cy="2867843"/>
          </a:xfrm>
        </p:grpSpPr>
        <p:graphicFrame>
          <p:nvGraphicFramePr>
            <p:cNvPr id="21" name="Chart 20">
              <a:extLst>
                <a:ext uri="{FF2B5EF4-FFF2-40B4-BE49-F238E27FC236}">
                  <a16:creationId xmlns:a16="http://schemas.microsoft.com/office/drawing/2014/main" id="{A081FC5C-E2F8-498F-B935-98A843CF5033}"/>
                </a:ext>
              </a:extLst>
            </p:cNvPr>
            <p:cNvGraphicFramePr>
              <a:graphicFrameLocks/>
            </p:cNvGraphicFramePr>
            <p:nvPr>
              <p:extLst>
                <p:ext uri="{D42A27DB-BD31-4B8C-83A1-F6EECF244321}">
                  <p14:modId xmlns:p14="http://schemas.microsoft.com/office/powerpoint/2010/main" val="1076868335"/>
                </p:ext>
              </p:extLst>
            </p:nvPr>
          </p:nvGraphicFramePr>
          <p:xfrm>
            <a:off x="5298487" y="30526"/>
            <a:ext cx="3105738" cy="27716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a:extLst>
                <a:ext uri="{FF2B5EF4-FFF2-40B4-BE49-F238E27FC236}">
                  <a16:creationId xmlns:a16="http://schemas.microsoft.com/office/drawing/2014/main" id="{8C583394-FF53-4BE3-81EC-3A0E1070B3ED}"/>
                </a:ext>
              </a:extLst>
            </p:cNvPr>
            <p:cNvGraphicFramePr>
              <a:graphicFrameLocks/>
            </p:cNvGraphicFramePr>
            <p:nvPr>
              <p:extLst>
                <p:ext uri="{D42A27DB-BD31-4B8C-83A1-F6EECF244321}">
                  <p14:modId xmlns:p14="http://schemas.microsoft.com/office/powerpoint/2010/main" val="485907216"/>
                </p:ext>
              </p:extLst>
            </p:nvPr>
          </p:nvGraphicFramePr>
          <p:xfrm>
            <a:off x="2149163" y="11591"/>
            <a:ext cx="3718676" cy="28678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2D54D7CC-876A-4129-9AF8-EB6BADEBF724}"/>
                </a:ext>
              </a:extLst>
            </p:cNvPr>
            <p:cNvGraphicFramePr/>
            <p:nvPr>
              <p:extLst>
                <p:ext uri="{D42A27DB-BD31-4B8C-83A1-F6EECF244321}">
                  <p14:modId xmlns:p14="http://schemas.microsoft.com/office/powerpoint/2010/main" val="3208713570"/>
                </p:ext>
              </p:extLst>
            </p:nvPr>
          </p:nvGraphicFramePr>
          <p:xfrm>
            <a:off x="133366" y="31701"/>
            <a:ext cx="3105738" cy="2699769"/>
          </p:xfrm>
          <a:graphic>
            <a:graphicData uri="http://schemas.openxmlformats.org/drawingml/2006/chart">
              <c:chart xmlns:c="http://schemas.openxmlformats.org/drawingml/2006/chart" xmlns:r="http://schemas.openxmlformats.org/officeDocument/2006/relationships" r:id="rId4"/>
            </a:graphicData>
          </a:graphic>
        </p:graphicFrame>
      </p:grpSp>
      <p:graphicFrame>
        <p:nvGraphicFramePr>
          <p:cNvPr id="24" name="Chart 23">
            <a:extLst>
              <a:ext uri="{FF2B5EF4-FFF2-40B4-BE49-F238E27FC236}">
                <a16:creationId xmlns:a16="http://schemas.microsoft.com/office/drawing/2014/main" id="{81F91197-E449-4774-AF1B-C936412159C9}"/>
              </a:ext>
            </a:extLst>
          </p:cNvPr>
          <p:cNvGraphicFramePr>
            <a:graphicFrameLocks/>
          </p:cNvGraphicFramePr>
          <p:nvPr>
            <p:extLst>
              <p:ext uri="{D42A27DB-BD31-4B8C-83A1-F6EECF244321}">
                <p14:modId xmlns:p14="http://schemas.microsoft.com/office/powerpoint/2010/main" val="261914156"/>
              </p:ext>
            </p:extLst>
          </p:nvPr>
        </p:nvGraphicFramePr>
        <p:xfrm>
          <a:off x="5617487" y="1245901"/>
          <a:ext cx="5719135" cy="2740379"/>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accessibility</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transport and mobility</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Aldgate and Aldgate East London Underground stations fall within the area covered by the Aldgate BID boundary. Tower Hill and Liverpool Street are also less than a 500 metre walk from the area, along with Tower Gateway DLR station.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Liverpool Street is one of London’s busiest stations and the busiest station in the City of London, with 67.2 million total passenger entries and exits in 2019- marginally more than Bank and Monument. Tower Hill, Aldgate and Aldgate East by comparison had, respectively, 20.6 million, 10 million and 14.1 million total passenger entries and exits in the same year. </a:t>
            </a:r>
          </a:p>
          <a:p>
            <a:pPr marL="0" indent="0">
              <a:lnSpc>
                <a:spcPct val="100000"/>
              </a:lnSpc>
              <a:buNone/>
            </a:pPr>
            <a:r>
              <a:rPr lang="en-GB" sz="800" b="1">
                <a:solidFill>
                  <a:schemeClr val="tx1">
                    <a:lumMod val="75000"/>
                    <a:lumOff val="25000"/>
                  </a:schemeClr>
                </a:solidFill>
                <a:latin typeface="Segoe UI" panose="020B0502040204020203" pitchFamily="34" charset="0"/>
                <a:cs typeface="Segoe UI" panose="020B0502040204020203" pitchFamily="34" charset="0"/>
              </a:rPr>
              <a:t>Figure 18 </a:t>
            </a:r>
            <a:r>
              <a:rPr lang="en-GB" sz="800">
                <a:solidFill>
                  <a:schemeClr val="tx1">
                    <a:lumMod val="75000"/>
                    <a:lumOff val="25000"/>
                  </a:schemeClr>
                </a:solidFill>
                <a:latin typeface="Segoe UI" panose="020B0502040204020203" pitchFamily="34" charset="0"/>
                <a:cs typeface="Segoe UI" panose="020B0502040204020203" pitchFamily="34" charset="0"/>
              </a:rPr>
              <a:t>shows that for the four nearest stations to the BID boundaries, overall entries and exits have not changed dramatically since 2007. Liverpool Street has experienced a minor decrease in passenger numbers since its peak of 73.6 million passengers in 2014, while Aldgate and Aldgate East have experienced a respective 65% and 58% increase in total passengers over the period 2010 to 2019. </a:t>
            </a:r>
          </a:p>
          <a:p>
            <a:pPr marL="0" indent="0">
              <a:lnSpc>
                <a:spcPct val="100000"/>
              </a:lnSpc>
              <a:buNone/>
            </a:pPr>
            <a:r>
              <a:rPr lang="en-GB" sz="800" b="1">
                <a:solidFill>
                  <a:schemeClr val="tx1">
                    <a:lumMod val="75000"/>
                    <a:lumOff val="25000"/>
                  </a:schemeClr>
                </a:solidFill>
                <a:latin typeface="Segoe UI" panose="020B0502040204020203" pitchFamily="34" charset="0"/>
                <a:cs typeface="Segoe UI" panose="020B0502040204020203" pitchFamily="34" charset="0"/>
              </a:rPr>
              <a:t>Figure 18 </a:t>
            </a:r>
            <a:r>
              <a:rPr lang="en-GB" sz="800">
                <a:solidFill>
                  <a:schemeClr val="tx1">
                    <a:lumMod val="75000"/>
                    <a:lumOff val="25000"/>
                  </a:schemeClr>
                </a:solidFill>
                <a:latin typeface="Segoe UI" panose="020B0502040204020203" pitchFamily="34" charset="0"/>
                <a:cs typeface="Segoe UI" panose="020B0502040204020203" pitchFamily="34" charset="0"/>
              </a:rPr>
              <a:t>demonstrates that, in spite of the recent diversification of uses in the City of London and the push towards a weekend economy, passenger numbers at local London Underground stations still drop considerably at weekends.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Of the four local stations, Aldgate experiences the biggest drop in station entries between weekdays and Saturday, with Saturday entries numbering only around 36% of weekday entries in 2019. Comparatively, in 2019 Tower Hill Station experienced the smallest average change in passenger numbers over the weekend of the four stations (and of all Underground Stations in the City of London), with Saturday station entries 86% of total average weekday entries. This can be partly explained by the station’s proximity to the Tower of London and its associated tourist footfall, as well as the large residential populations in Tower Hamlets and Southwark which are served by the station.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terms of passenger numbers over the course of 2020, all four stations have (predictably) seen a significant drop in both weekday and weekend entry and exit numbers. The impact of the pandemic has slightly varied, however, across the four local stations within Aldgate.</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TfL data shows that total passenger entries at Liverpool Street Station for equivalent Mondays before and during the national government’s lockdown slumped considerably from 176,905 entries on January 20 to 40,887 total entries on September 1 (a 76% fall). When the gap in relative entries for the two days is also compared for Aldgate, Aldgate East and Tower Hill, the drop in weekday entries and exits is broadly consistent at about 20% to 23% of the January figures.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However, the disruption to passenger numbers on weekends varies significantly by station, with entries and exits for Aldgate at 42% of January figures in September, compared to 33% for Tower Hill. </a:t>
            </a:r>
          </a:p>
          <a:p>
            <a:pPr marL="0" indent="0">
              <a:buNone/>
            </a:pPr>
            <a:endParaRPr lang="en-GB" sz="10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20</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sp>
        <p:nvSpPr>
          <p:cNvPr id="12" name="TextBox 11">
            <a:extLst>
              <a:ext uri="{FF2B5EF4-FFF2-40B4-BE49-F238E27FC236}">
                <a16:creationId xmlns:a16="http://schemas.microsoft.com/office/drawing/2014/main" id="{B5F199F8-78F0-480A-B53B-EBD5186BA87C}"/>
              </a:ext>
            </a:extLst>
          </p:cNvPr>
          <p:cNvSpPr txBox="1"/>
          <p:nvPr/>
        </p:nvSpPr>
        <p:spPr>
          <a:xfrm>
            <a:off x="6482031" y="1026357"/>
            <a:ext cx="4240205"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17 – Annualised Entries and Exits by Local Station- 2007-2019</a:t>
            </a:r>
            <a:endParaRPr lang="en-GB" sz="1400" b="1"/>
          </a:p>
        </p:txBody>
      </p:sp>
      <p:sp>
        <p:nvSpPr>
          <p:cNvPr id="13" name="TextBox 12">
            <a:extLst>
              <a:ext uri="{FF2B5EF4-FFF2-40B4-BE49-F238E27FC236}">
                <a16:creationId xmlns:a16="http://schemas.microsoft.com/office/drawing/2014/main" id="{30BA1583-FFF2-4733-B654-3E4EB99B465D}"/>
              </a:ext>
            </a:extLst>
          </p:cNvPr>
          <p:cNvSpPr txBox="1"/>
          <p:nvPr/>
        </p:nvSpPr>
        <p:spPr>
          <a:xfrm>
            <a:off x="6725110" y="6313055"/>
            <a:ext cx="4357045" cy="215444"/>
          </a:xfrm>
          <a:prstGeom prst="rect">
            <a:avLst/>
          </a:prstGeom>
          <a:noFill/>
        </p:spPr>
        <p:txBody>
          <a:bodyPr wrap="square" rtlCol="0">
            <a:spAutoFit/>
          </a:bodyPr>
          <a:lstStyle/>
          <a:p>
            <a:r>
              <a:rPr lang="en-GB" sz="800">
                <a:solidFill>
                  <a:schemeClr val="tx1">
                    <a:lumMod val="75000"/>
                    <a:lumOff val="25000"/>
                  </a:schemeClr>
                </a:solidFill>
                <a:latin typeface="Segoe UI" panose="020B0502040204020203" pitchFamily="34" charset="0"/>
                <a:cs typeface="Segoe UI" panose="020B0502040204020203" pitchFamily="34" charset="0"/>
              </a:rPr>
              <a:t>Source: Transport for London</a:t>
            </a:r>
            <a:endParaRPr lang="en-GB" sz="1400"/>
          </a:p>
        </p:txBody>
      </p:sp>
      <p:sp>
        <p:nvSpPr>
          <p:cNvPr id="19" name="TextBox 18">
            <a:extLst>
              <a:ext uri="{FF2B5EF4-FFF2-40B4-BE49-F238E27FC236}">
                <a16:creationId xmlns:a16="http://schemas.microsoft.com/office/drawing/2014/main" id="{44E69330-60FE-43A2-BA8C-006DBDABB49E}"/>
              </a:ext>
            </a:extLst>
          </p:cNvPr>
          <p:cNvSpPr txBox="1"/>
          <p:nvPr/>
        </p:nvSpPr>
        <p:spPr>
          <a:xfrm>
            <a:off x="6482031" y="3891750"/>
            <a:ext cx="5483860"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18 – Average number of weekday/weekend entries by Local Station by year</a:t>
            </a:r>
            <a:endParaRPr lang="en-GB" sz="1400" b="1"/>
          </a:p>
        </p:txBody>
      </p:sp>
    </p:spTree>
    <p:extLst>
      <p:ext uri="{BB962C8B-B14F-4D97-AF65-F5344CB8AC3E}">
        <p14:creationId xmlns:p14="http://schemas.microsoft.com/office/powerpoint/2010/main" val="290364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7E82EB08-176F-42E9-97F3-7BEE20037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482" y="1581812"/>
            <a:ext cx="6281126" cy="4440848"/>
          </a:xfrm>
          <a:prstGeom prst="rect">
            <a:avLst/>
          </a:prstGeom>
        </p:spPr>
      </p:pic>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accessibility</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transport and mobility</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Aldgate BID area is relatively well-served by infrastructure to enable cycling and car-free commutes.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As shown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19</a:t>
            </a:r>
            <a:r>
              <a:rPr lang="en-GB" sz="800">
                <a:solidFill>
                  <a:schemeClr val="tx1">
                    <a:lumMod val="75000"/>
                    <a:lumOff val="25000"/>
                  </a:schemeClr>
                </a:solidFill>
                <a:latin typeface="Segoe UI" panose="020B0502040204020203" pitchFamily="34" charset="0"/>
                <a:cs typeface="Segoe UI" panose="020B0502040204020203" pitchFamily="34" charset="0"/>
              </a:rPr>
              <a:t>, there are five TfL Santander Cycles docking stations within the boundaries of the BID area, along with part of Cycle Superhighway 2, which runs along Whitechapel High Street westward to the junction with Middlesex Street.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Recent data from the 2 to 8 September 2020 on usage of TfL Santander Cycles suggests that journeys from local docking locations to a second location are as common as journeys from other locations to local docking stations. During this period there were a total of 2,457 journeys from local stations and 2,535 journeys from other London locations to the five local docking stations.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Figures for the 4 to 10 September 2019 (a period of relative normality in terms of the number of workers travelling to the City) show a varied picture when compared to the September 2020 figures, depending on the docking station.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2020 cycling trips to and from the docking station at </a:t>
            </a:r>
            <a:r>
              <a:rPr lang="en-GB" sz="800" err="1">
                <a:solidFill>
                  <a:schemeClr val="tx1">
                    <a:lumMod val="75000"/>
                    <a:lumOff val="25000"/>
                  </a:schemeClr>
                </a:solidFill>
                <a:latin typeface="Segoe UI" panose="020B0502040204020203" pitchFamily="34" charset="0"/>
                <a:cs typeface="Segoe UI" panose="020B0502040204020203" pitchFamily="34" charset="0"/>
              </a:rPr>
              <a:t>Crosswall</a:t>
            </a:r>
            <a:r>
              <a:rPr lang="en-GB" sz="800">
                <a:solidFill>
                  <a:schemeClr val="tx1">
                    <a:lumMod val="75000"/>
                    <a:lumOff val="25000"/>
                  </a:schemeClr>
                </a:solidFill>
                <a:latin typeface="Segoe UI" panose="020B0502040204020203" pitchFamily="34" charset="0"/>
                <a:cs typeface="Segoe UI" panose="020B0502040204020203" pitchFamily="34" charset="0"/>
              </a:rPr>
              <a:t> (by Fenchurch Street railway station) were only 55% of the total trips for the equivalent week in 2019. Whereas trips to and from Braham Street docking station (by Aldgate East underground station) and Leman Street docking station in the week of 2 to 8 September 2020 were, respectively, 8% and 24% higher than the equivalent 2019 figures. Trips to and from Bell Lane docking station, near Liverpool street, also increased in 2020.  </a:t>
            </a:r>
          </a:p>
          <a:p>
            <a:pPr marL="0" indent="0">
              <a:lnSpc>
                <a:spcPct val="100000"/>
              </a:lnSpc>
              <a:buNone/>
            </a:pPr>
            <a:endParaRPr lang="en-GB" sz="800">
              <a:solidFill>
                <a:schemeClr val="tx1">
                  <a:lumMod val="75000"/>
                  <a:lumOff val="25000"/>
                </a:schemeClr>
              </a:solidFill>
              <a:latin typeface="Segoe UI" panose="020B0502040204020203" pitchFamily="34" charset="0"/>
              <a:cs typeface="Segoe UI" panose="020B0502040204020203" pitchFamily="34" charset="0"/>
            </a:endParaRP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increase in bicycle docking numbers in certain locations in the BID area and the relative decline in others suggests that despite increased competition from dock-less cycling providers, such as Lime and Uber, it’s not straightforwardly obvious that TfL Santander Cycles are experiencing a large-scale decline in popularity (at least in the BID area).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London-wide uptick in cycling as an alternative to other forms of public transport and the increase in the residential population of the BID area since 2019 can possibly explain the uptick of bike rentals away from the BIDs business clusters.</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Improving and enhancing local cycling infrastructure is a major priority of Aldgate Connect. Concurrently with the publication of this report, the Aldgate BID has commissioned Steer to produce a far more extensive audit of local cycling infrastructure than presented here. The document is available to download from Aldgate </a:t>
            </a:r>
            <a:r>
              <a:rPr lang="en-GB" sz="800" err="1">
                <a:solidFill>
                  <a:schemeClr val="tx1">
                    <a:lumMod val="75000"/>
                    <a:lumOff val="25000"/>
                  </a:schemeClr>
                </a:solidFill>
                <a:latin typeface="Segoe UI" panose="020B0502040204020203" pitchFamily="34" charset="0"/>
                <a:cs typeface="Segoe UI" panose="020B0502040204020203" pitchFamily="34" charset="0"/>
              </a:rPr>
              <a:t>Connect’s</a:t>
            </a:r>
            <a:r>
              <a:rPr lang="en-GB" sz="800">
                <a:solidFill>
                  <a:schemeClr val="tx1">
                    <a:lumMod val="75000"/>
                    <a:lumOff val="25000"/>
                  </a:schemeClr>
                </a:solidFill>
                <a:latin typeface="Segoe UI" panose="020B0502040204020203" pitchFamily="34" charset="0"/>
                <a:cs typeface="Segoe UI" panose="020B0502040204020203" pitchFamily="34" charset="0"/>
              </a:rPr>
              <a:t> website and sets out and extensive “project bank” of possible policy interventions to improve the cycling experience for workers, residents and tourists in the area.  </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21</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sp>
        <p:nvSpPr>
          <p:cNvPr id="12" name="TextBox 11">
            <a:extLst>
              <a:ext uri="{FF2B5EF4-FFF2-40B4-BE49-F238E27FC236}">
                <a16:creationId xmlns:a16="http://schemas.microsoft.com/office/drawing/2014/main" id="{2DBBB485-DD70-4025-BF80-0C5F6A1FE02C}"/>
              </a:ext>
            </a:extLst>
          </p:cNvPr>
          <p:cNvSpPr txBox="1"/>
          <p:nvPr/>
        </p:nvSpPr>
        <p:spPr>
          <a:xfrm>
            <a:off x="6512853" y="1450218"/>
            <a:ext cx="5483860"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19 – Local Cycling Infrastructure in and around the Aldgate area</a:t>
            </a:r>
            <a:endParaRPr lang="en-GB" sz="1400" b="1"/>
          </a:p>
        </p:txBody>
      </p:sp>
      <p:sp>
        <p:nvSpPr>
          <p:cNvPr id="14" name="TextBox 13">
            <a:extLst>
              <a:ext uri="{FF2B5EF4-FFF2-40B4-BE49-F238E27FC236}">
                <a16:creationId xmlns:a16="http://schemas.microsoft.com/office/drawing/2014/main" id="{C149D0AD-E533-45F0-8DA4-B00B8F4D2325}"/>
              </a:ext>
            </a:extLst>
          </p:cNvPr>
          <p:cNvSpPr txBox="1"/>
          <p:nvPr/>
        </p:nvSpPr>
        <p:spPr>
          <a:xfrm>
            <a:off x="11032015" y="5754464"/>
            <a:ext cx="2306611" cy="169277"/>
          </a:xfrm>
          <a:prstGeom prst="rect">
            <a:avLst/>
          </a:prstGeom>
          <a:noFill/>
        </p:spPr>
        <p:txBody>
          <a:bodyPr wrap="square" rtlCol="0">
            <a:spAutoFit/>
          </a:bodyPr>
          <a:lstStyle/>
          <a:p>
            <a:r>
              <a:rPr lang="en-GB" sz="500">
                <a:solidFill>
                  <a:schemeClr val="tx1">
                    <a:lumMod val="75000"/>
                    <a:lumOff val="25000"/>
                  </a:schemeClr>
                </a:solidFill>
                <a:latin typeface="Segoe UI" panose="020B0502040204020203" pitchFamily="34" charset="0"/>
                <a:cs typeface="Segoe UI" panose="020B0502040204020203" pitchFamily="34" charset="0"/>
              </a:rPr>
              <a:t>Background Map: OS</a:t>
            </a:r>
            <a:endParaRPr lang="en-GB" sz="500"/>
          </a:p>
        </p:txBody>
      </p:sp>
      <p:sp>
        <p:nvSpPr>
          <p:cNvPr id="15" name="TextBox 14">
            <a:extLst>
              <a:ext uri="{FF2B5EF4-FFF2-40B4-BE49-F238E27FC236}">
                <a16:creationId xmlns:a16="http://schemas.microsoft.com/office/drawing/2014/main" id="{E955F0FC-B7C6-4AC5-B54F-0BA1BA1E092C}"/>
              </a:ext>
            </a:extLst>
          </p:cNvPr>
          <p:cNvSpPr txBox="1"/>
          <p:nvPr/>
        </p:nvSpPr>
        <p:spPr>
          <a:xfrm>
            <a:off x="6481626" y="5901970"/>
            <a:ext cx="435704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Transport for London</a:t>
            </a:r>
            <a:endParaRPr lang="en-GB" sz="1100"/>
          </a:p>
        </p:txBody>
      </p:sp>
    </p:spTree>
    <p:extLst>
      <p:ext uri="{BB962C8B-B14F-4D97-AF65-F5344CB8AC3E}">
        <p14:creationId xmlns:p14="http://schemas.microsoft.com/office/powerpoint/2010/main" val="2911245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a:extLst>
              <a:ext uri="{FF2B5EF4-FFF2-40B4-BE49-F238E27FC236}">
                <a16:creationId xmlns:a16="http://schemas.microsoft.com/office/drawing/2014/main" id="{03126CF3-07E3-4B9B-BD3D-94D5196F1AE4}"/>
              </a:ext>
            </a:extLst>
          </p:cNvPr>
          <p:cNvSpPr txBox="1">
            <a:spLocks/>
          </p:cNvSpPr>
          <p:nvPr/>
        </p:nvSpPr>
        <p:spPr>
          <a:xfrm>
            <a:off x="4198551" y="2692400"/>
            <a:ext cx="3794898" cy="942370"/>
          </a:xfrm>
          <a:prstGeom prst="rect">
            <a:avLst/>
          </a:prstGeom>
        </p:spPr>
        <p:txBody>
          <a:bodyPr vert="horz" lIns="58652" tIns="29326" rIns="58652" bIns="29326" rtlCol="0" anchor="b">
            <a:normAutofit/>
          </a:bodyPr>
          <a:lstStyle>
            <a:lvl1pPr algn="l" defTabSz="914400" rtl="0" eaLnBrk="1" latinLnBrk="0" hangingPunct="1">
              <a:lnSpc>
                <a:spcPct val="90000"/>
              </a:lnSpc>
              <a:spcBef>
                <a:spcPct val="0"/>
              </a:spcBef>
              <a:buNone/>
              <a:defRPr sz="2800" b="1" i="0" kern="1200" baseline="0">
                <a:solidFill>
                  <a:srgbClr val="FF4337"/>
                </a:solidFill>
                <a:latin typeface="Arial" charset="0"/>
                <a:ea typeface="Arial" charset="0"/>
                <a:cs typeface="Arial" charset="0"/>
              </a:defRPr>
            </a:lvl1pPr>
          </a:lstStyle>
          <a:p>
            <a:pPr>
              <a:spcAft>
                <a:spcPts val="385"/>
              </a:spcAft>
            </a:pPr>
            <a:r>
              <a:rPr lang="en-GB" sz="1800" cap="all" spc="271">
                <a:solidFill>
                  <a:srgbClr val="000000"/>
                </a:solidFill>
                <a:latin typeface="Segoe UI Semibold" panose="020B0702040204020203" pitchFamily="34" charset="0"/>
                <a:ea typeface="+mj-ea"/>
                <a:cs typeface="Segoe UI" panose="020B0502040204020203" pitchFamily="34" charset="0"/>
              </a:rPr>
              <a:t>4. Development pipeline</a:t>
            </a:r>
          </a:p>
          <a:p>
            <a:pPr>
              <a:spcAft>
                <a:spcPts val="385"/>
              </a:spcAft>
            </a:pPr>
            <a:endParaRPr lang="en-GB" sz="1800" cap="all" spc="271">
              <a:solidFill>
                <a:srgbClr val="000000"/>
              </a:solidFill>
              <a:latin typeface="Segoe UI Semibold" panose="020B0702040204020203" pitchFamily="34" charset="0"/>
              <a:ea typeface="+mj-ea"/>
              <a:cs typeface="Segoe UI" panose="020B0502040204020203" pitchFamily="34" charset="0"/>
            </a:endParaRPr>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Slide Number Placeholder 4">
            <a:extLst>
              <a:ext uri="{FF2B5EF4-FFF2-40B4-BE49-F238E27FC236}">
                <a16:creationId xmlns:a16="http://schemas.microsoft.com/office/drawing/2014/main" id="{F65C3594-9CCE-4EB7-ABFB-4DD8D38EABD1}"/>
              </a:ext>
            </a:extLst>
          </p:cNvPr>
          <p:cNvSpPr>
            <a:spLocks noGrp="1"/>
          </p:cNvSpPr>
          <p:nvPr>
            <p:ph type="sldNum" sz="quarter" idx="12"/>
          </p:nvPr>
        </p:nvSpPr>
        <p:spPr/>
        <p:txBody>
          <a:bodyPr/>
          <a:lstStyle/>
          <a:p>
            <a:fld id="{04E361EE-CEE0-400D-99AD-0A610B98C417}" type="slidenum">
              <a:rPr lang="en-GB" smtClean="0"/>
              <a:t>22</a:t>
            </a:fld>
            <a:endParaRPr lang="en-GB"/>
          </a:p>
        </p:txBody>
      </p:sp>
      <p:sp>
        <p:nvSpPr>
          <p:cNvPr id="3" name="Footer Placeholder 2">
            <a:extLst>
              <a:ext uri="{FF2B5EF4-FFF2-40B4-BE49-F238E27FC236}">
                <a16:creationId xmlns:a16="http://schemas.microsoft.com/office/drawing/2014/main" id="{6ACB1A5A-CA5A-459E-84B6-7360534AEF80}"/>
              </a:ext>
            </a:extLst>
          </p:cNvPr>
          <p:cNvSpPr>
            <a:spLocks noGrp="1"/>
          </p:cNvSpPr>
          <p:nvPr>
            <p:ph type="ftr" sz="quarter" idx="11"/>
          </p:nvPr>
        </p:nvSpPr>
        <p:spPr/>
        <p:txBody>
          <a:bodyPr/>
          <a:lstStyle/>
          <a:p>
            <a:r>
              <a:rPr lang="en-GB"/>
              <a:t>Aldgate: Baseline Study and Economic Analysis</a:t>
            </a:r>
          </a:p>
        </p:txBody>
      </p:sp>
    </p:spTree>
    <p:extLst>
      <p:ext uri="{BB962C8B-B14F-4D97-AF65-F5344CB8AC3E}">
        <p14:creationId xmlns:p14="http://schemas.microsoft.com/office/powerpoint/2010/main" val="538626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1B039028-C1CE-4BF6-B0C1-85E76C05456B}"/>
              </a:ext>
            </a:extLst>
          </p:cNvPr>
          <p:cNvPicPr>
            <a:picLocks noChangeAspect="1"/>
          </p:cNvPicPr>
          <p:nvPr/>
        </p:nvPicPr>
        <p:blipFill rotWithShape="1">
          <a:blip r:embed="rId2">
            <a:extLst>
              <a:ext uri="{28A0092B-C50C-407E-A947-70E740481C1C}">
                <a14:useLocalDpi xmlns:a14="http://schemas.microsoft.com/office/drawing/2010/main" val="0"/>
              </a:ext>
            </a:extLst>
          </a:blip>
          <a:srcRect t="896" b="-291"/>
          <a:stretch/>
        </p:blipFill>
        <p:spPr>
          <a:xfrm>
            <a:off x="6003361" y="1635760"/>
            <a:ext cx="5914655" cy="4156385"/>
          </a:xfrm>
          <a:prstGeom prst="rect">
            <a:avLst/>
          </a:prstGeom>
        </p:spPr>
      </p:pic>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6497514"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DEVELOPMENT PIPELINE</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HISTORIC &amp; FUTURE residential DEVELOPMENT</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a:bodyPr>
          <a:lstStyle/>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area within the Aldgate BID has seen the most substantial residential growth of any Business Improvement District in the City of London.  </a:t>
            </a: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As shown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20</a:t>
            </a:r>
            <a:r>
              <a:rPr lang="en-GB" sz="800">
                <a:solidFill>
                  <a:schemeClr val="tx1">
                    <a:lumMod val="75000"/>
                    <a:lumOff val="25000"/>
                  </a:schemeClr>
                </a:solidFill>
                <a:latin typeface="Segoe UI" panose="020B0502040204020203" pitchFamily="34" charset="0"/>
                <a:cs typeface="Segoe UI" panose="020B0502040204020203" pitchFamily="34" charset="0"/>
              </a:rPr>
              <a:t>, London Development Database data shows that over the period from 2005 up to August 2019, across the City of London the majority of completed large-scale residential development has occurred in the area on the northern boundary with the London Borough of Islington (around Barbican and Moorgate stations), with a few one-off developments around Fleet Street and Tower Hill. </a:t>
            </a: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While a relatively minimal amount of residential development has occurred over this period within the City of London portion of the Aldgate BID area, the Tower Hamlets section of the area has seen the completion of several major residential developments. 2014 saw the completion of the Relay Building next to Aldgate East station, which in addition to commercial space provided 207 new units. 2014 also saw the completion of 61-75 </a:t>
            </a:r>
            <a:r>
              <a:rPr lang="en-GB" sz="800" err="1">
                <a:solidFill>
                  <a:schemeClr val="tx1">
                    <a:lumMod val="75000"/>
                    <a:lumOff val="25000"/>
                  </a:schemeClr>
                </a:solidFill>
                <a:latin typeface="Segoe UI" panose="020B0502040204020203" pitchFamily="34" charset="0"/>
                <a:cs typeface="Segoe UI" panose="020B0502040204020203" pitchFamily="34" charset="0"/>
              </a:rPr>
              <a:t>Alie</a:t>
            </a:r>
            <a:r>
              <a:rPr lang="en-GB" sz="800">
                <a:solidFill>
                  <a:schemeClr val="tx1">
                    <a:lumMod val="75000"/>
                    <a:lumOff val="25000"/>
                  </a:schemeClr>
                </a:solidFill>
                <a:latin typeface="Segoe UI" panose="020B0502040204020203" pitchFamily="34" charset="0"/>
                <a:cs typeface="Segoe UI" panose="020B0502040204020203" pitchFamily="34" charset="0"/>
              </a:rPr>
              <a:t> Street - a 7 and 28 storey development encompassing office space and 235 new residential units, of which 27% were affordable.  Equally in 2015, the 209 units of the Holland Estate on Commercial Street were refurbished, which included the replacement of 43 units.</a:t>
            </a: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Over the period 2005 to 2019, a net total of 38 residential units were built in the City of London portion of the Aldgate BID area. In the Tower Hamlets portion of the BID area, a total of 931 new units were completed during this period and 91 demolished (840 net units). </a:t>
            </a:r>
          </a:p>
          <a:p>
            <a:pPr marL="0" indent="0" algn="just">
              <a:lnSpc>
                <a:spcPct val="100000"/>
              </a:lnSpc>
              <a:buNone/>
            </a:pPr>
            <a:endParaRPr lang="en-GB" sz="800">
              <a:solidFill>
                <a:schemeClr val="tx1">
                  <a:lumMod val="75000"/>
                  <a:lumOff val="25000"/>
                </a:schemeClr>
              </a:solidFill>
              <a:latin typeface="Segoe UI" panose="020B0502040204020203" pitchFamily="34" charset="0"/>
              <a:cs typeface="Segoe UI" panose="020B0502040204020203" pitchFamily="34" charset="0"/>
            </a:endParaRP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Based on 2019 estimates for borough-wide averages for residents per household, a high-level estimate suggests that around 2,297 new residents could have moved into the 878 net additional residential units built in the BID area over the period 2015-2020.</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23</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sp>
        <p:nvSpPr>
          <p:cNvPr id="10" name="TextBox 9">
            <a:extLst>
              <a:ext uri="{FF2B5EF4-FFF2-40B4-BE49-F238E27FC236}">
                <a16:creationId xmlns:a16="http://schemas.microsoft.com/office/drawing/2014/main" id="{B2AFD3D2-CEF3-450D-B978-EE9BC25FF247}"/>
              </a:ext>
            </a:extLst>
          </p:cNvPr>
          <p:cNvSpPr txBox="1"/>
          <p:nvPr/>
        </p:nvSpPr>
        <p:spPr>
          <a:xfrm>
            <a:off x="6506057" y="1306073"/>
            <a:ext cx="5107765" cy="33855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20 -  Completed Residential Development (2005 to 2019) by total number of new residential units</a:t>
            </a:r>
          </a:p>
        </p:txBody>
      </p:sp>
      <p:sp>
        <p:nvSpPr>
          <p:cNvPr id="12" name="TextBox 11">
            <a:extLst>
              <a:ext uri="{FF2B5EF4-FFF2-40B4-BE49-F238E27FC236}">
                <a16:creationId xmlns:a16="http://schemas.microsoft.com/office/drawing/2014/main" id="{50688446-D848-4F73-9AB7-523B865313F8}"/>
              </a:ext>
            </a:extLst>
          </p:cNvPr>
          <p:cNvSpPr txBox="1"/>
          <p:nvPr/>
        </p:nvSpPr>
        <p:spPr>
          <a:xfrm>
            <a:off x="6506058" y="5753744"/>
            <a:ext cx="435704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London Development Database</a:t>
            </a:r>
            <a:endParaRPr lang="en-GB" sz="1100"/>
          </a:p>
        </p:txBody>
      </p:sp>
      <p:sp>
        <p:nvSpPr>
          <p:cNvPr id="14" name="TextBox 13">
            <a:extLst>
              <a:ext uri="{FF2B5EF4-FFF2-40B4-BE49-F238E27FC236}">
                <a16:creationId xmlns:a16="http://schemas.microsoft.com/office/drawing/2014/main" id="{F1AD2D2E-29D8-4DFA-B193-4CE86CFBEA1E}"/>
              </a:ext>
            </a:extLst>
          </p:cNvPr>
          <p:cNvSpPr txBox="1"/>
          <p:nvPr/>
        </p:nvSpPr>
        <p:spPr>
          <a:xfrm>
            <a:off x="11124481" y="5538710"/>
            <a:ext cx="2306611" cy="169277"/>
          </a:xfrm>
          <a:prstGeom prst="rect">
            <a:avLst/>
          </a:prstGeom>
          <a:noFill/>
        </p:spPr>
        <p:txBody>
          <a:bodyPr wrap="square" rtlCol="0">
            <a:spAutoFit/>
          </a:bodyPr>
          <a:lstStyle/>
          <a:p>
            <a:r>
              <a:rPr lang="en-GB" sz="500">
                <a:solidFill>
                  <a:schemeClr val="tx1">
                    <a:lumMod val="75000"/>
                    <a:lumOff val="25000"/>
                  </a:schemeClr>
                </a:solidFill>
                <a:latin typeface="Segoe UI" panose="020B0502040204020203" pitchFamily="34" charset="0"/>
                <a:cs typeface="Segoe UI" panose="020B0502040204020203" pitchFamily="34" charset="0"/>
              </a:rPr>
              <a:t>Background Map: OS</a:t>
            </a:r>
            <a:endParaRPr lang="en-GB" sz="500"/>
          </a:p>
        </p:txBody>
      </p:sp>
    </p:spTree>
    <p:extLst>
      <p:ext uri="{BB962C8B-B14F-4D97-AF65-F5344CB8AC3E}">
        <p14:creationId xmlns:p14="http://schemas.microsoft.com/office/powerpoint/2010/main" val="3869041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A2F3D7B3-7A6D-4173-AC6E-B5C1384DFF14}"/>
              </a:ext>
            </a:extLst>
          </p:cNvPr>
          <p:cNvPicPr>
            <a:picLocks noChangeAspect="1"/>
          </p:cNvPicPr>
          <p:nvPr/>
        </p:nvPicPr>
        <p:blipFill rotWithShape="1">
          <a:blip r:embed="rId2">
            <a:extLst>
              <a:ext uri="{28A0092B-C50C-407E-A947-70E740481C1C}">
                <a14:useLocalDpi xmlns:a14="http://schemas.microsoft.com/office/drawing/2010/main" val="0"/>
              </a:ext>
            </a:extLst>
          </a:blip>
          <a:srcRect l="15906" t="3603" b="2554"/>
          <a:stretch/>
        </p:blipFill>
        <p:spPr>
          <a:xfrm>
            <a:off x="6095625" y="1663190"/>
            <a:ext cx="5524075" cy="4359226"/>
          </a:xfrm>
          <a:prstGeom prst="rect">
            <a:avLst/>
          </a:prstGeom>
        </p:spPr>
      </p:pic>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6497514"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DEVELOPMENT PIPELINE</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HISTORIC &amp; FUTURE COMMERCIAL DEVELOPMENT</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a:bodyPr>
          <a:lstStyle/>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recent years, there have been a number of large-scale commercial developments within Aldgate, as shown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21</a:t>
            </a:r>
            <a:r>
              <a:rPr lang="en-GB" sz="800">
                <a:solidFill>
                  <a:schemeClr val="tx1">
                    <a:lumMod val="75000"/>
                    <a:lumOff val="25000"/>
                  </a:schemeClr>
                </a:solidFill>
                <a:latin typeface="Segoe UI" panose="020B0502040204020203" pitchFamily="34" charset="0"/>
                <a:cs typeface="Segoe UI" panose="020B0502040204020203" pitchFamily="34" charset="0"/>
              </a:rPr>
              <a:t>.</a:t>
            </a: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2000s saw a wave of office development in the western part of Aldgate on the fringes of the City’s insurance and financial service hubs. Two major office-space led developments were completed in 2014 at 80 Fenchurch Street and St Botolph’s House, with the 37,000 sqm Mitre Square development completed in 2018. </a:t>
            </a: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Elsewhere in the area, other large-scale development included Chapter Spitalfields on the northern fringe of the area, which saw the delivery of 8,800 square metres of new office accommodation alongside 35,600 square metres of new student accommodation in a 35-storey block. Equally a mixed office-hotel development at 15-16 </a:t>
            </a:r>
            <a:r>
              <a:rPr lang="en-GB" sz="800" err="1">
                <a:solidFill>
                  <a:schemeClr val="tx1">
                    <a:lumMod val="75000"/>
                    <a:lumOff val="25000"/>
                  </a:schemeClr>
                </a:solidFill>
                <a:latin typeface="Segoe UI" panose="020B0502040204020203" pitchFamily="34" charset="0"/>
                <a:cs typeface="Segoe UI" panose="020B0502040204020203" pitchFamily="34" charset="0"/>
              </a:rPr>
              <a:t>Minories</a:t>
            </a:r>
            <a:r>
              <a:rPr lang="en-GB" sz="800">
                <a:solidFill>
                  <a:schemeClr val="tx1">
                    <a:lumMod val="75000"/>
                    <a:lumOff val="25000"/>
                  </a:schemeClr>
                </a:solidFill>
                <a:latin typeface="Segoe UI" panose="020B0502040204020203" pitchFamily="34" charset="0"/>
                <a:cs typeface="Segoe UI" panose="020B0502040204020203" pitchFamily="34" charset="0"/>
              </a:rPr>
              <a:t>- adjacent to Aldgate Bus Station- has recently topped-out (as of November 2020) and will be home to a new Canopy by Hilton Hotel. </a:t>
            </a: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net terms, a total of 121,000 sqm of additional non-residential space has been constructed over the period 2005-2019. When applying the former Housing and Communities Agency’s Employment Density Guidance, this is anticipated to have generated </a:t>
            </a:r>
            <a:r>
              <a:rPr lang="en-GB" sz="800" b="1">
                <a:solidFill>
                  <a:schemeClr val="tx1">
                    <a:lumMod val="75000"/>
                    <a:lumOff val="25000"/>
                  </a:schemeClr>
                </a:solidFill>
                <a:latin typeface="Segoe UI" panose="020B0502040204020203" pitchFamily="34" charset="0"/>
                <a:cs typeface="Segoe UI" panose="020B0502040204020203" pitchFamily="34" charset="0"/>
              </a:rPr>
              <a:t>between 4,200 and 5,000 additional full-time equivalent jobs in all industries</a:t>
            </a:r>
            <a:r>
              <a:rPr lang="en-GB" sz="800">
                <a:solidFill>
                  <a:schemeClr val="tx1">
                    <a:lumMod val="75000"/>
                    <a:lumOff val="25000"/>
                  </a:schemeClr>
                </a:solidFill>
                <a:latin typeface="Segoe UI" panose="020B0502040204020203" pitchFamily="34" charset="0"/>
                <a:cs typeface="Segoe UI" panose="020B0502040204020203" pitchFamily="34" charset="0"/>
              </a:rPr>
              <a:t>. Of these additional jobs, between approximately 3,900 and 4,600 would be jobs associated with professional services and financial services jobs. </a:t>
            </a:r>
          </a:p>
          <a:p>
            <a:pPr marL="0" indent="0" algn="just">
              <a:buNone/>
            </a:pPr>
            <a:endParaRPr lang="en-GB" sz="10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24</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sp>
        <p:nvSpPr>
          <p:cNvPr id="11" name="TextBox 10">
            <a:extLst>
              <a:ext uri="{FF2B5EF4-FFF2-40B4-BE49-F238E27FC236}">
                <a16:creationId xmlns:a16="http://schemas.microsoft.com/office/drawing/2014/main" id="{53360FF6-6766-4C3B-8961-93D235EF9213}"/>
              </a:ext>
            </a:extLst>
          </p:cNvPr>
          <p:cNvSpPr txBox="1"/>
          <p:nvPr/>
        </p:nvSpPr>
        <p:spPr>
          <a:xfrm>
            <a:off x="6506057" y="1298177"/>
            <a:ext cx="5082822" cy="492443"/>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21 -  Completed development within the BID area boundary,  2005-2020 by proposed non-residential floorspace (sqm</a:t>
            </a:r>
            <a:r>
              <a:rPr lang="en-GB" sz="800">
                <a:solidFill>
                  <a:schemeClr val="tx1">
                    <a:lumMod val="75000"/>
                    <a:lumOff val="25000"/>
                  </a:schemeClr>
                </a:solidFill>
                <a:latin typeface="Segoe UI" panose="020B0502040204020203" pitchFamily="34" charset="0"/>
                <a:cs typeface="Segoe UI" panose="020B0502040204020203" pitchFamily="34" charset="0"/>
              </a:rPr>
              <a:t>)</a:t>
            </a:r>
          </a:p>
          <a:p>
            <a:pPr algn="ctr"/>
            <a:endParaRPr lang="en-GB" sz="1000"/>
          </a:p>
        </p:txBody>
      </p:sp>
      <p:pic>
        <p:nvPicPr>
          <p:cNvPr id="37" name="Picture 36" descr="Map&#10;&#10;Description automatically generated">
            <a:extLst>
              <a:ext uri="{FF2B5EF4-FFF2-40B4-BE49-F238E27FC236}">
                <a16:creationId xmlns:a16="http://schemas.microsoft.com/office/drawing/2014/main" id="{4A8A6A41-9F9F-4C55-B758-CE64706F1D5B}"/>
              </a:ext>
            </a:extLst>
          </p:cNvPr>
          <p:cNvPicPr>
            <a:picLocks noChangeAspect="1"/>
          </p:cNvPicPr>
          <p:nvPr/>
        </p:nvPicPr>
        <p:blipFill rotWithShape="1">
          <a:blip r:embed="rId4">
            <a:extLst>
              <a:ext uri="{28A0092B-C50C-407E-A947-70E740481C1C}">
                <a14:useLocalDpi xmlns:a14="http://schemas.microsoft.com/office/drawing/2010/main" val="0"/>
              </a:ext>
            </a:extLst>
          </a:blip>
          <a:srcRect l="80876" t="4054" b="66166"/>
          <a:stretch/>
        </p:blipFill>
        <p:spPr>
          <a:xfrm>
            <a:off x="10335838" y="1665087"/>
            <a:ext cx="1253041" cy="1379558"/>
          </a:xfrm>
          <a:prstGeom prst="rect">
            <a:avLst/>
          </a:prstGeom>
        </p:spPr>
      </p:pic>
      <p:sp>
        <p:nvSpPr>
          <p:cNvPr id="13" name="TextBox 12">
            <a:extLst>
              <a:ext uri="{FF2B5EF4-FFF2-40B4-BE49-F238E27FC236}">
                <a16:creationId xmlns:a16="http://schemas.microsoft.com/office/drawing/2014/main" id="{B69E5793-D555-4486-9A08-1F43941870C0}"/>
              </a:ext>
            </a:extLst>
          </p:cNvPr>
          <p:cNvSpPr txBox="1"/>
          <p:nvPr/>
        </p:nvSpPr>
        <p:spPr>
          <a:xfrm>
            <a:off x="6506058" y="6020868"/>
            <a:ext cx="435704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London Development Database</a:t>
            </a:r>
            <a:endParaRPr lang="en-GB" sz="1100"/>
          </a:p>
        </p:txBody>
      </p:sp>
      <p:sp>
        <p:nvSpPr>
          <p:cNvPr id="14" name="TextBox 13">
            <a:extLst>
              <a:ext uri="{FF2B5EF4-FFF2-40B4-BE49-F238E27FC236}">
                <a16:creationId xmlns:a16="http://schemas.microsoft.com/office/drawing/2014/main" id="{57961BF4-782A-40AB-AF8F-0B660F5FCF0D}"/>
              </a:ext>
            </a:extLst>
          </p:cNvPr>
          <p:cNvSpPr txBox="1"/>
          <p:nvPr/>
        </p:nvSpPr>
        <p:spPr>
          <a:xfrm>
            <a:off x="10847082" y="5857204"/>
            <a:ext cx="2306611" cy="169277"/>
          </a:xfrm>
          <a:prstGeom prst="rect">
            <a:avLst/>
          </a:prstGeom>
          <a:noFill/>
        </p:spPr>
        <p:txBody>
          <a:bodyPr wrap="square" rtlCol="0">
            <a:spAutoFit/>
          </a:bodyPr>
          <a:lstStyle/>
          <a:p>
            <a:r>
              <a:rPr lang="en-GB" sz="500">
                <a:solidFill>
                  <a:schemeClr val="tx1">
                    <a:lumMod val="75000"/>
                    <a:lumOff val="25000"/>
                  </a:schemeClr>
                </a:solidFill>
                <a:latin typeface="Segoe UI" panose="020B0502040204020203" pitchFamily="34" charset="0"/>
                <a:cs typeface="Segoe UI" panose="020B0502040204020203" pitchFamily="34" charset="0"/>
              </a:rPr>
              <a:t>Background Map: OS</a:t>
            </a:r>
            <a:endParaRPr lang="en-GB" sz="500"/>
          </a:p>
        </p:txBody>
      </p:sp>
    </p:spTree>
    <p:extLst>
      <p:ext uri="{BB962C8B-B14F-4D97-AF65-F5344CB8AC3E}">
        <p14:creationId xmlns:p14="http://schemas.microsoft.com/office/powerpoint/2010/main" val="2510725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6497514"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DEVELOPMENT PIPELINE</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HISTORIC &amp; FUTURE COMMERCIAL DEVELOPMENT</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a:bodyPr>
          <a:lstStyle/>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area within the Aldgate BID has a very high density of forthcoming planning applications. </a:t>
            </a: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As shown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22</a:t>
            </a:r>
            <a:r>
              <a:rPr lang="en-GB" sz="800">
                <a:solidFill>
                  <a:schemeClr val="tx1">
                    <a:lumMod val="75000"/>
                    <a:lumOff val="25000"/>
                  </a:schemeClr>
                </a:solidFill>
                <a:latin typeface="Segoe UI" panose="020B0502040204020203" pitchFamily="34" charset="0"/>
                <a:cs typeface="Segoe UI" panose="020B0502040204020203" pitchFamily="34" charset="0"/>
              </a:rPr>
              <a:t> London Development Database data shows that as of August 2019 there were a large number of approved developments waiting to start or complete, which fell within the BID area boundary. Unlike other parts of the City, the proposals encompass a mix of residential, student accommodation and commercial projects and reflects the increasing diversification of uses in this corner of the square mile. </a:t>
            </a: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 number of large-scale student accommodation projects are planned for the area. 16-22 Middlesex Street will see the provision of more than 28,000 sqm of additional student housing upon completion; 4-6 Middlesex Street on the Tower Hamlets side will see the delivery of 913 rooms in a part-16 storey, part-24 storey block; and </a:t>
            </a:r>
            <a:r>
              <a:rPr lang="en-GB" sz="800" err="1">
                <a:solidFill>
                  <a:schemeClr val="tx1">
                    <a:lumMod val="75000"/>
                    <a:lumOff val="25000"/>
                  </a:schemeClr>
                </a:solidFill>
                <a:latin typeface="Segoe UI" panose="020B0502040204020203" pitchFamily="34" charset="0"/>
                <a:cs typeface="Segoe UI" panose="020B0502040204020203" pitchFamily="34" charset="0"/>
              </a:rPr>
              <a:t>Urbanest</a:t>
            </a:r>
            <a:r>
              <a:rPr lang="en-GB" sz="800">
                <a:solidFill>
                  <a:schemeClr val="tx1">
                    <a:lumMod val="75000"/>
                    <a:lumOff val="25000"/>
                  </a:schemeClr>
                </a:solidFill>
                <a:latin typeface="Segoe UI" panose="020B0502040204020203" pitchFamily="34" charset="0"/>
                <a:cs typeface="Segoe UI" panose="020B0502040204020203" pitchFamily="34" charset="0"/>
              </a:rPr>
              <a:t> Vine Street will see a mix of student accommodation for students at King’s College London, along with commercial space for SMEs and retail when completed in 2021. </a:t>
            </a: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addition to student accommodation, the area has seen a large number of applications for new office space, which are somewhat evenly distributed across the area, with proposals in both the City and Tower Hamlets. The redevelopment of Bevis Marks House will see a 19-storey commercial building with ground floor retail; and two major office refurbishment schemes have been approved for sites close to Aldgate East station, including 18,442 sqm of space at 59-63 Whitechapel High St. </a:t>
            </a:r>
          </a:p>
          <a:p>
            <a:pPr marL="0" indent="0" algn="just">
              <a:lnSpc>
                <a:spcPct val="100000"/>
              </a:lnSpc>
              <a:buNone/>
            </a:pPr>
            <a:r>
              <a:rPr lang="en-GB" sz="800">
                <a:latin typeface="Segoe UI" panose="020B0502040204020203" pitchFamily="34" charset="0"/>
                <a:cs typeface="Segoe UI" panose="020B0502040204020203" pitchFamily="34" charset="0"/>
              </a:rPr>
              <a:t>A </a:t>
            </a:r>
            <a:r>
              <a:rPr lang="en-GB" sz="800">
                <a:solidFill>
                  <a:schemeClr val="tx1">
                    <a:lumMod val="75000"/>
                    <a:lumOff val="25000"/>
                  </a:schemeClr>
                </a:solidFill>
                <a:latin typeface="Segoe UI" panose="020B0502040204020203" pitchFamily="34" charset="0"/>
                <a:cs typeface="Segoe UI" panose="020B0502040204020203" pitchFamily="34" charset="0"/>
              </a:rPr>
              <a:t>substantial amount of new residential development has been approved for sites in the BID area. A total of 1,006 residential units have been approved for the Tower Hamlets portion of the BID area and 107 residential units have been approved for the City of London portion of the BID area, with 87 of these units delivered as part of the 15-16 </a:t>
            </a:r>
            <a:r>
              <a:rPr lang="en-GB" sz="800" err="1">
                <a:solidFill>
                  <a:schemeClr val="tx1">
                    <a:lumMod val="75000"/>
                    <a:lumOff val="25000"/>
                  </a:schemeClr>
                </a:solidFill>
                <a:latin typeface="Segoe UI" panose="020B0502040204020203" pitchFamily="34" charset="0"/>
                <a:cs typeface="Segoe UI" panose="020B0502040204020203" pitchFamily="34" charset="0"/>
              </a:rPr>
              <a:t>Minories</a:t>
            </a:r>
            <a:r>
              <a:rPr lang="en-GB" sz="800">
                <a:solidFill>
                  <a:schemeClr val="tx1">
                    <a:lumMod val="75000"/>
                    <a:lumOff val="25000"/>
                  </a:schemeClr>
                </a:solidFill>
                <a:latin typeface="Segoe UI" panose="020B0502040204020203" pitchFamily="34" charset="0"/>
                <a:cs typeface="Segoe UI" panose="020B0502040204020203" pitchFamily="34" charset="0"/>
              </a:rPr>
              <a:t> development. </a:t>
            </a: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Other major residential developments in the pipeline as of 2019 or completed in 2020 include the 463-unit Aldgate Place (since completed) and additional stages of Berkeley </a:t>
            </a:r>
            <a:r>
              <a:rPr lang="en-GB" sz="800" err="1">
                <a:solidFill>
                  <a:schemeClr val="tx1">
                    <a:lumMod val="75000"/>
                    <a:lumOff val="25000"/>
                  </a:schemeClr>
                </a:solidFill>
                <a:latin typeface="Segoe UI" panose="020B0502040204020203" pitchFamily="34" charset="0"/>
                <a:cs typeface="Segoe UI" panose="020B0502040204020203" pitchFamily="34" charset="0"/>
              </a:rPr>
              <a:t>Homes’s</a:t>
            </a:r>
            <a:r>
              <a:rPr lang="en-GB" sz="800">
                <a:solidFill>
                  <a:schemeClr val="tx1">
                    <a:lumMod val="75000"/>
                    <a:lumOff val="25000"/>
                  </a:schemeClr>
                </a:solidFill>
                <a:latin typeface="Segoe UI" panose="020B0502040204020203" pitchFamily="34" charset="0"/>
                <a:cs typeface="Segoe UI" panose="020B0502040204020203" pitchFamily="34" charset="0"/>
              </a:rPr>
              <a:t> mixed use Goodman Fields development, with a further 378 units completed as of 2020. </a:t>
            </a:r>
          </a:p>
          <a:p>
            <a:pPr marL="0" indent="0" algn="just">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addition, as of January 2021, plans for a 19-storey office building at 33 </a:t>
            </a:r>
            <a:r>
              <a:rPr lang="en-GB" sz="800" err="1">
                <a:solidFill>
                  <a:schemeClr val="tx1">
                    <a:lumMod val="75000"/>
                    <a:lumOff val="25000"/>
                  </a:schemeClr>
                </a:solidFill>
                <a:latin typeface="Segoe UI" panose="020B0502040204020203" pitchFamily="34" charset="0"/>
                <a:cs typeface="Segoe UI" panose="020B0502040204020203" pitchFamily="34" charset="0"/>
              </a:rPr>
              <a:t>Creechurch</a:t>
            </a:r>
            <a:r>
              <a:rPr lang="en-GB" sz="800">
                <a:solidFill>
                  <a:schemeClr val="tx1">
                    <a:lumMod val="75000"/>
                    <a:lumOff val="25000"/>
                  </a:schemeClr>
                </a:solidFill>
                <a:latin typeface="Segoe UI" panose="020B0502040204020203" pitchFamily="34" charset="0"/>
                <a:cs typeface="Segoe UI" panose="020B0502040204020203" pitchFamily="34" charset="0"/>
              </a:rPr>
              <a:t> Lane are soon to be decided on and revised plans for a large-scale office development at 101 Whitechapel High St are expected to be submitted for review imminently. </a:t>
            </a:r>
          </a:p>
          <a:p>
            <a:pPr marL="0" indent="0" algn="just">
              <a:lnSpc>
                <a:spcPct val="100000"/>
              </a:lnSpc>
              <a:buNone/>
            </a:pPr>
            <a:endParaRPr lang="en-GB" sz="8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25</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sp>
        <p:nvSpPr>
          <p:cNvPr id="10" name="TextBox 9">
            <a:extLst>
              <a:ext uri="{FF2B5EF4-FFF2-40B4-BE49-F238E27FC236}">
                <a16:creationId xmlns:a16="http://schemas.microsoft.com/office/drawing/2014/main" id="{B2AFD3D2-CEF3-450D-B978-EE9BC25FF247}"/>
              </a:ext>
            </a:extLst>
          </p:cNvPr>
          <p:cNvSpPr txBox="1"/>
          <p:nvPr/>
        </p:nvSpPr>
        <p:spPr>
          <a:xfrm>
            <a:off x="6506058" y="1369936"/>
            <a:ext cx="6211068"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22 -  On-going development with planning permission by primary use and proposed floorspace (sqm)</a:t>
            </a:r>
          </a:p>
        </p:txBody>
      </p:sp>
      <p:grpSp>
        <p:nvGrpSpPr>
          <p:cNvPr id="2" name="Group 1">
            <a:extLst>
              <a:ext uri="{FF2B5EF4-FFF2-40B4-BE49-F238E27FC236}">
                <a16:creationId xmlns:a16="http://schemas.microsoft.com/office/drawing/2014/main" id="{2108AAC3-9EC3-40CB-8379-CF90548685B4}"/>
              </a:ext>
            </a:extLst>
          </p:cNvPr>
          <p:cNvGrpSpPr/>
          <p:nvPr/>
        </p:nvGrpSpPr>
        <p:grpSpPr>
          <a:xfrm>
            <a:off x="6102852" y="1635759"/>
            <a:ext cx="5544647" cy="4538953"/>
            <a:chOff x="6102852" y="1635759"/>
            <a:chExt cx="5544647" cy="4538953"/>
          </a:xfrm>
        </p:grpSpPr>
        <p:grpSp>
          <p:nvGrpSpPr>
            <p:cNvPr id="19" name="Group 18">
              <a:extLst>
                <a:ext uri="{FF2B5EF4-FFF2-40B4-BE49-F238E27FC236}">
                  <a16:creationId xmlns:a16="http://schemas.microsoft.com/office/drawing/2014/main" id="{C926565E-83D3-453E-AC9C-BCBDE51BE50F}"/>
                </a:ext>
              </a:extLst>
            </p:cNvPr>
            <p:cNvGrpSpPr/>
            <p:nvPr/>
          </p:nvGrpSpPr>
          <p:grpSpPr>
            <a:xfrm>
              <a:off x="6102852" y="1635759"/>
              <a:ext cx="5544647" cy="4538953"/>
              <a:chOff x="6585731" y="1615211"/>
              <a:chExt cx="5544647" cy="4538953"/>
            </a:xfrm>
          </p:grpSpPr>
          <p:pic>
            <p:nvPicPr>
              <p:cNvPr id="9" name="Picture 8" descr="Map&#10;&#10;Description automatically generated">
                <a:extLst>
                  <a:ext uri="{FF2B5EF4-FFF2-40B4-BE49-F238E27FC236}">
                    <a16:creationId xmlns:a16="http://schemas.microsoft.com/office/drawing/2014/main" id="{F94F3A8B-C1CA-481D-9206-23929F5DC102}"/>
                  </a:ext>
                </a:extLst>
              </p:cNvPr>
              <p:cNvPicPr>
                <a:picLocks noChangeAspect="1"/>
              </p:cNvPicPr>
              <p:nvPr/>
            </p:nvPicPr>
            <p:blipFill rotWithShape="1">
              <a:blip r:embed="rId3">
                <a:extLst>
                  <a:ext uri="{28A0092B-C50C-407E-A947-70E740481C1C}">
                    <a14:useLocalDpi xmlns:a14="http://schemas.microsoft.com/office/drawing/2010/main" val="0"/>
                  </a:ext>
                </a:extLst>
              </a:blip>
              <a:srcRect l="16155" t="2768" b="-1"/>
              <a:stretch/>
            </p:blipFill>
            <p:spPr>
              <a:xfrm>
                <a:off x="6585731" y="1615211"/>
                <a:ext cx="5536029" cy="4538953"/>
              </a:xfrm>
              <a:prstGeom prst="rect">
                <a:avLst/>
              </a:prstGeom>
            </p:spPr>
          </p:pic>
          <p:pic>
            <p:nvPicPr>
              <p:cNvPr id="16" name="Picture 15" descr="Map&#10;&#10;Description automatically generated">
                <a:extLst>
                  <a:ext uri="{FF2B5EF4-FFF2-40B4-BE49-F238E27FC236}">
                    <a16:creationId xmlns:a16="http://schemas.microsoft.com/office/drawing/2014/main" id="{E14A8A2F-1E69-403F-8568-E01C7A0319F7}"/>
                  </a:ext>
                </a:extLst>
              </p:cNvPr>
              <p:cNvPicPr>
                <a:picLocks noChangeAspect="1"/>
              </p:cNvPicPr>
              <p:nvPr/>
            </p:nvPicPr>
            <p:blipFill rotWithShape="1">
              <a:blip r:embed="rId3">
                <a:extLst>
                  <a:ext uri="{28A0092B-C50C-407E-A947-70E740481C1C}">
                    <a14:useLocalDpi xmlns:a14="http://schemas.microsoft.com/office/drawing/2010/main" val="0"/>
                  </a:ext>
                </a:extLst>
              </a:blip>
              <a:srcRect l="94265" t="18163" r="765" b="73900"/>
              <a:stretch/>
            </p:blipFill>
            <p:spPr>
              <a:xfrm>
                <a:off x="11630670" y="2699205"/>
                <a:ext cx="499708" cy="624522"/>
              </a:xfrm>
              <a:prstGeom prst="rect">
                <a:avLst/>
              </a:prstGeom>
            </p:spPr>
          </p:pic>
        </p:grpSp>
        <p:pic>
          <p:nvPicPr>
            <p:cNvPr id="17" name="Picture 16" descr="Map&#10;&#10;Description automatically generated">
              <a:extLst>
                <a:ext uri="{FF2B5EF4-FFF2-40B4-BE49-F238E27FC236}">
                  <a16:creationId xmlns:a16="http://schemas.microsoft.com/office/drawing/2014/main" id="{B9A4DEE3-BA7C-4893-B225-428B7CC82710}"/>
                </a:ext>
              </a:extLst>
            </p:cNvPr>
            <p:cNvPicPr>
              <a:picLocks noChangeAspect="1"/>
            </p:cNvPicPr>
            <p:nvPr/>
          </p:nvPicPr>
          <p:blipFill rotWithShape="1">
            <a:blip r:embed="rId4">
              <a:extLst>
                <a:ext uri="{28A0092B-C50C-407E-A947-70E740481C1C}">
                  <a14:useLocalDpi xmlns:a14="http://schemas.microsoft.com/office/drawing/2010/main" val="0"/>
                </a:ext>
              </a:extLst>
            </a:blip>
            <a:srcRect l="76465" t="13363" r="809" b="73045"/>
            <a:stretch/>
          </p:blipFill>
          <p:spPr>
            <a:xfrm>
              <a:off x="10137592" y="2820512"/>
              <a:ext cx="1184982" cy="517695"/>
            </a:xfrm>
            <a:prstGeom prst="rect">
              <a:avLst/>
            </a:prstGeom>
          </p:spPr>
        </p:pic>
      </p:grpSp>
      <p:sp>
        <p:nvSpPr>
          <p:cNvPr id="22" name="TextBox 21">
            <a:extLst>
              <a:ext uri="{FF2B5EF4-FFF2-40B4-BE49-F238E27FC236}">
                <a16:creationId xmlns:a16="http://schemas.microsoft.com/office/drawing/2014/main" id="{5C310033-04CF-4ADE-8219-870CA17248F2}"/>
              </a:ext>
            </a:extLst>
          </p:cNvPr>
          <p:cNvSpPr txBox="1"/>
          <p:nvPr/>
        </p:nvSpPr>
        <p:spPr>
          <a:xfrm>
            <a:off x="6506058" y="6020868"/>
            <a:ext cx="4357045"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London Development Database</a:t>
            </a:r>
            <a:endParaRPr lang="en-GB" sz="1100"/>
          </a:p>
        </p:txBody>
      </p:sp>
      <p:sp>
        <p:nvSpPr>
          <p:cNvPr id="24" name="TextBox 23">
            <a:extLst>
              <a:ext uri="{FF2B5EF4-FFF2-40B4-BE49-F238E27FC236}">
                <a16:creationId xmlns:a16="http://schemas.microsoft.com/office/drawing/2014/main" id="{7DD13398-D164-4667-B8E1-CCAFD98EF59F}"/>
              </a:ext>
            </a:extLst>
          </p:cNvPr>
          <p:cNvSpPr txBox="1"/>
          <p:nvPr/>
        </p:nvSpPr>
        <p:spPr>
          <a:xfrm>
            <a:off x="10847082" y="5857204"/>
            <a:ext cx="2306611" cy="169277"/>
          </a:xfrm>
          <a:prstGeom prst="rect">
            <a:avLst/>
          </a:prstGeom>
          <a:noFill/>
        </p:spPr>
        <p:txBody>
          <a:bodyPr wrap="square" rtlCol="0">
            <a:spAutoFit/>
          </a:bodyPr>
          <a:lstStyle/>
          <a:p>
            <a:r>
              <a:rPr lang="en-GB" sz="500">
                <a:solidFill>
                  <a:schemeClr val="tx1">
                    <a:lumMod val="75000"/>
                    <a:lumOff val="25000"/>
                  </a:schemeClr>
                </a:solidFill>
                <a:latin typeface="Segoe UI" panose="020B0502040204020203" pitchFamily="34" charset="0"/>
                <a:cs typeface="Segoe UI" panose="020B0502040204020203" pitchFamily="34" charset="0"/>
              </a:rPr>
              <a:t>Background Map: OS</a:t>
            </a:r>
            <a:endParaRPr lang="en-GB" sz="500"/>
          </a:p>
        </p:txBody>
      </p:sp>
    </p:spTree>
    <p:extLst>
      <p:ext uri="{BB962C8B-B14F-4D97-AF65-F5344CB8AC3E}">
        <p14:creationId xmlns:p14="http://schemas.microsoft.com/office/powerpoint/2010/main" val="2373359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a:extLst>
              <a:ext uri="{FF2B5EF4-FFF2-40B4-BE49-F238E27FC236}">
                <a16:creationId xmlns:a16="http://schemas.microsoft.com/office/drawing/2014/main" id="{03126CF3-07E3-4B9B-BD3D-94D5196F1AE4}"/>
              </a:ext>
            </a:extLst>
          </p:cNvPr>
          <p:cNvSpPr txBox="1">
            <a:spLocks/>
          </p:cNvSpPr>
          <p:nvPr/>
        </p:nvSpPr>
        <p:spPr>
          <a:xfrm>
            <a:off x="3214419" y="2692400"/>
            <a:ext cx="5763163" cy="942370"/>
          </a:xfrm>
          <a:prstGeom prst="rect">
            <a:avLst/>
          </a:prstGeom>
        </p:spPr>
        <p:txBody>
          <a:bodyPr vert="horz" lIns="58652" tIns="29326" rIns="58652" bIns="29326" rtlCol="0" anchor="b">
            <a:normAutofit/>
          </a:bodyPr>
          <a:lstStyle>
            <a:lvl1pPr algn="l" defTabSz="914400" rtl="0" eaLnBrk="1" latinLnBrk="0" hangingPunct="1">
              <a:lnSpc>
                <a:spcPct val="90000"/>
              </a:lnSpc>
              <a:spcBef>
                <a:spcPct val="0"/>
              </a:spcBef>
              <a:buNone/>
              <a:defRPr sz="2800" b="1" i="0" kern="1200" baseline="0">
                <a:solidFill>
                  <a:srgbClr val="FF4337"/>
                </a:solidFill>
                <a:latin typeface="Arial" charset="0"/>
                <a:ea typeface="Arial" charset="0"/>
                <a:cs typeface="Arial" charset="0"/>
              </a:defRPr>
            </a:lvl1pPr>
          </a:lstStyle>
          <a:p>
            <a:pPr>
              <a:spcAft>
                <a:spcPts val="385"/>
              </a:spcAft>
            </a:pPr>
            <a:r>
              <a:rPr lang="en-GB" sz="1800" cap="all" spc="271">
                <a:solidFill>
                  <a:srgbClr val="000000"/>
                </a:solidFill>
                <a:latin typeface="Segoe UI Semibold" panose="020B0702040204020203" pitchFamily="34" charset="0"/>
                <a:ea typeface="+mj-ea"/>
                <a:cs typeface="Segoe UI" panose="020B0502040204020203" pitchFamily="34" charset="0"/>
              </a:rPr>
              <a:t>5. Key challenges and opportunities</a:t>
            </a:r>
          </a:p>
          <a:p>
            <a:pPr>
              <a:spcAft>
                <a:spcPts val="385"/>
              </a:spcAft>
            </a:pPr>
            <a:endParaRPr lang="en-GB" sz="1800" cap="all" spc="271">
              <a:solidFill>
                <a:srgbClr val="000000"/>
              </a:solidFill>
              <a:latin typeface="Segoe UI Semibold" panose="020B0702040204020203" pitchFamily="34" charset="0"/>
              <a:ea typeface="+mj-ea"/>
              <a:cs typeface="Segoe UI" panose="020B0502040204020203" pitchFamily="34" charset="0"/>
            </a:endParaRPr>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Slide Number Placeholder 4">
            <a:extLst>
              <a:ext uri="{FF2B5EF4-FFF2-40B4-BE49-F238E27FC236}">
                <a16:creationId xmlns:a16="http://schemas.microsoft.com/office/drawing/2014/main" id="{F65C3594-9CCE-4EB7-ABFB-4DD8D38EABD1}"/>
              </a:ext>
            </a:extLst>
          </p:cNvPr>
          <p:cNvSpPr>
            <a:spLocks noGrp="1"/>
          </p:cNvSpPr>
          <p:nvPr>
            <p:ph type="sldNum" sz="quarter" idx="12"/>
          </p:nvPr>
        </p:nvSpPr>
        <p:spPr/>
        <p:txBody>
          <a:bodyPr/>
          <a:lstStyle/>
          <a:p>
            <a:fld id="{04E361EE-CEE0-400D-99AD-0A610B98C417}" type="slidenum">
              <a:rPr lang="en-GB" smtClean="0"/>
              <a:t>26</a:t>
            </a:fld>
            <a:endParaRPr lang="en-GB"/>
          </a:p>
        </p:txBody>
      </p:sp>
      <p:sp>
        <p:nvSpPr>
          <p:cNvPr id="3" name="Footer Placeholder 2">
            <a:extLst>
              <a:ext uri="{FF2B5EF4-FFF2-40B4-BE49-F238E27FC236}">
                <a16:creationId xmlns:a16="http://schemas.microsoft.com/office/drawing/2014/main" id="{6ACB1A5A-CA5A-459E-84B6-7360534AEF80}"/>
              </a:ext>
            </a:extLst>
          </p:cNvPr>
          <p:cNvSpPr>
            <a:spLocks noGrp="1"/>
          </p:cNvSpPr>
          <p:nvPr>
            <p:ph type="ftr" sz="quarter" idx="11"/>
          </p:nvPr>
        </p:nvSpPr>
        <p:spPr/>
        <p:txBody>
          <a:bodyPr/>
          <a:lstStyle/>
          <a:p>
            <a:r>
              <a:rPr lang="en-GB"/>
              <a:t>Aldgate: Baseline Study and Economic Analysis</a:t>
            </a:r>
          </a:p>
        </p:txBody>
      </p:sp>
    </p:spTree>
    <p:extLst>
      <p:ext uri="{BB962C8B-B14F-4D97-AF65-F5344CB8AC3E}">
        <p14:creationId xmlns:p14="http://schemas.microsoft.com/office/powerpoint/2010/main" val="2853746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Covid-19</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economic impact</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vert="horz" lIns="91440" tIns="45720" rIns="91440" bIns="45720" numCol="2" spcCol="180000" rtlCol="0" anchor="t">
            <a:normAutofit/>
          </a:bodyPr>
          <a:lstStyle/>
          <a:p>
            <a:pPr marL="0" indent="0">
              <a:lnSpc>
                <a:spcPct val="100000"/>
              </a:lnSpc>
              <a:buNone/>
            </a:pPr>
            <a:r>
              <a:rPr lang="en-GB" sz="800">
                <a:solidFill>
                  <a:schemeClr val="tx1">
                    <a:lumMod val="75000"/>
                    <a:lumOff val="25000"/>
                  </a:schemeClr>
                </a:solidFill>
                <a:latin typeface="Segoe UI"/>
                <a:cs typeface="Segoe UI"/>
              </a:rPr>
              <a:t>At the time of writing (November 2020) the size of the UK economy, despite recording monthly GDP growth across the summer months, remains 8% below its pre Covid-19 levels, a direct consequence of the record output fall in 2020q2.</a:t>
            </a:r>
          </a:p>
          <a:p>
            <a:pPr marL="0" indent="0">
              <a:lnSpc>
                <a:spcPct val="100000"/>
              </a:lnSpc>
              <a:buNone/>
            </a:pPr>
            <a:r>
              <a:rPr lang="en-GB" sz="800">
                <a:solidFill>
                  <a:schemeClr val="tx1">
                    <a:lumMod val="75000"/>
                    <a:lumOff val="25000"/>
                  </a:schemeClr>
                </a:solidFill>
                <a:latin typeface="Segoe UI"/>
                <a:cs typeface="Segoe UI"/>
              </a:rPr>
              <a:t>The short and medium-term economic implications for the Aldgate economy vary greatly across sectors. On the one hand the professional, financial and information/ communication sectors, which were already shifting to more online and remote working, have been able to adapt more easily during the pandemic. For these industries, while some changes to policies and workplace environments may be necessary, output and employment have broadly recovered from the initial shock, albeit perhaps at a higher cost.</a:t>
            </a:r>
          </a:p>
          <a:p>
            <a:pPr marL="0" indent="0">
              <a:lnSpc>
                <a:spcPct val="100000"/>
              </a:lnSpc>
              <a:buNone/>
            </a:pPr>
            <a:r>
              <a:rPr lang="en-GB" sz="800">
                <a:solidFill>
                  <a:schemeClr val="tx1">
                    <a:lumMod val="75000"/>
                    <a:lumOff val="25000"/>
                  </a:schemeClr>
                </a:solidFill>
                <a:latin typeface="Segoe UI"/>
                <a:cs typeface="Segoe UI"/>
              </a:rPr>
              <a:t>Conversely, other sectors are far more vulnerable to a combination of lower footfall and increased costs, resulting from reductions in travel and tourism, possible reductions in domestic consumer spending, and the continuation of social distancing and other policies (imposed or voluntary) designed to reduce the risk of virus transmission. </a:t>
            </a:r>
          </a:p>
          <a:p>
            <a:pPr marL="0" indent="0">
              <a:lnSpc>
                <a:spcPct val="100000"/>
              </a:lnSpc>
              <a:buNone/>
            </a:pPr>
            <a:r>
              <a:rPr lang="en-GB" sz="800">
                <a:solidFill>
                  <a:schemeClr val="tx1">
                    <a:lumMod val="75000"/>
                    <a:lumOff val="25000"/>
                  </a:schemeClr>
                </a:solidFill>
                <a:latin typeface="Segoe UI"/>
                <a:cs typeface="Segoe UI"/>
              </a:rPr>
              <a:t>This is particularly true of Aldgate’s food service offering, which without the Monday-Friday workforce influx has struggled to stay operational. Anecdotal evidence illustrates that small and independent businesses in particular have been impacted, with many still not reopening following their enforced closure in March. This is reflected in the latest GDP data for September 2020, which shows output in hospitality sectors such as accommodation and food services, and the arts and entertainment sectors, remaining over 20% down on their pre Covid-19 levels. Conversely, sectors which have been able to adapt to home working and have not faced severe restrictions to their activities - such as the financial services sector – have seen their output broadly recover. This is illustrated in </a:t>
            </a:r>
            <a:r>
              <a:rPr lang="en-GB" sz="800" b="1">
                <a:solidFill>
                  <a:schemeClr val="tx1">
                    <a:lumMod val="75000"/>
                    <a:lumOff val="25000"/>
                  </a:schemeClr>
                </a:solidFill>
                <a:latin typeface="Segoe UI"/>
                <a:cs typeface="Segoe UI"/>
              </a:rPr>
              <a:t>Figure 23 </a:t>
            </a:r>
            <a:r>
              <a:rPr lang="en-GB" sz="800">
                <a:solidFill>
                  <a:schemeClr val="tx1">
                    <a:lumMod val="75000"/>
                    <a:lumOff val="25000"/>
                  </a:schemeClr>
                </a:solidFill>
                <a:latin typeface="Segoe UI"/>
                <a:cs typeface="Segoe UI"/>
              </a:rPr>
              <a:t>for the UK as a whole.</a:t>
            </a:r>
          </a:p>
          <a:p>
            <a:pPr marL="0" indent="0">
              <a:lnSpc>
                <a:spcPct val="100000"/>
              </a:lnSpc>
              <a:buNone/>
            </a:pPr>
            <a:r>
              <a:rPr lang="en-GB" sz="800">
                <a:solidFill>
                  <a:schemeClr val="tx1">
                    <a:lumMod val="75000"/>
                    <a:lumOff val="25000"/>
                  </a:schemeClr>
                </a:solidFill>
                <a:latin typeface="Segoe UI"/>
                <a:cs typeface="Segoe UI"/>
              </a:rPr>
              <a:t>Pertinently, while the above analysis reflects the sectoral impact on the economy, it needs to be remembered that these impacts are distributed unequally across households and individuals, with evidence illustrating that the least well off in society are most at risk to the negative consequences. The challenge for these households, in the context of the existing pockets of deprivation present across the BID, will be assessed later. </a:t>
            </a:r>
          </a:p>
          <a:p>
            <a:pPr marL="0" indent="0">
              <a:lnSpc>
                <a:spcPct val="100000"/>
              </a:lnSpc>
              <a:buNone/>
            </a:pPr>
            <a:endParaRPr lang="en-GB" sz="800">
              <a:solidFill>
                <a:schemeClr val="tx1">
                  <a:lumMod val="75000"/>
                  <a:lumOff val="25000"/>
                </a:schemeClr>
              </a:solidFill>
              <a:highlight>
                <a:srgbClr val="FFFF00"/>
              </a:highlight>
              <a:latin typeface="Segoe UI"/>
              <a:cs typeface="Segoe UI"/>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27</a:t>
            </a:fld>
            <a:endParaRPr lang="en-GB"/>
          </a:p>
        </p:txBody>
      </p:sp>
      <p:sp>
        <p:nvSpPr>
          <p:cNvPr id="10" name="Footer Placeholder 9">
            <a:extLst>
              <a:ext uri="{FF2B5EF4-FFF2-40B4-BE49-F238E27FC236}">
                <a16:creationId xmlns:a16="http://schemas.microsoft.com/office/drawing/2014/main" id="{3A66820B-414E-416F-A06D-D25E151A22B3}"/>
              </a:ext>
            </a:extLst>
          </p:cNvPr>
          <p:cNvSpPr>
            <a:spLocks noGrp="1"/>
          </p:cNvSpPr>
          <p:nvPr>
            <p:ph type="ftr" sz="quarter" idx="11"/>
          </p:nvPr>
        </p:nvSpPr>
        <p:spPr/>
        <p:txBody>
          <a:bodyPr/>
          <a:lstStyle/>
          <a:p>
            <a:r>
              <a:rPr lang="en-GB"/>
              <a:t>Aldgate: Baseline Study and Economic Analysis</a:t>
            </a:r>
          </a:p>
        </p:txBody>
      </p:sp>
      <p:graphicFrame>
        <p:nvGraphicFramePr>
          <p:cNvPr id="16" name="Chart 15">
            <a:extLst>
              <a:ext uri="{FF2B5EF4-FFF2-40B4-BE49-F238E27FC236}">
                <a16:creationId xmlns:a16="http://schemas.microsoft.com/office/drawing/2014/main" id="{4F96BC83-D8C4-4C93-9607-D2286D54B25E}"/>
              </a:ext>
            </a:extLst>
          </p:cNvPr>
          <p:cNvGraphicFramePr>
            <a:graphicFrameLocks/>
          </p:cNvGraphicFramePr>
          <p:nvPr>
            <p:extLst>
              <p:ext uri="{D42A27DB-BD31-4B8C-83A1-F6EECF244321}">
                <p14:modId xmlns:p14="http://schemas.microsoft.com/office/powerpoint/2010/main" val="67390298"/>
              </p:ext>
            </p:extLst>
          </p:nvPr>
        </p:nvGraphicFramePr>
        <p:xfrm>
          <a:off x="5889033" y="1839074"/>
          <a:ext cx="6115999" cy="389999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B38ADCD5-C549-40CE-A44A-E96853A90C74}"/>
              </a:ext>
            </a:extLst>
          </p:cNvPr>
          <p:cNvSpPr txBox="1"/>
          <p:nvPr/>
        </p:nvSpPr>
        <p:spPr>
          <a:xfrm>
            <a:off x="6505478" y="1579662"/>
            <a:ext cx="5262559" cy="215444"/>
          </a:xfrm>
          <a:prstGeom prst="rect">
            <a:avLst/>
          </a:prstGeom>
          <a:noFill/>
        </p:spPr>
        <p:txBody>
          <a:bodyPr wrap="square" rtlCol="0">
            <a:spAutoFit/>
          </a:bodyPr>
          <a:lstStyle/>
          <a:p>
            <a:r>
              <a:rPr lang="en-GB" sz="800" b="1">
                <a:solidFill>
                  <a:schemeClr val="tx1">
                    <a:lumMod val="75000"/>
                    <a:lumOff val="25000"/>
                  </a:schemeClr>
                </a:solidFill>
                <a:latin typeface="Segoe UI"/>
                <a:cs typeface="Segoe UI"/>
              </a:rPr>
              <a:t>Figure 23 – UK monthly GVA by sector (Index: September 2019=100)</a:t>
            </a:r>
          </a:p>
        </p:txBody>
      </p:sp>
      <p:sp>
        <p:nvSpPr>
          <p:cNvPr id="18" name="TextBox 17">
            <a:extLst>
              <a:ext uri="{FF2B5EF4-FFF2-40B4-BE49-F238E27FC236}">
                <a16:creationId xmlns:a16="http://schemas.microsoft.com/office/drawing/2014/main" id="{04D72148-8EF6-413B-AF9F-B1852B617DA3}"/>
              </a:ext>
            </a:extLst>
          </p:cNvPr>
          <p:cNvSpPr txBox="1"/>
          <p:nvPr/>
        </p:nvSpPr>
        <p:spPr>
          <a:xfrm>
            <a:off x="6490240" y="5714604"/>
            <a:ext cx="5262559" cy="184666"/>
          </a:xfrm>
          <a:prstGeom prst="rect">
            <a:avLst/>
          </a:prstGeom>
          <a:noFill/>
        </p:spPr>
        <p:txBody>
          <a:bodyPr wrap="square" rtlCol="0">
            <a:spAutoFit/>
          </a:bodyPr>
          <a:lstStyle/>
          <a:p>
            <a:r>
              <a:rPr lang="en-GB" sz="600">
                <a:solidFill>
                  <a:schemeClr val="tx1">
                    <a:lumMod val="75000"/>
                    <a:lumOff val="25000"/>
                  </a:schemeClr>
                </a:solidFill>
                <a:latin typeface="Segoe UI"/>
                <a:cs typeface="Segoe UI"/>
              </a:rPr>
              <a:t>Source: ONS </a:t>
            </a:r>
            <a:r>
              <a:rPr lang="en-GB" sz="600" i="1">
                <a:solidFill>
                  <a:schemeClr val="tx1">
                    <a:lumMod val="75000"/>
                    <a:lumOff val="25000"/>
                  </a:schemeClr>
                </a:solidFill>
                <a:latin typeface="Segoe UI"/>
                <a:cs typeface="Segoe UI"/>
              </a:rPr>
              <a:t>(Aldgate’s dominant sectors represented by solid lines</a:t>
            </a:r>
            <a:r>
              <a:rPr lang="en-GB" sz="600">
                <a:solidFill>
                  <a:schemeClr val="tx1">
                    <a:lumMod val="75000"/>
                    <a:lumOff val="25000"/>
                  </a:schemeClr>
                </a:solidFill>
                <a:latin typeface="Segoe UI"/>
                <a:cs typeface="Segoe UI"/>
              </a:rPr>
              <a:t>)</a:t>
            </a:r>
          </a:p>
        </p:txBody>
      </p:sp>
    </p:spTree>
    <p:extLst>
      <p:ext uri="{BB962C8B-B14F-4D97-AF65-F5344CB8AC3E}">
        <p14:creationId xmlns:p14="http://schemas.microsoft.com/office/powerpoint/2010/main" val="2765289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8061005" cy="470898"/>
          </a:xfrm>
          <a:prstGeom prst="rect">
            <a:avLst/>
          </a:prstGeom>
        </p:spPr>
        <p:txBody>
          <a:bodyPr>
            <a:normAutofit fontScale="90000"/>
          </a:bodyPr>
          <a:lstStyle/>
          <a:p>
            <a:r>
              <a:rPr lang="en-GB" sz="2000" cap="all" spc="271">
                <a:solidFill>
                  <a:srgbClr val="000000"/>
                </a:solidFill>
                <a:latin typeface="Segoe UI Semibold" panose="020B0702040204020203" pitchFamily="34" charset="0"/>
                <a:cs typeface="Segoe UI" panose="020B0502040204020203" pitchFamily="34" charset="0"/>
              </a:rPr>
              <a:t>Covid-19</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Societal impact and the onset of home working</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59"/>
            <a:ext cx="5262559" cy="4794885"/>
          </a:xfrm>
        </p:spPr>
        <p:txBody>
          <a:bodyPr vert="horz" lIns="91440" tIns="45720" rIns="91440" bIns="45720" numCol="2" spcCol="180000" rtlCol="0" anchor="t">
            <a:normAutofit fontScale="62500" lnSpcReduction="20000"/>
          </a:bodyPr>
          <a:lstStyle/>
          <a:p>
            <a:pPr marL="0" indent="0">
              <a:lnSpc>
                <a:spcPct val="120000"/>
              </a:lnSpc>
              <a:buNone/>
            </a:pPr>
            <a:r>
              <a:rPr lang="en-GB" sz="1300" dirty="0">
                <a:solidFill>
                  <a:schemeClr val="tx1">
                    <a:lumMod val="75000"/>
                    <a:lumOff val="25000"/>
                  </a:schemeClr>
                </a:solidFill>
                <a:latin typeface="Segoe UI"/>
                <a:cs typeface="Segoe UI"/>
              </a:rPr>
              <a:t>While the economic impacts of the Covid-19 pandemic are severe, they are expected to be temporary in nature, with most economic forecasts (while shrouded in uncertainty) predicting that the economy will recover within 2-3 years. The recent news regarding the promising developments of several Covid-19 vaccines, should further support this view. </a:t>
            </a:r>
          </a:p>
          <a:p>
            <a:pPr marL="0" indent="0">
              <a:lnSpc>
                <a:spcPct val="120000"/>
              </a:lnSpc>
              <a:buNone/>
            </a:pPr>
            <a:r>
              <a:rPr lang="en-GB" sz="1300" dirty="0">
                <a:solidFill>
                  <a:schemeClr val="tx1">
                    <a:lumMod val="75000"/>
                    <a:lumOff val="25000"/>
                  </a:schemeClr>
                </a:solidFill>
                <a:latin typeface="Segoe UI"/>
                <a:cs typeface="Segoe UI"/>
              </a:rPr>
              <a:t>What is perhaps more interesting moving forward are the wider societal changes to the way in which we work and socialise, and the long-term impact this will have on inner city locations such as the Aldgate.</a:t>
            </a:r>
          </a:p>
          <a:p>
            <a:pPr marL="0" indent="0">
              <a:lnSpc>
                <a:spcPct val="120000"/>
              </a:lnSpc>
              <a:buNone/>
            </a:pPr>
            <a:r>
              <a:rPr lang="en-GB" sz="1300" dirty="0">
                <a:solidFill>
                  <a:schemeClr val="tx1">
                    <a:lumMod val="75000"/>
                    <a:lumOff val="25000"/>
                  </a:schemeClr>
                </a:solidFill>
                <a:latin typeface="Segoe UI"/>
                <a:cs typeface="Segoe UI"/>
              </a:rPr>
              <a:t>For example, home working is now the (temporary) national and international norm (</a:t>
            </a:r>
            <a:r>
              <a:rPr lang="en-GB" sz="1300" b="1" dirty="0">
                <a:solidFill>
                  <a:schemeClr val="tx1">
                    <a:lumMod val="75000"/>
                    <a:lumOff val="25000"/>
                  </a:schemeClr>
                </a:solidFill>
                <a:latin typeface="Segoe UI"/>
                <a:cs typeface="Segoe UI"/>
              </a:rPr>
              <a:t>Figure 24</a:t>
            </a:r>
            <a:r>
              <a:rPr lang="en-GB" sz="1300" dirty="0">
                <a:solidFill>
                  <a:schemeClr val="tx1">
                    <a:lumMod val="75000"/>
                    <a:lumOff val="25000"/>
                  </a:schemeClr>
                </a:solidFill>
                <a:latin typeface="Segoe UI"/>
                <a:cs typeface="Segoe UI"/>
              </a:rPr>
              <a:t>), and this may have far-reaching implications for the future demand for employment space, in particular office space.</a:t>
            </a:r>
          </a:p>
          <a:p>
            <a:pPr marL="0" indent="0">
              <a:lnSpc>
                <a:spcPct val="120000"/>
              </a:lnSpc>
              <a:buNone/>
            </a:pPr>
            <a:r>
              <a:rPr lang="en-GB" sz="1300" dirty="0">
                <a:solidFill>
                  <a:schemeClr val="tx1">
                    <a:lumMod val="75000"/>
                    <a:lumOff val="25000"/>
                  </a:schemeClr>
                </a:solidFill>
                <a:latin typeface="Segoe UI"/>
                <a:cs typeface="Segoe UI"/>
              </a:rPr>
              <a:t>Already we are seeing major tech companies such as Twitter and Facebook saying employees can work from home permanently if they want to. The move to remote working – which many have enjoyed and actually have found to be more productive – could see companies use this as an opportunity to downsize, to reduce operating costs and invest more in technology and training. There could also be a structural shift in terms of office locations, with more companies opting for cheaper out-of-town or suburban locations, as opposed to expensive inner-city urban locations. </a:t>
            </a:r>
            <a:r>
              <a:rPr lang="en-GB" sz="1300">
                <a:solidFill>
                  <a:schemeClr val="tx1">
                    <a:lumMod val="75000"/>
                    <a:lumOff val="25000"/>
                  </a:schemeClr>
                </a:solidFill>
                <a:latin typeface="Segoe UI"/>
                <a:cs typeface="Segoe UI"/>
              </a:rPr>
              <a:t>All of this would drastically reduce footfall, particularly in the proportion of Aldgate within the City of London, negatively impacting the vitality of the area. </a:t>
            </a:r>
          </a:p>
          <a:p>
            <a:pPr marL="0" indent="0">
              <a:lnSpc>
                <a:spcPct val="120000"/>
              </a:lnSpc>
              <a:buNone/>
            </a:pPr>
            <a:r>
              <a:rPr lang="en-GB" sz="1300" b="1" dirty="0">
                <a:solidFill>
                  <a:srgbClr val="00B050"/>
                </a:solidFill>
                <a:latin typeface="Segoe UI"/>
                <a:cs typeface="Segoe UI"/>
              </a:rPr>
              <a:t>However, while the pandemic has brought insight into the benefits of remote working, it is unlikely that the age of urbanisation is over. </a:t>
            </a:r>
            <a:r>
              <a:rPr lang="en-GB" sz="1300" dirty="0">
                <a:solidFill>
                  <a:schemeClr val="tx1">
                    <a:lumMod val="75000"/>
                    <a:lumOff val="25000"/>
                  </a:schemeClr>
                </a:solidFill>
                <a:latin typeface="Segoe UI"/>
                <a:cs typeface="Segoe UI"/>
              </a:rPr>
              <a:t>Cities have been important to global economic development. The so-called agglomeration benefits of cities – the way in which, as scale and density increases, output and productivity rises – are well understood. These gains arise because </a:t>
            </a:r>
            <a:r>
              <a:rPr lang="en-GB" sz="1300" b="1" dirty="0">
                <a:solidFill>
                  <a:srgbClr val="00B050"/>
                </a:solidFill>
                <a:latin typeface="Segoe UI"/>
                <a:cs typeface="Segoe UI"/>
              </a:rPr>
              <a:t>cities (and offices) foster specialisation, learning, relationships, competition and the exchange of ideas.</a:t>
            </a:r>
            <a:r>
              <a:rPr lang="en-GB" sz="1300" dirty="0">
                <a:solidFill>
                  <a:srgbClr val="00B050"/>
                </a:solidFill>
                <a:latin typeface="Segoe UI"/>
                <a:cs typeface="Segoe UI"/>
              </a:rPr>
              <a:t> </a:t>
            </a:r>
            <a:r>
              <a:rPr lang="en-GB" sz="1300" dirty="0">
                <a:solidFill>
                  <a:schemeClr val="tx1">
                    <a:lumMod val="75000"/>
                    <a:lumOff val="25000"/>
                  </a:schemeClr>
                </a:solidFill>
                <a:latin typeface="Segoe UI"/>
                <a:cs typeface="Segoe UI"/>
              </a:rPr>
              <a:t>This is particularly important for younger workers, at the start of their careers. </a:t>
            </a:r>
          </a:p>
          <a:p>
            <a:pPr marL="0" indent="0">
              <a:lnSpc>
                <a:spcPct val="120000"/>
              </a:lnSpc>
              <a:buNone/>
            </a:pPr>
            <a:r>
              <a:rPr lang="en-GB" sz="1300" b="1" dirty="0">
                <a:solidFill>
                  <a:srgbClr val="00B050"/>
                </a:solidFill>
                <a:latin typeface="Segoe UI"/>
                <a:cs typeface="Segoe UI"/>
              </a:rPr>
              <a:t>There is also evidence that workers want an office they can attend</a:t>
            </a:r>
            <a:r>
              <a:rPr lang="en-GB" sz="1300" dirty="0">
                <a:solidFill>
                  <a:schemeClr val="tx1">
                    <a:lumMod val="75000"/>
                    <a:lumOff val="25000"/>
                  </a:schemeClr>
                </a:solidFill>
                <a:latin typeface="Segoe UI"/>
                <a:cs typeface="Segoe UI"/>
              </a:rPr>
              <a:t>, be it two or three days a week, as evidenced by the anecdotal pick-up in footfall during September, as well as the TfL passenger data previously assessed</a:t>
            </a:r>
            <a:r>
              <a:rPr lang="en-GB" sz="1300" b="1" dirty="0">
                <a:solidFill>
                  <a:srgbClr val="00B050"/>
                </a:solidFill>
                <a:latin typeface="Segoe UI"/>
                <a:cs typeface="Segoe UI"/>
              </a:rPr>
              <a:t>. The opportunity to come into the City, to meet colleagues and socialise remains an attraction for many.</a:t>
            </a:r>
          </a:p>
          <a:p>
            <a:pPr marL="0" indent="0">
              <a:lnSpc>
                <a:spcPct val="120000"/>
              </a:lnSpc>
              <a:buNone/>
            </a:pPr>
            <a:r>
              <a:rPr lang="en-GB" sz="1300" dirty="0">
                <a:solidFill>
                  <a:schemeClr val="tx1">
                    <a:lumMod val="75000"/>
                    <a:lumOff val="25000"/>
                  </a:schemeClr>
                </a:solidFill>
                <a:latin typeface="Segoe UI"/>
                <a:cs typeface="Segoe UI"/>
              </a:rPr>
              <a:t>What we may see instead therefore, are offices reducing in size – in order to accommodate say 50% of a workforce at any one time -  but becoming more attractive and “destinations” in their own right, importing some of the home comforts that we’ve become used to. One school of thought is that we will see the major re-purposing and “</a:t>
            </a:r>
            <a:r>
              <a:rPr lang="en-GB" sz="1300" dirty="0" err="1">
                <a:solidFill>
                  <a:schemeClr val="tx1">
                    <a:lumMod val="75000"/>
                    <a:lumOff val="25000"/>
                  </a:schemeClr>
                </a:solidFill>
                <a:latin typeface="Segoe UI"/>
                <a:cs typeface="Segoe UI"/>
              </a:rPr>
              <a:t>hotelization</a:t>
            </a:r>
            <a:r>
              <a:rPr lang="en-GB" sz="1300" dirty="0">
                <a:solidFill>
                  <a:schemeClr val="tx1">
                    <a:lumMod val="75000"/>
                    <a:lumOff val="25000"/>
                  </a:schemeClr>
                </a:solidFill>
                <a:latin typeface="Segoe UI"/>
                <a:cs typeface="Segoe UI"/>
              </a:rPr>
              <a:t>” of large office blocks within Aldgate, with businesses downsizing to say one or two floors with sustainable building designs, more characterful buildings and lower rents, but still retaining an employee hub. </a:t>
            </a:r>
          </a:p>
          <a:p>
            <a:pPr marL="0" indent="0">
              <a:lnSpc>
                <a:spcPct val="120000"/>
              </a:lnSpc>
              <a:buNone/>
            </a:pPr>
            <a:r>
              <a:rPr lang="en-GB" sz="1300" dirty="0">
                <a:solidFill>
                  <a:schemeClr val="tx1">
                    <a:lumMod val="75000"/>
                    <a:lumOff val="25000"/>
                  </a:schemeClr>
                </a:solidFill>
                <a:latin typeface="Segoe UI"/>
                <a:cs typeface="Segoe UI"/>
              </a:rPr>
              <a:t>A further possibility, based on discussions with the BID board, could be the rise of workers commuting into the City from out of London, staying a few nights in inner city hotels, before commuting home again. The rise of more City hotels to accommodate a Tuesday – Thursday work week could be an interesting trend to be aware of in the coming years. </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28</a:t>
            </a:fld>
            <a:endParaRPr lang="en-GB"/>
          </a:p>
        </p:txBody>
      </p:sp>
      <p:sp>
        <p:nvSpPr>
          <p:cNvPr id="10" name="Footer Placeholder 9">
            <a:extLst>
              <a:ext uri="{FF2B5EF4-FFF2-40B4-BE49-F238E27FC236}">
                <a16:creationId xmlns:a16="http://schemas.microsoft.com/office/drawing/2014/main" id="{3A66820B-414E-416F-A06D-D25E151A22B3}"/>
              </a:ext>
            </a:extLst>
          </p:cNvPr>
          <p:cNvSpPr>
            <a:spLocks noGrp="1"/>
          </p:cNvSpPr>
          <p:nvPr>
            <p:ph type="ftr" sz="quarter" idx="11"/>
          </p:nvPr>
        </p:nvSpPr>
        <p:spPr/>
        <p:txBody>
          <a:bodyPr/>
          <a:lstStyle/>
          <a:p>
            <a:r>
              <a:rPr lang="en-GB"/>
              <a:t>Aldgate: Baseline Study and Economic Analysis</a:t>
            </a:r>
          </a:p>
        </p:txBody>
      </p:sp>
      <p:sp>
        <p:nvSpPr>
          <p:cNvPr id="17" name="Content Placeholder 6">
            <a:extLst>
              <a:ext uri="{FF2B5EF4-FFF2-40B4-BE49-F238E27FC236}">
                <a16:creationId xmlns:a16="http://schemas.microsoft.com/office/drawing/2014/main" id="{E40B4BF7-14CC-43F1-996F-6839F8E37CDA}"/>
              </a:ext>
            </a:extLst>
          </p:cNvPr>
          <p:cNvSpPr txBox="1">
            <a:spLocks/>
          </p:cNvSpPr>
          <p:nvPr/>
        </p:nvSpPr>
        <p:spPr>
          <a:xfrm>
            <a:off x="6355695" y="1615212"/>
            <a:ext cx="5262559" cy="4645242"/>
          </a:xfrm>
          <a:prstGeom prst="rect">
            <a:avLst/>
          </a:prstGeom>
        </p:spPr>
        <p:txBody>
          <a:bodyPr vert="horz" lIns="91440" tIns="45720" rIns="91440" bIns="45720" numCol="2" spcCol="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8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Font typeface="Arial" panose="020B0604020202020204" pitchFamily="34" charset="0"/>
              <a:buNone/>
            </a:pPr>
            <a:endParaRPr lang="en-GB" sz="1000" i="1">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3" name="Group 22">
            <a:extLst>
              <a:ext uri="{FF2B5EF4-FFF2-40B4-BE49-F238E27FC236}">
                <a16:creationId xmlns:a16="http://schemas.microsoft.com/office/drawing/2014/main" id="{0186EBC6-9581-4509-A26F-793D6D60D5D6}"/>
              </a:ext>
            </a:extLst>
          </p:cNvPr>
          <p:cNvGrpSpPr/>
          <p:nvPr/>
        </p:nvGrpSpPr>
        <p:grpSpPr>
          <a:xfrm>
            <a:off x="6096000" y="1553568"/>
            <a:ext cx="5823478" cy="4127784"/>
            <a:chOff x="6212840" y="1268233"/>
            <a:chExt cx="5823478" cy="4127784"/>
          </a:xfrm>
        </p:grpSpPr>
        <p:sp>
          <p:nvSpPr>
            <p:cNvPr id="24" name="TextBox 23">
              <a:extLst>
                <a:ext uri="{FF2B5EF4-FFF2-40B4-BE49-F238E27FC236}">
                  <a16:creationId xmlns:a16="http://schemas.microsoft.com/office/drawing/2014/main" id="{DCDA63DF-7F5A-4D34-9B05-FF8BE93494E7}"/>
                </a:ext>
              </a:extLst>
            </p:cNvPr>
            <p:cNvSpPr txBox="1"/>
            <p:nvPr/>
          </p:nvSpPr>
          <p:spPr>
            <a:xfrm>
              <a:off x="6628861" y="1268233"/>
              <a:ext cx="5262559" cy="215444"/>
            </a:xfrm>
            <a:prstGeom prst="rect">
              <a:avLst/>
            </a:prstGeom>
            <a:noFill/>
          </p:spPr>
          <p:txBody>
            <a:bodyPr wrap="square" rtlCol="0">
              <a:spAutoFit/>
            </a:bodyPr>
            <a:lstStyle/>
            <a:p>
              <a:r>
                <a:rPr lang="en-GB" sz="800" b="1">
                  <a:solidFill>
                    <a:schemeClr val="tx1">
                      <a:lumMod val="75000"/>
                      <a:lumOff val="25000"/>
                    </a:schemeClr>
                  </a:solidFill>
                  <a:latin typeface="Segoe UI"/>
                  <a:cs typeface="Segoe UI"/>
                </a:rPr>
                <a:t>Figure 24 – Greater London Google Mobility Report</a:t>
              </a:r>
            </a:p>
          </p:txBody>
        </p:sp>
        <p:sp>
          <p:nvSpPr>
            <p:cNvPr id="25" name="Rectangle 24">
              <a:extLst>
                <a:ext uri="{FF2B5EF4-FFF2-40B4-BE49-F238E27FC236}">
                  <a16:creationId xmlns:a16="http://schemas.microsoft.com/office/drawing/2014/main" id="{1D724228-6ECC-4DF0-A47F-10460D7EFF44}"/>
                </a:ext>
              </a:extLst>
            </p:cNvPr>
            <p:cNvSpPr/>
            <p:nvPr/>
          </p:nvSpPr>
          <p:spPr>
            <a:xfrm>
              <a:off x="7306903" y="1804351"/>
              <a:ext cx="125255" cy="2342347"/>
            </a:xfrm>
            <a:prstGeom prst="rect">
              <a:avLst/>
            </a:prstGeom>
            <a:solidFill>
              <a:schemeClr val="bg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84A81F9D-321B-47BC-B302-A3C681435EFA}"/>
                </a:ext>
              </a:extLst>
            </p:cNvPr>
            <p:cNvSpPr txBox="1"/>
            <p:nvPr/>
          </p:nvSpPr>
          <p:spPr>
            <a:xfrm>
              <a:off x="6548512" y="5211351"/>
              <a:ext cx="5262559" cy="184666"/>
            </a:xfrm>
            <a:prstGeom prst="rect">
              <a:avLst/>
            </a:prstGeom>
            <a:noFill/>
          </p:spPr>
          <p:txBody>
            <a:bodyPr wrap="square" rtlCol="0">
              <a:spAutoFit/>
            </a:bodyPr>
            <a:lstStyle/>
            <a:p>
              <a:r>
                <a:rPr lang="en-GB" sz="600">
                  <a:solidFill>
                    <a:schemeClr val="tx1">
                      <a:lumMod val="75000"/>
                      <a:lumOff val="25000"/>
                    </a:schemeClr>
                  </a:solidFill>
                  <a:latin typeface="Segoe UI"/>
                  <a:cs typeface="Segoe UI"/>
                </a:rPr>
                <a:t>Source: Google Mobility Data – google activity metrics compared to baseline (7 day rolling average)</a:t>
              </a:r>
            </a:p>
          </p:txBody>
        </p:sp>
        <p:sp>
          <p:nvSpPr>
            <p:cNvPr id="27" name="TextBox 26">
              <a:extLst>
                <a:ext uri="{FF2B5EF4-FFF2-40B4-BE49-F238E27FC236}">
                  <a16:creationId xmlns:a16="http://schemas.microsoft.com/office/drawing/2014/main" id="{D0B5FDAE-9C9E-4B75-9C7F-DE75A18C351A}"/>
                </a:ext>
              </a:extLst>
            </p:cNvPr>
            <p:cNvSpPr txBox="1"/>
            <p:nvPr/>
          </p:nvSpPr>
          <p:spPr>
            <a:xfrm>
              <a:off x="7431686" y="2741447"/>
              <a:ext cx="1803399" cy="230832"/>
            </a:xfrm>
            <a:prstGeom prst="rect">
              <a:avLst/>
            </a:prstGeom>
            <a:noFill/>
          </p:spPr>
          <p:txBody>
            <a:bodyPr wrap="square" rtlCol="0">
              <a:spAutoFit/>
            </a:bodyPr>
            <a:lstStyle/>
            <a:p>
              <a:r>
                <a:rPr lang="en-GB" sz="900" i="1">
                  <a:solidFill>
                    <a:schemeClr val="tx1">
                      <a:lumMod val="75000"/>
                      <a:lumOff val="25000"/>
                    </a:schemeClr>
                  </a:solidFill>
                  <a:latin typeface="Segoe UI"/>
                  <a:cs typeface="Segoe UI"/>
                </a:rPr>
                <a:t>Initial Lockdown implemented </a:t>
              </a:r>
            </a:p>
          </p:txBody>
        </p:sp>
        <p:graphicFrame>
          <p:nvGraphicFramePr>
            <p:cNvPr id="28" name="Chart 27">
              <a:extLst>
                <a:ext uri="{FF2B5EF4-FFF2-40B4-BE49-F238E27FC236}">
                  <a16:creationId xmlns:a16="http://schemas.microsoft.com/office/drawing/2014/main" id="{2EE1E207-2082-46DF-8F61-A1478D3F1CB4}"/>
                </a:ext>
              </a:extLst>
            </p:cNvPr>
            <p:cNvGraphicFramePr>
              <a:graphicFrameLocks/>
            </p:cNvGraphicFramePr>
            <p:nvPr>
              <p:extLst>
                <p:ext uri="{D42A27DB-BD31-4B8C-83A1-F6EECF244321}">
                  <p14:modId xmlns:p14="http://schemas.microsoft.com/office/powerpoint/2010/main" val="1908046984"/>
                </p:ext>
              </p:extLst>
            </p:nvPr>
          </p:nvGraphicFramePr>
          <p:xfrm>
            <a:off x="6212840" y="1620534"/>
            <a:ext cx="5823478" cy="3452548"/>
          </p:xfrm>
          <a:graphic>
            <a:graphicData uri="http://schemas.openxmlformats.org/drawingml/2006/chart">
              <c:chart xmlns:c="http://schemas.openxmlformats.org/drawingml/2006/chart" xmlns:r="http://schemas.openxmlformats.org/officeDocument/2006/relationships" r:id="rId3"/>
            </a:graphicData>
          </a:graphic>
        </p:graphicFrame>
        <p:sp>
          <p:nvSpPr>
            <p:cNvPr id="29" name="Rectangle 28">
              <a:extLst>
                <a:ext uri="{FF2B5EF4-FFF2-40B4-BE49-F238E27FC236}">
                  <a16:creationId xmlns:a16="http://schemas.microsoft.com/office/drawing/2014/main" id="{3B684EAD-228C-4669-BBD5-A6284C1FD133}"/>
                </a:ext>
              </a:extLst>
            </p:cNvPr>
            <p:cNvSpPr/>
            <p:nvPr/>
          </p:nvSpPr>
          <p:spPr>
            <a:xfrm>
              <a:off x="11450495" y="1821653"/>
              <a:ext cx="125255" cy="2342347"/>
            </a:xfrm>
            <a:prstGeom prst="rect">
              <a:avLst/>
            </a:prstGeom>
            <a:solidFill>
              <a:schemeClr val="bg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FB606AFB-9F75-4658-ACAB-9B3E170C4921}"/>
                </a:ext>
              </a:extLst>
            </p:cNvPr>
            <p:cNvSpPr txBox="1"/>
            <p:nvPr/>
          </p:nvSpPr>
          <p:spPr>
            <a:xfrm>
              <a:off x="9790072" y="1847357"/>
              <a:ext cx="1803399" cy="230832"/>
            </a:xfrm>
            <a:prstGeom prst="rect">
              <a:avLst/>
            </a:prstGeom>
            <a:noFill/>
          </p:spPr>
          <p:txBody>
            <a:bodyPr wrap="square" rtlCol="0">
              <a:spAutoFit/>
            </a:bodyPr>
            <a:lstStyle/>
            <a:p>
              <a:r>
                <a:rPr lang="en-GB" sz="900" i="1">
                  <a:solidFill>
                    <a:schemeClr val="tx1">
                      <a:lumMod val="75000"/>
                      <a:lumOff val="25000"/>
                    </a:schemeClr>
                  </a:solidFill>
                  <a:latin typeface="Segoe UI"/>
                  <a:cs typeface="Segoe UI"/>
                </a:rPr>
                <a:t>Second Lockdown implemented </a:t>
              </a:r>
            </a:p>
          </p:txBody>
        </p:sp>
      </p:grpSp>
    </p:spTree>
    <p:extLst>
      <p:ext uri="{BB962C8B-B14F-4D97-AF65-F5344CB8AC3E}">
        <p14:creationId xmlns:p14="http://schemas.microsoft.com/office/powerpoint/2010/main" val="3423950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11488474" cy="470898"/>
          </a:xfrm>
          <a:prstGeom prst="rect">
            <a:avLst/>
          </a:prstGeom>
        </p:spPr>
        <p:txBody>
          <a:bodyPr>
            <a:normAutofit fontScale="90000"/>
          </a:bodyPr>
          <a:lstStyle/>
          <a:p>
            <a:r>
              <a:rPr lang="en-GB" sz="2000" cap="all" spc="271" err="1">
                <a:solidFill>
                  <a:srgbClr val="000000"/>
                </a:solidFill>
                <a:latin typeface="Segoe UI Semibold" panose="020B0702040204020203" pitchFamily="34" charset="0"/>
                <a:cs typeface="Segoe UI" panose="020B0502040204020203" pitchFamily="34" charset="0"/>
              </a:rPr>
              <a:t>brexit</a:t>
            </a:r>
            <a:r>
              <a:rPr lang="en-GB" sz="2000" cap="all" spc="271">
                <a:solidFill>
                  <a:srgbClr val="000000"/>
                </a:solidFill>
                <a:latin typeface="Segoe UI Semibold" panose="020B0702040204020203" pitchFamily="34" charset="0"/>
                <a:cs typeface="Segoe UI" panose="020B0502040204020203" pitchFamily="34" charset="0"/>
              </a:rPr>
              <a:t> </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possible impact on the Aldgate economy</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59"/>
            <a:ext cx="5262559" cy="4644000"/>
          </a:xfrm>
        </p:spPr>
        <p:txBody>
          <a:bodyPr vert="horz" lIns="91440" tIns="45720" rIns="91440" bIns="45720" numCol="2" spcCol="180000" rtlCol="0" anchor="t">
            <a:noAutofit/>
          </a:bodyPr>
          <a:lstStyle/>
          <a:p>
            <a:pPr marL="0" indent="0">
              <a:lnSpc>
                <a:spcPct val="100000"/>
              </a:lnSpc>
              <a:buNone/>
            </a:pPr>
            <a:r>
              <a:rPr lang="en-GB" sz="800">
                <a:solidFill>
                  <a:schemeClr val="tx1">
                    <a:lumMod val="75000"/>
                    <a:lumOff val="25000"/>
                  </a:schemeClr>
                </a:solidFill>
                <a:latin typeface="Segoe UI"/>
                <a:cs typeface="Segoe UI"/>
              </a:rPr>
              <a:t>Leaving the EU (in terms of its potential impacts on trade, investment and the availability of labour and skills) remains one of the greatest economic risks to the UK’s business environment and broader economy in the long run. This may seem trivial in the context of the deepest recession in living memory as a result of the Covid-19 pandemic, but this places undue weight on the dramatic, but mostly temporary impacts of Covid-19, compared to the larger, long-term costs of Brexit, which could be expected to accumulate over time. </a:t>
            </a:r>
          </a:p>
          <a:p>
            <a:pPr marL="0" indent="0">
              <a:lnSpc>
                <a:spcPct val="100000"/>
              </a:lnSpc>
              <a:buNone/>
            </a:pPr>
            <a:r>
              <a:rPr lang="en-GB" sz="800">
                <a:solidFill>
                  <a:schemeClr val="tx1">
                    <a:lumMod val="75000"/>
                    <a:lumOff val="25000"/>
                  </a:schemeClr>
                </a:solidFill>
                <a:latin typeface="Segoe UI"/>
                <a:cs typeface="Segoe UI"/>
              </a:rPr>
              <a:t>In December 2020, the UK Government announced that a post-Brexit agreement on trade has been agreed, just a week before the transition period between the UK and the EU ended on the 31 December 2020. While this was welcome and avoids the disruption of a no-deal Brexit in the middle of the Covid-19 pandemic, the agreement is primarily centred around the rules for goods crossing borders. It says far less about trade in services, the dominant sector of the Aldgate, and wider UK economy.</a:t>
            </a:r>
          </a:p>
          <a:p>
            <a:pPr marL="0" indent="0">
              <a:lnSpc>
                <a:spcPct val="100000"/>
              </a:lnSpc>
              <a:buNone/>
            </a:pPr>
            <a:r>
              <a:rPr lang="en-GB" sz="800">
                <a:solidFill>
                  <a:schemeClr val="tx1">
                    <a:lumMod val="75000"/>
                    <a:lumOff val="25000"/>
                  </a:schemeClr>
                </a:solidFill>
                <a:latin typeface="Segoe UI"/>
                <a:cs typeface="Segoe UI"/>
              </a:rPr>
              <a:t>For Aldgate, the impact on the financial services sector, and related activities such as legal services, will be of great concern. Decisions on issues such as equivalence, regulatory alignment and the ability of UK firms to access the single market (often collectively referred to as ‘passporting rights’), as well as the ease with which closely related professionals such as lawyers are able to travel to and from the EU for work, are still to be confirmed, and will be at the forefront of businesses’ minds going into 2021. </a:t>
            </a:r>
          </a:p>
          <a:p>
            <a:pPr marL="0" indent="0">
              <a:lnSpc>
                <a:spcPct val="100000"/>
              </a:lnSpc>
              <a:buNone/>
            </a:pPr>
            <a:r>
              <a:rPr lang="en-GB" sz="800">
                <a:solidFill>
                  <a:schemeClr val="tx1">
                    <a:lumMod val="75000"/>
                    <a:lumOff val="25000"/>
                  </a:schemeClr>
                </a:solidFill>
                <a:latin typeface="Segoe UI"/>
                <a:cs typeface="Segoe UI"/>
              </a:rPr>
              <a:t>Indeed, in the absence of clarity across the transition period, we have already seen companies take action. According to accountancy firm EY, financial services firms operating in the UK have shifted around 7,500 employees and more than £1.2 trillion of assets to the European Union ahead of transition period ending on 31 December, in order to raise their continental presence in the event the UK is not granted equivalence rights. High profile companies which have shifted assets include JP Morgan and Goldman Sachs. This trend is reflected within the Aldgate BID with the number of jobs in the Financial and Professional sector falling by 3,000 between 2015-2018 (see </a:t>
            </a:r>
            <a:r>
              <a:rPr lang="en-GB" sz="800" b="1">
                <a:solidFill>
                  <a:schemeClr val="tx1">
                    <a:lumMod val="75000"/>
                    <a:lumOff val="25000"/>
                  </a:schemeClr>
                </a:solidFill>
                <a:latin typeface="Segoe UI"/>
                <a:cs typeface="Segoe UI"/>
              </a:rPr>
              <a:t>Figure 25</a:t>
            </a:r>
            <a:r>
              <a:rPr lang="en-GB" sz="800">
                <a:solidFill>
                  <a:schemeClr val="tx1">
                    <a:lumMod val="75000"/>
                    <a:lumOff val="25000"/>
                  </a:schemeClr>
                </a:solidFill>
                <a:latin typeface="Segoe UI"/>
                <a:cs typeface="Segoe UI"/>
              </a:rPr>
              <a:t>). Despite remaining the dominant employer, this reduction is an illustration of the apprehension arising from the uncertain outlook, which remains despite a trade deal being reached. </a:t>
            </a:r>
          </a:p>
          <a:p>
            <a:pPr marL="0" indent="0">
              <a:lnSpc>
                <a:spcPct val="100000"/>
              </a:lnSpc>
              <a:buNone/>
            </a:pPr>
            <a:r>
              <a:rPr lang="en-GB" sz="800">
                <a:solidFill>
                  <a:schemeClr val="tx1">
                    <a:lumMod val="75000"/>
                    <a:lumOff val="25000"/>
                  </a:schemeClr>
                </a:solidFill>
                <a:latin typeface="Segoe UI"/>
                <a:cs typeface="Segoe UI"/>
              </a:rPr>
              <a:t>It should be noted however, that the fall in employment should not be wholly attributed to the impact of Brexit. There is also likely to be an element of how new employment is categorised, with the rise of fintech and </a:t>
            </a:r>
            <a:r>
              <a:rPr lang="en-GB" sz="800" err="1">
                <a:solidFill>
                  <a:schemeClr val="tx1">
                    <a:lumMod val="75000"/>
                    <a:lumOff val="25000"/>
                  </a:schemeClr>
                </a:solidFill>
                <a:latin typeface="Segoe UI"/>
                <a:cs typeface="Segoe UI"/>
              </a:rPr>
              <a:t>legaltech</a:t>
            </a:r>
            <a:r>
              <a:rPr lang="en-GB" sz="800">
                <a:solidFill>
                  <a:schemeClr val="tx1">
                    <a:lumMod val="75000"/>
                    <a:lumOff val="25000"/>
                  </a:schemeClr>
                </a:solidFill>
                <a:latin typeface="Segoe UI"/>
                <a:cs typeface="Segoe UI"/>
              </a:rPr>
              <a:t> firms blurring the lines between what activities are classified under financial related employment and what is classified under tech.</a:t>
            </a:r>
          </a:p>
          <a:p>
            <a:pPr marL="0" indent="0">
              <a:lnSpc>
                <a:spcPct val="100000"/>
              </a:lnSpc>
              <a:buNone/>
            </a:pPr>
            <a:r>
              <a:rPr lang="en-GB" sz="800">
                <a:solidFill>
                  <a:schemeClr val="tx1">
                    <a:lumMod val="75000"/>
                    <a:lumOff val="25000"/>
                  </a:schemeClr>
                </a:solidFill>
                <a:latin typeface="Segoe UI"/>
                <a:cs typeface="Segoe UI"/>
              </a:rPr>
              <a:t>Away from the financial sector, more generally the importance of foreign workers to London and Aldgate’s economy – both in highly skilled and entry level jobs – cannot be played down. It is estimated that 14% of jobs in London in 2017 were held by workers born in the European Economic Area (EEA) compared to 6% in the rest of the UK . EEA workers play a particularly prominent role in certain industries. For instance they account for over a quarter of jobs in the accommodation and food sector (28%). Any future policy that restricts the free movement of labour from the EU, will have significant impacts on Aldgate’s eco-system.</a:t>
            </a:r>
          </a:p>
        </p:txBody>
      </p:sp>
      <p:sp>
        <p:nvSpPr>
          <p:cNvPr id="9" name="Content Placeholder 6">
            <a:extLst>
              <a:ext uri="{FF2B5EF4-FFF2-40B4-BE49-F238E27FC236}">
                <a16:creationId xmlns:a16="http://schemas.microsoft.com/office/drawing/2014/main" id="{F36F14AE-CCEA-40D0-987B-1F573A2BD7F8}"/>
              </a:ext>
            </a:extLst>
          </p:cNvPr>
          <p:cNvSpPr txBox="1">
            <a:spLocks/>
          </p:cNvSpPr>
          <p:nvPr/>
        </p:nvSpPr>
        <p:spPr>
          <a:xfrm>
            <a:off x="6355695" y="1635760"/>
            <a:ext cx="5262559" cy="4645242"/>
          </a:xfrm>
          <a:prstGeom prst="rect">
            <a:avLst/>
          </a:prstGeom>
        </p:spPr>
        <p:txBody>
          <a:bodyPr vert="horz" lIns="91440" tIns="45720" rIns="91440" bIns="45720" numCol="2" spcCol="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Font typeface="Arial" panose="020B0604020202020204" pitchFamily="34" charset="0"/>
              <a:buNone/>
            </a:pPr>
            <a:endParaRPr lang="en-GB" sz="1000" i="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29</a:t>
            </a:fld>
            <a:endParaRPr lang="en-GB"/>
          </a:p>
        </p:txBody>
      </p:sp>
      <p:sp>
        <p:nvSpPr>
          <p:cNvPr id="10" name="Footer Placeholder 9">
            <a:extLst>
              <a:ext uri="{FF2B5EF4-FFF2-40B4-BE49-F238E27FC236}">
                <a16:creationId xmlns:a16="http://schemas.microsoft.com/office/drawing/2014/main" id="{3A66820B-414E-416F-A06D-D25E151A22B3}"/>
              </a:ext>
            </a:extLst>
          </p:cNvPr>
          <p:cNvSpPr>
            <a:spLocks noGrp="1"/>
          </p:cNvSpPr>
          <p:nvPr>
            <p:ph type="ftr" sz="quarter" idx="11"/>
          </p:nvPr>
        </p:nvSpPr>
        <p:spPr/>
        <p:txBody>
          <a:bodyPr/>
          <a:lstStyle/>
          <a:p>
            <a:r>
              <a:rPr lang="en-GB"/>
              <a:t>Aldgate: Baseline Study and Economic Analysis</a:t>
            </a:r>
          </a:p>
        </p:txBody>
      </p:sp>
      <p:grpSp>
        <p:nvGrpSpPr>
          <p:cNvPr id="2" name="Group 1">
            <a:extLst>
              <a:ext uri="{FF2B5EF4-FFF2-40B4-BE49-F238E27FC236}">
                <a16:creationId xmlns:a16="http://schemas.microsoft.com/office/drawing/2014/main" id="{63C14294-F893-4354-BB91-BFF7AFA0D33A}"/>
              </a:ext>
            </a:extLst>
          </p:cNvPr>
          <p:cNvGrpSpPr/>
          <p:nvPr/>
        </p:nvGrpSpPr>
        <p:grpSpPr>
          <a:xfrm>
            <a:off x="6200147" y="1576283"/>
            <a:ext cx="6134216" cy="3827924"/>
            <a:chOff x="6229762" y="1576283"/>
            <a:chExt cx="5544818" cy="3460121"/>
          </a:xfrm>
        </p:grpSpPr>
        <p:sp>
          <p:nvSpPr>
            <p:cNvPr id="15" name="TextBox 14">
              <a:extLst>
                <a:ext uri="{FF2B5EF4-FFF2-40B4-BE49-F238E27FC236}">
                  <a16:creationId xmlns:a16="http://schemas.microsoft.com/office/drawing/2014/main" id="{6A04A427-2D3D-4301-9AF0-C8B35CE0E309}"/>
                </a:ext>
              </a:extLst>
            </p:cNvPr>
            <p:cNvSpPr txBox="1"/>
            <p:nvPr/>
          </p:nvSpPr>
          <p:spPr>
            <a:xfrm>
              <a:off x="6512021" y="1576283"/>
              <a:ext cx="5262559" cy="194743"/>
            </a:xfrm>
            <a:prstGeom prst="rect">
              <a:avLst/>
            </a:prstGeom>
            <a:noFill/>
          </p:spPr>
          <p:txBody>
            <a:bodyPr wrap="square" rtlCol="0">
              <a:spAutoFit/>
            </a:bodyPr>
            <a:lstStyle/>
            <a:p>
              <a:r>
                <a:rPr lang="en-GB" sz="800" b="1">
                  <a:solidFill>
                    <a:schemeClr val="tx1">
                      <a:lumMod val="75000"/>
                      <a:lumOff val="25000"/>
                    </a:schemeClr>
                  </a:solidFill>
                  <a:latin typeface="Segoe UI"/>
                  <a:cs typeface="Segoe UI"/>
                </a:rPr>
                <a:t>Figure 25 – Aldgate has seen a significant fall in Financial Services jobs since the EU Referendum vote </a:t>
              </a:r>
            </a:p>
          </p:txBody>
        </p:sp>
        <p:graphicFrame>
          <p:nvGraphicFramePr>
            <p:cNvPr id="11" name="Chart 10">
              <a:extLst>
                <a:ext uri="{FF2B5EF4-FFF2-40B4-BE49-F238E27FC236}">
                  <a16:creationId xmlns:a16="http://schemas.microsoft.com/office/drawing/2014/main" id="{E056E8DA-6821-4DEA-96B9-B820706E068C}"/>
                </a:ext>
              </a:extLst>
            </p:cNvPr>
            <p:cNvGraphicFramePr>
              <a:graphicFrameLocks/>
            </p:cNvGraphicFramePr>
            <p:nvPr>
              <p:extLst>
                <p:ext uri="{D42A27DB-BD31-4B8C-83A1-F6EECF244321}">
                  <p14:modId xmlns:p14="http://schemas.microsoft.com/office/powerpoint/2010/main" val="103206131"/>
                </p:ext>
              </p:extLst>
            </p:nvPr>
          </p:nvGraphicFramePr>
          <p:xfrm>
            <a:off x="6229762" y="1883763"/>
            <a:ext cx="4897515" cy="295614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3716929F-2301-4D3B-A9F2-CFA0AE18BA0B}"/>
                </a:ext>
              </a:extLst>
            </p:cNvPr>
            <p:cNvSpPr txBox="1"/>
            <p:nvPr/>
          </p:nvSpPr>
          <p:spPr>
            <a:xfrm>
              <a:off x="6549467" y="4820960"/>
              <a:ext cx="4960839" cy="215444"/>
            </a:xfrm>
            <a:prstGeom prst="rect">
              <a:avLst/>
            </a:prstGeom>
            <a:noFill/>
          </p:spPr>
          <p:txBody>
            <a:bodyPr wrap="square" rtlCol="0">
              <a:spAutoFit/>
            </a:bodyPr>
            <a:lstStyle/>
            <a:p>
              <a:r>
                <a:rPr lang="en-GB" sz="600">
                  <a:solidFill>
                    <a:schemeClr val="tx1">
                      <a:lumMod val="75000"/>
                      <a:lumOff val="25000"/>
                    </a:schemeClr>
                  </a:solidFill>
                  <a:latin typeface="Segoe UI"/>
                  <a:cs typeface="Segoe UI"/>
                </a:rPr>
                <a:t>Source: BRES and WSP calculations</a:t>
              </a:r>
              <a:r>
                <a:rPr lang="en-GB" sz="800">
                  <a:solidFill>
                    <a:schemeClr val="tx1">
                      <a:lumMod val="75000"/>
                      <a:lumOff val="25000"/>
                    </a:schemeClr>
                  </a:solidFill>
                  <a:latin typeface="Segoe UI"/>
                  <a:cs typeface="Segoe UI"/>
                </a:rPr>
                <a:t>. </a:t>
              </a:r>
            </a:p>
          </p:txBody>
        </p:sp>
      </p:grpSp>
    </p:spTree>
    <p:extLst>
      <p:ext uri="{BB962C8B-B14F-4D97-AF65-F5344CB8AC3E}">
        <p14:creationId xmlns:p14="http://schemas.microsoft.com/office/powerpoint/2010/main" val="2833668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11488474" cy="470898"/>
          </a:xfrm>
          <a:prstGeom prst="rect">
            <a:avLst/>
          </a:prstGeom>
        </p:spPr>
        <p:txBody>
          <a:bodyPr>
            <a:normAutofit fontScale="90000"/>
          </a:bodyPr>
          <a:lstStyle/>
          <a:p>
            <a:r>
              <a:rPr lang="en-GB" sz="2000" cap="all" spc="271">
                <a:solidFill>
                  <a:srgbClr val="000000"/>
                </a:solidFill>
                <a:latin typeface="Segoe UI Semibold" panose="020B0702040204020203" pitchFamily="34" charset="0"/>
                <a:cs typeface="Segoe UI" panose="020B0502040204020203" pitchFamily="34" charset="0"/>
              </a:rPr>
              <a:t>Executive summary </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Aldgate connect bid</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361EE-CEE0-400D-99AD-0A610B98C41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Footer Placeholder 9">
            <a:extLst>
              <a:ext uri="{FF2B5EF4-FFF2-40B4-BE49-F238E27FC236}">
                <a16:creationId xmlns:a16="http://schemas.microsoft.com/office/drawing/2014/main" id="{3A66820B-414E-416F-A06D-D25E151A22B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tint val="75000"/>
                  </a:prstClr>
                </a:solidFill>
                <a:effectLst/>
                <a:uLnTx/>
                <a:uFillTx/>
                <a:latin typeface="Segoe UI" panose="020B0502040204020203" pitchFamily="34" charset="0"/>
                <a:ea typeface="+mn-ea"/>
                <a:cs typeface="Segoe UI" panose="020B0502040204020203" pitchFamily="34" charset="0"/>
              </a:rPr>
              <a:t>Aldgate: Baseline Study and Economic Analysis</a:t>
            </a:r>
          </a:p>
        </p:txBody>
      </p:sp>
      <p:sp>
        <p:nvSpPr>
          <p:cNvPr id="9" name="Rectangle 8">
            <a:extLst>
              <a:ext uri="{FF2B5EF4-FFF2-40B4-BE49-F238E27FC236}">
                <a16:creationId xmlns:a16="http://schemas.microsoft.com/office/drawing/2014/main" id="{8C8371EC-CEBD-4AD7-867B-7FA781E45944}"/>
              </a:ext>
            </a:extLst>
          </p:cNvPr>
          <p:cNvSpPr/>
          <p:nvPr/>
        </p:nvSpPr>
        <p:spPr>
          <a:xfrm>
            <a:off x="7197835" y="6665019"/>
            <a:ext cx="1159292" cy="1846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Source: Aldgate Connect BID</a:t>
            </a:r>
            <a:endParaRPr kumimoji="0" lang="en-GB" sz="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Graphic 10" descr="Man and woman">
            <a:extLst>
              <a:ext uri="{FF2B5EF4-FFF2-40B4-BE49-F238E27FC236}">
                <a16:creationId xmlns:a16="http://schemas.microsoft.com/office/drawing/2014/main" id="{1ECE562F-AB0B-4D68-B3BB-7686D6560F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7620" y="1578006"/>
            <a:ext cx="914400" cy="914400"/>
          </a:xfrm>
          <a:prstGeom prst="rect">
            <a:avLst/>
          </a:prstGeom>
        </p:spPr>
      </p:pic>
      <p:sp>
        <p:nvSpPr>
          <p:cNvPr id="12" name="TextBox 11">
            <a:extLst>
              <a:ext uri="{FF2B5EF4-FFF2-40B4-BE49-F238E27FC236}">
                <a16:creationId xmlns:a16="http://schemas.microsoft.com/office/drawing/2014/main" id="{2CDA61C3-A12B-4713-AD78-CDFC162A8DBB}"/>
              </a:ext>
            </a:extLst>
          </p:cNvPr>
          <p:cNvSpPr txBox="1"/>
          <p:nvPr/>
        </p:nvSpPr>
        <p:spPr>
          <a:xfrm>
            <a:off x="985421" y="2627790"/>
            <a:ext cx="1731146" cy="707886"/>
          </a:xfrm>
          <a:prstGeom prst="rect">
            <a:avLst/>
          </a:prstGeom>
          <a:noFill/>
        </p:spPr>
        <p:txBody>
          <a:bodyPr wrap="square" rtlCol="0">
            <a:spAutoFit/>
          </a:bodyPr>
          <a:lstStyle/>
          <a:p>
            <a:pPr algn="ctr"/>
            <a:r>
              <a:rPr lang="en-GB" sz="1000">
                <a:solidFill>
                  <a:schemeClr val="tx1">
                    <a:lumMod val="75000"/>
                    <a:lumOff val="25000"/>
                  </a:schemeClr>
                </a:solidFill>
                <a:latin typeface="Segoe UI" panose="020B0502040204020203" pitchFamily="34" charset="0"/>
                <a:cs typeface="Segoe UI" panose="020B0502040204020203" pitchFamily="34" charset="0"/>
              </a:rPr>
              <a:t>Aldgate supports a residential population of approximately 8,050 people.</a:t>
            </a:r>
          </a:p>
        </p:txBody>
      </p:sp>
      <p:pic>
        <p:nvPicPr>
          <p:cNvPr id="14" name="Graphic 13" descr="Briefcase">
            <a:extLst>
              <a:ext uri="{FF2B5EF4-FFF2-40B4-BE49-F238E27FC236}">
                <a16:creationId xmlns:a16="http://schemas.microsoft.com/office/drawing/2014/main" id="{0B85E0D4-E551-4C69-84AD-CB81E29B69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36905" y="1578006"/>
            <a:ext cx="914400" cy="914400"/>
          </a:xfrm>
          <a:prstGeom prst="rect">
            <a:avLst/>
          </a:prstGeom>
        </p:spPr>
      </p:pic>
      <p:sp>
        <p:nvSpPr>
          <p:cNvPr id="15" name="TextBox 14">
            <a:extLst>
              <a:ext uri="{FF2B5EF4-FFF2-40B4-BE49-F238E27FC236}">
                <a16:creationId xmlns:a16="http://schemas.microsoft.com/office/drawing/2014/main" id="{FE6C5657-851A-4EF0-A7BC-0506FE43017C}"/>
              </a:ext>
            </a:extLst>
          </p:cNvPr>
          <p:cNvSpPr txBox="1"/>
          <p:nvPr/>
        </p:nvSpPr>
        <p:spPr>
          <a:xfrm>
            <a:off x="3676619" y="2627790"/>
            <a:ext cx="1731146" cy="707886"/>
          </a:xfrm>
          <a:prstGeom prst="rect">
            <a:avLst/>
          </a:prstGeom>
          <a:noFill/>
        </p:spPr>
        <p:txBody>
          <a:bodyPr wrap="square" rtlCol="0">
            <a:spAutoFit/>
          </a:bodyPr>
          <a:lstStyle/>
          <a:p>
            <a:pPr algn="ctr"/>
            <a:r>
              <a:rPr lang="en-GB" sz="1000">
                <a:solidFill>
                  <a:schemeClr val="tx1">
                    <a:lumMod val="75000"/>
                    <a:lumOff val="25000"/>
                  </a:schemeClr>
                </a:solidFill>
                <a:latin typeface="Segoe UI" panose="020B0502040204020203" pitchFamily="34" charset="0"/>
                <a:cs typeface="Segoe UI" panose="020B0502040204020203" pitchFamily="34" charset="0"/>
              </a:rPr>
              <a:t>Aldgate currently supports approximately 47,100 jobs in one of the densest parts of London. </a:t>
            </a:r>
          </a:p>
        </p:txBody>
      </p:sp>
      <p:pic>
        <p:nvPicPr>
          <p:cNvPr id="17" name="Graphic 16" descr="Business Growth">
            <a:extLst>
              <a:ext uri="{FF2B5EF4-FFF2-40B4-BE49-F238E27FC236}">
                <a16:creationId xmlns:a16="http://schemas.microsoft.com/office/drawing/2014/main" id="{169184B7-2EC7-4CD2-B2DA-02772780FF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6190" y="1578006"/>
            <a:ext cx="914400" cy="914400"/>
          </a:xfrm>
          <a:prstGeom prst="rect">
            <a:avLst/>
          </a:prstGeom>
        </p:spPr>
      </p:pic>
      <p:sp>
        <p:nvSpPr>
          <p:cNvPr id="18" name="TextBox 17">
            <a:extLst>
              <a:ext uri="{FF2B5EF4-FFF2-40B4-BE49-F238E27FC236}">
                <a16:creationId xmlns:a16="http://schemas.microsoft.com/office/drawing/2014/main" id="{E0E091D8-B160-412F-A23A-A90E2B6C5B53}"/>
              </a:ext>
            </a:extLst>
          </p:cNvPr>
          <p:cNvSpPr txBox="1"/>
          <p:nvPr/>
        </p:nvSpPr>
        <p:spPr>
          <a:xfrm>
            <a:off x="6367817" y="2627790"/>
            <a:ext cx="1731146" cy="707886"/>
          </a:xfrm>
          <a:prstGeom prst="rect">
            <a:avLst/>
          </a:prstGeom>
          <a:noFill/>
        </p:spPr>
        <p:txBody>
          <a:bodyPr wrap="square" rtlCol="0">
            <a:spAutoFit/>
          </a:bodyPr>
          <a:lstStyle/>
          <a:p>
            <a:pPr algn="ctr"/>
            <a:r>
              <a:rPr lang="en-GB" sz="1000">
                <a:solidFill>
                  <a:schemeClr val="tx1">
                    <a:lumMod val="75000"/>
                    <a:lumOff val="25000"/>
                  </a:schemeClr>
                </a:solidFill>
                <a:latin typeface="Segoe UI" panose="020B0502040204020203" pitchFamily="34" charset="0"/>
                <a:cs typeface="Segoe UI" panose="020B0502040204020203" pitchFamily="34" charset="0"/>
              </a:rPr>
              <a:t>Since 2015 total jobs across Aldgate has risen by 4,410. This equates to a 10% increase. </a:t>
            </a:r>
          </a:p>
        </p:txBody>
      </p:sp>
      <p:pic>
        <p:nvPicPr>
          <p:cNvPr id="20" name="Graphic 19" descr="Bank">
            <a:extLst>
              <a:ext uri="{FF2B5EF4-FFF2-40B4-BE49-F238E27FC236}">
                <a16:creationId xmlns:a16="http://schemas.microsoft.com/office/drawing/2014/main" id="{0E361688-D0BA-4AB3-B407-255AF8B2A7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15475" y="1578006"/>
            <a:ext cx="914400" cy="914400"/>
          </a:xfrm>
          <a:prstGeom prst="rect">
            <a:avLst/>
          </a:prstGeom>
        </p:spPr>
      </p:pic>
      <p:sp>
        <p:nvSpPr>
          <p:cNvPr id="21" name="TextBox 20">
            <a:extLst>
              <a:ext uri="{FF2B5EF4-FFF2-40B4-BE49-F238E27FC236}">
                <a16:creationId xmlns:a16="http://schemas.microsoft.com/office/drawing/2014/main" id="{986123DD-9E8C-4DD3-B748-71037E03A186}"/>
              </a:ext>
            </a:extLst>
          </p:cNvPr>
          <p:cNvSpPr txBox="1"/>
          <p:nvPr/>
        </p:nvSpPr>
        <p:spPr>
          <a:xfrm>
            <a:off x="9146057" y="2633930"/>
            <a:ext cx="1731146" cy="861774"/>
          </a:xfrm>
          <a:prstGeom prst="rect">
            <a:avLst/>
          </a:prstGeom>
          <a:noFill/>
        </p:spPr>
        <p:txBody>
          <a:bodyPr wrap="square" rtlCol="0">
            <a:spAutoFit/>
          </a:bodyPr>
          <a:lstStyle/>
          <a:p>
            <a:pPr algn="ctr"/>
            <a:r>
              <a:rPr lang="en-GB" sz="1000">
                <a:solidFill>
                  <a:schemeClr val="tx1">
                    <a:lumMod val="75000"/>
                    <a:lumOff val="25000"/>
                  </a:schemeClr>
                </a:solidFill>
                <a:latin typeface="Segoe UI" panose="020B0502040204020203" pitchFamily="34" charset="0"/>
                <a:cs typeface="Segoe UI" panose="020B0502040204020203" pitchFamily="34" charset="0"/>
              </a:rPr>
              <a:t>27% of Aldgate’s workforce are employed in the financial and insurance sector, and a further 23% in the professional sector. </a:t>
            </a:r>
          </a:p>
        </p:txBody>
      </p:sp>
      <p:pic>
        <p:nvPicPr>
          <p:cNvPr id="25" name="Graphic 24" descr="Bar graph with upward trend">
            <a:extLst>
              <a:ext uri="{FF2B5EF4-FFF2-40B4-BE49-F238E27FC236}">
                <a16:creationId xmlns:a16="http://schemas.microsoft.com/office/drawing/2014/main" id="{38703E6F-EE9D-4154-9E6B-CFE07FEDDC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97620" y="3874864"/>
            <a:ext cx="914400" cy="914400"/>
          </a:xfrm>
          <a:prstGeom prst="rect">
            <a:avLst/>
          </a:prstGeom>
        </p:spPr>
      </p:pic>
      <p:sp>
        <p:nvSpPr>
          <p:cNvPr id="26" name="TextBox 25">
            <a:extLst>
              <a:ext uri="{FF2B5EF4-FFF2-40B4-BE49-F238E27FC236}">
                <a16:creationId xmlns:a16="http://schemas.microsoft.com/office/drawing/2014/main" id="{FF9D7269-A088-465C-A584-990D2706ADD9}"/>
              </a:ext>
            </a:extLst>
          </p:cNvPr>
          <p:cNvSpPr txBox="1"/>
          <p:nvPr/>
        </p:nvSpPr>
        <p:spPr>
          <a:xfrm>
            <a:off x="985421" y="4910661"/>
            <a:ext cx="1731146" cy="1015663"/>
          </a:xfrm>
          <a:prstGeom prst="rect">
            <a:avLst/>
          </a:prstGeom>
          <a:noFill/>
        </p:spPr>
        <p:txBody>
          <a:bodyPr wrap="square" rtlCol="0">
            <a:spAutoFit/>
          </a:bodyPr>
          <a:lstStyle/>
          <a:p>
            <a:pPr algn="ctr"/>
            <a:r>
              <a:rPr lang="en-GB" sz="1000">
                <a:solidFill>
                  <a:schemeClr val="tx1">
                    <a:lumMod val="75000"/>
                    <a:lumOff val="25000"/>
                  </a:schemeClr>
                </a:solidFill>
                <a:latin typeface="Segoe UI" panose="020B0502040204020203" pitchFamily="34" charset="0"/>
                <a:cs typeface="Segoe UI" panose="020B0502040204020203" pitchFamily="34" charset="0"/>
              </a:rPr>
              <a:t>The high value nature of the employment supported within Aldgate is reflected in a GVA generation of approximately £6 billion annually. </a:t>
            </a:r>
          </a:p>
        </p:txBody>
      </p:sp>
      <p:pic>
        <p:nvPicPr>
          <p:cNvPr id="28" name="Graphic 27" descr="Pound">
            <a:extLst>
              <a:ext uri="{FF2B5EF4-FFF2-40B4-BE49-F238E27FC236}">
                <a16:creationId xmlns:a16="http://schemas.microsoft.com/office/drawing/2014/main" id="{2A5F7B6D-8315-40A3-B916-EE6A39BFFF0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49890" y="3860879"/>
            <a:ext cx="914400" cy="914400"/>
          </a:xfrm>
          <a:prstGeom prst="rect">
            <a:avLst/>
          </a:prstGeom>
        </p:spPr>
      </p:pic>
      <p:sp>
        <p:nvSpPr>
          <p:cNvPr id="29" name="TextBox 28">
            <a:extLst>
              <a:ext uri="{FF2B5EF4-FFF2-40B4-BE49-F238E27FC236}">
                <a16:creationId xmlns:a16="http://schemas.microsoft.com/office/drawing/2014/main" id="{4064B47F-58F3-49E0-9F08-D51EE4878266}"/>
              </a:ext>
            </a:extLst>
          </p:cNvPr>
          <p:cNvSpPr txBox="1"/>
          <p:nvPr/>
        </p:nvSpPr>
        <p:spPr>
          <a:xfrm>
            <a:off x="3676619" y="4910661"/>
            <a:ext cx="1731146" cy="707886"/>
          </a:xfrm>
          <a:prstGeom prst="rect">
            <a:avLst/>
          </a:prstGeom>
          <a:noFill/>
        </p:spPr>
        <p:txBody>
          <a:bodyPr wrap="square" rtlCol="0">
            <a:spAutoFit/>
          </a:bodyPr>
          <a:lstStyle/>
          <a:p>
            <a:pPr algn="ctr"/>
            <a:r>
              <a:rPr lang="en-GB" sz="1000">
                <a:solidFill>
                  <a:schemeClr val="tx1">
                    <a:lumMod val="75000"/>
                    <a:lumOff val="25000"/>
                  </a:schemeClr>
                </a:solidFill>
                <a:latin typeface="Segoe UI" panose="020B0502040204020203" pitchFamily="34" charset="0"/>
                <a:cs typeface="Segoe UI" panose="020B0502040204020203" pitchFamily="34" charset="0"/>
              </a:rPr>
              <a:t>The Aldgate economy generates tax revenues in the region of £2.2 billion annually. </a:t>
            </a:r>
          </a:p>
        </p:txBody>
      </p:sp>
      <p:pic>
        <p:nvPicPr>
          <p:cNvPr id="31" name="Graphic 30" descr="City">
            <a:extLst>
              <a:ext uri="{FF2B5EF4-FFF2-40B4-BE49-F238E27FC236}">
                <a16:creationId xmlns:a16="http://schemas.microsoft.com/office/drawing/2014/main" id="{0489E96F-2A08-44C0-8027-671A4AC2230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02160" y="3836624"/>
            <a:ext cx="914400" cy="914400"/>
          </a:xfrm>
          <a:prstGeom prst="rect">
            <a:avLst/>
          </a:prstGeom>
        </p:spPr>
      </p:pic>
      <p:pic>
        <p:nvPicPr>
          <p:cNvPr id="33" name="Graphic 32" descr="Internet">
            <a:extLst>
              <a:ext uri="{FF2B5EF4-FFF2-40B4-BE49-F238E27FC236}">
                <a16:creationId xmlns:a16="http://schemas.microsoft.com/office/drawing/2014/main" id="{CB1A0B5D-AB46-44F0-9577-7C885129688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54430" y="3815667"/>
            <a:ext cx="914400" cy="914400"/>
          </a:xfrm>
          <a:prstGeom prst="rect">
            <a:avLst/>
          </a:prstGeom>
        </p:spPr>
      </p:pic>
      <p:sp>
        <p:nvSpPr>
          <p:cNvPr id="22" name="TextBox 21">
            <a:extLst>
              <a:ext uri="{FF2B5EF4-FFF2-40B4-BE49-F238E27FC236}">
                <a16:creationId xmlns:a16="http://schemas.microsoft.com/office/drawing/2014/main" id="{42CB5339-4BEA-4C4A-A7BA-1A2E37253128}"/>
              </a:ext>
            </a:extLst>
          </p:cNvPr>
          <p:cNvSpPr txBox="1"/>
          <p:nvPr/>
        </p:nvSpPr>
        <p:spPr>
          <a:xfrm>
            <a:off x="6367817" y="4910660"/>
            <a:ext cx="1731146" cy="1323439"/>
          </a:xfrm>
          <a:prstGeom prst="rect">
            <a:avLst/>
          </a:prstGeom>
          <a:noFill/>
        </p:spPr>
        <p:txBody>
          <a:bodyPr wrap="square" rtlCol="0">
            <a:spAutoFit/>
          </a:bodyPr>
          <a:lstStyle/>
          <a:p>
            <a:pPr algn="ctr"/>
            <a:r>
              <a:rPr lang="en-GB" sz="1000">
                <a:solidFill>
                  <a:schemeClr val="tx1">
                    <a:lumMod val="75000"/>
                    <a:lumOff val="25000"/>
                  </a:schemeClr>
                </a:solidFill>
                <a:latin typeface="Segoe UI" panose="020B0502040204020203" pitchFamily="34" charset="0"/>
                <a:cs typeface="Segoe UI" panose="020B0502040204020203" pitchFamily="34" charset="0"/>
              </a:rPr>
              <a:t>In net terms, a total of 121,000 sqm of additional non-residential space has been constructed over the period 2005-2019. This is anticipated to have generated between 4,200 and 5,000 additional jobs. </a:t>
            </a:r>
          </a:p>
        </p:txBody>
      </p:sp>
      <p:sp>
        <p:nvSpPr>
          <p:cNvPr id="23" name="TextBox 22">
            <a:extLst>
              <a:ext uri="{FF2B5EF4-FFF2-40B4-BE49-F238E27FC236}">
                <a16:creationId xmlns:a16="http://schemas.microsoft.com/office/drawing/2014/main" id="{8557EE51-5CDE-4430-B208-D03C0D1F62AD}"/>
              </a:ext>
            </a:extLst>
          </p:cNvPr>
          <p:cNvSpPr txBox="1"/>
          <p:nvPr/>
        </p:nvSpPr>
        <p:spPr>
          <a:xfrm>
            <a:off x="9146057" y="4941922"/>
            <a:ext cx="1731146" cy="1323439"/>
          </a:xfrm>
          <a:prstGeom prst="rect">
            <a:avLst/>
          </a:prstGeom>
          <a:noFill/>
        </p:spPr>
        <p:txBody>
          <a:bodyPr wrap="square" rtlCol="0">
            <a:spAutoFit/>
          </a:bodyPr>
          <a:lstStyle/>
          <a:p>
            <a:pPr algn="ctr"/>
            <a:r>
              <a:rPr lang="en-GB" sz="1000">
                <a:solidFill>
                  <a:schemeClr val="tx1">
                    <a:lumMod val="75000"/>
                    <a:lumOff val="25000"/>
                  </a:schemeClr>
                </a:solidFill>
                <a:latin typeface="Segoe UI" panose="020B0502040204020203" pitchFamily="34" charset="0"/>
                <a:cs typeface="Segoe UI" panose="020B0502040204020203" pitchFamily="34" charset="0"/>
              </a:rPr>
              <a:t>The Aldgate Economy is set to benefit from a number of technology led interventions in the coming years which could lead to higher value employment opportunities and huge productivity benefits.</a:t>
            </a:r>
          </a:p>
        </p:txBody>
      </p:sp>
    </p:spTree>
    <p:extLst>
      <p:ext uri="{BB962C8B-B14F-4D97-AF65-F5344CB8AC3E}">
        <p14:creationId xmlns:p14="http://schemas.microsoft.com/office/powerpoint/2010/main" val="2967610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8061005" cy="470898"/>
          </a:xfrm>
          <a:prstGeom prst="rect">
            <a:avLst/>
          </a:prstGeom>
        </p:spPr>
        <p:txBody>
          <a:bodyPr>
            <a:normAutofit fontScale="90000"/>
          </a:bodyPr>
          <a:lstStyle/>
          <a:p>
            <a:r>
              <a:rPr lang="en-GB" sz="2000" cap="all" spc="271">
                <a:solidFill>
                  <a:srgbClr val="000000"/>
                </a:solidFill>
                <a:latin typeface="Segoe UI Semibold" panose="020B0702040204020203" pitchFamily="34" charset="0"/>
                <a:cs typeface="Segoe UI" panose="020B0502040204020203" pitchFamily="34" charset="0"/>
              </a:rPr>
              <a:t>Promoting the bid</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petticoat lane market </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vert="horz" lIns="91440" tIns="45720" rIns="91440" bIns="45720" numCol="2" spcCol="180000" rtlCol="0" anchor="t">
            <a:normAutofit/>
          </a:bodyPr>
          <a:lstStyle/>
          <a:p>
            <a:pPr marL="0" indent="0">
              <a:lnSpc>
                <a:spcPct val="100000"/>
              </a:lnSpc>
              <a:buNone/>
            </a:pPr>
            <a:r>
              <a:rPr lang="en-GB" sz="800">
                <a:solidFill>
                  <a:schemeClr val="tx1">
                    <a:lumMod val="75000"/>
                    <a:lumOff val="25000"/>
                  </a:schemeClr>
                </a:solidFill>
                <a:latin typeface="Segoe UI"/>
                <a:cs typeface="Segoe UI"/>
              </a:rPr>
              <a:t>Prior to the Covid-19 pandemic, there had been a drive across the BID to promote Aldgate as an attractive leisure and tourist destination, which can be enjoyed 7 days a week by both locals, workers and tourists. </a:t>
            </a:r>
          </a:p>
          <a:p>
            <a:pPr marL="0" indent="0">
              <a:lnSpc>
                <a:spcPct val="100000"/>
              </a:lnSpc>
              <a:buNone/>
            </a:pPr>
            <a:r>
              <a:rPr lang="en-GB" sz="800">
                <a:solidFill>
                  <a:schemeClr val="tx1">
                    <a:lumMod val="75000"/>
                    <a:lumOff val="25000"/>
                  </a:schemeClr>
                </a:solidFill>
                <a:latin typeface="Segoe UI"/>
                <a:cs typeface="Segoe UI"/>
              </a:rPr>
              <a:t>Historically the BID has struggled in this aspect, and often finds its location straddling two local authorities a hinderance when it comes to co-ordinating an integrated approach to marketing the area. Yet Aldgate has much to offer, and with the major tourist hub that is the Tower of London located within its boundary, it already has a major visitor pull factor. The challenge is to capitalise on this and make Aldgate a distinctive cultural destination, through greater promotion and wayfinding initiatives. </a:t>
            </a:r>
          </a:p>
          <a:p>
            <a:pPr marL="0" indent="0">
              <a:lnSpc>
                <a:spcPct val="100000"/>
              </a:lnSpc>
              <a:buNone/>
            </a:pPr>
            <a:r>
              <a:rPr lang="en-GB" sz="800">
                <a:solidFill>
                  <a:schemeClr val="tx1">
                    <a:lumMod val="75000"/>
                    <a:lumOff val="25000"/>
                  </a:schemeClr>
                </a:solidFill>
                <a:latin typeface="Segoe UI"/>
                <a:cs typeface="Segoe UI"/>
              </a:rPr>
              <a:t>Based on our discussions with the BID Board, a main priority and opportunity moving forward will be the regeneration of the historic </a:t>
            </a:r>
            <a:r>
              <a:rPr lang="en-GB" sz="800" b="1">
                <a:solidFill>
                  <a:schemeClr val="tx1">
                    <a:lumMod val="75000"/>
                    <a:lumOff val="25000"/>
                  </a:schemeClr>
                </a:solidFill>
                <a:latin typeface="Segoe UI"/>
                <a:cs typeface="Segoe UI"/>
              </a:rPr>
              <a:t>Petticoat Lane Market.</a:t>
            </a:r>
            <a:r>
              <a:rPr lang="en-GB" sz="800">
                <a:solidFill>
                  <a:schemeClr val="tx1">
                    <a:lumMod val="75000"/>
                    <a:lumOff val="25000"/>
                  </a:schemeClr>
                </a:solidFill>
                <a:latin typeface="Segoe UI"/>
                <a:cs typeface="Segoe UI"/>
              </a:rPr>
              <a:t> Once the biggest street market in Europe, the market has since lost its way, has reduced in size, and is not the attraction it could be. </a:t>
            </a:r>
          </a:p>
          <a:p>
            <a:pPr marL="0" indent="0">
              <a:lnSpc>
                <a:spcPct val="100000"/>
              </a:lnSpc>
              <a:buNone/>
            </a:pPr>
            <a:r>
              <a:rPr lang="en-GB" sz="800">
                <a:solidFill>
                  <a:schemeClr val="tx1">
                    <a:lumMod val="75000"/>
                    <a:lumOff val="25000"/>
                  </a:schemeClr>
                </a:solidFill>
                <a:latin typeface="Segoe UI"/>
                <a:cs typeface="Segoe UI"/>
              </a:rPr>
              <a:t>As a result, the market does not have the same profile as other London markets such as Borough Market and Camden Market. While reliable data on market footfall is difficult to find, the relative profiles of the markets can be illustrated through Google trends data. Google trends normalizes search data to make comparisons between terms easier, and thus can act as a good proxy for popularity. Comparing the search terms of ‘Borough Market, ‘Camden Market’ and ‘Petticoat Lane Market’ illustrates that throughout the 12 months up until the onset of the Covid-19 pandemic, the former markets have generated considerable more searches than Petticoat. This is illustrated in       </a:t>
            </a:r>
            <a:r>
              <a:rPr lang="en-GB" sz="800" b="1">
                <a:solidFill>
                  <a:schemeClr val="tx1">
                    <a:lumMod val="75000"/>
                    <a:lumOff val="25000"/>
                  </a:schemeClr>
                </a:solidFill>
                <a:latin typeface="Segoe UI"/>
                <a:cs typeface="Segoe UI"/>
              </a:rPr>
              <a:t>Figure 26</a:t>
            </a:r>
            <a:r>
              <a:rPr lang="en-GB" sz="800">
                <a:solidFill>
                  <a:schemeClr val="tx1">
                    <a:lumMod val="75000"/>
                    <a:lumOff val="25000"/>
                  </a:schemeClr>
                </a:solidFill>
                <a:latin typeface="Segoe UI"/>
                <a:cs typeface="Segoe UI"/>
              </a:rPr>
              <a:t>.</a:t>
            </a:r>
          </a:p>
          <a:p>
            <a:pPr marL="0" indent="0">
              <a:lnSpc>
                <a:spcPct val="100000"/>
              </a:lnSpc>
              <a:buNone/>
            </a:pPr>
            <a:r>
              <a:rPr lang="en-GB" sz="800">
                <a:solidFill>
                  <a:schemeClr val="tx1">
                    <a:lumMod val="75000"/>
                    <a:lumOff val="25000"/>
                  </a:schemeClr>
                </a:solidFill>
                <a:latin typeface="Segoe UI"/>
                <a:cs typeface="Segoe UI"/>
              </a:rPr>
              <a:t>There is a realisation amongst members of the BID of the huge appeal and economic value the likes of Borough and Camden market have to their local areas, not just in attracting tourists but for local employment opportunities. Indeed, research undertaken by the GLA indicates that street markets in London support 13,250 jobs and contribute £247.6 million to London’s economy in terms of gross value added, illustrating their importance to Greater London as a whole. In a post Covid-19 world, their importance is only like to increase as the desire for open air shopping grows. </a:t>
            </a:r>
          </a:p>
          <a:p>
            <a:pPr marL="0" indent="0">
              <a:lnSpc>
                <a:spcPct val="100000"/>
              </a:lnSpc>
              <a:buNone/>
            </a:pPr>
            <a:r>
              <a:rPr lang="en-GB" sz="800" b="1">
                <a:solidFill>
                  <a:srgbClr val="00B050"/>
                </a:solidFill>
                <a:latin typeface="Segoe UI"/>
                <a:cs typeface="Segoe UI"/>
              </a:rPr>
              <a:t>The regeneration of Petticoat Market could strengthen the economic health and social fabric of the area</a:t>
            </a:r>
            <a:r>
              <a:rPr lang="en-GB" sz="800">
                <a:solidFill>
                  <a:srgbClr val="00B050"/>
                </a:solidFill>
                <a:latin typeface="Segoe UI"/>
                <a:cs typeface="Segoe UI"/>
              </a:rPr>
              <a:t>, </a:t>
            </a:r>
            <a:r>
              <a:rPr lang="en-GB" sz="800" b="1">
                <a:solidFill>
                  <a:srgbClr val="00B050"/>
                </a:solidFill>
                <a:latin typeface="Segoe UI"/>
                <a:cs typeface="Segoe UI"/>
              </a:rPr>
              <a:t>and has the potential to become the “jewel” within Aldgate</a:t>
            </a:r>
            <a:r>
              <a:rPr lang="en-GB" sz="800">
                <a:solidFill>
                  <a:schemeClr val="tx1">
                    <a:lumMod val="75000"/>
                    <a:lumOff val="25000"/>
                  </a:schemeClr>
                </a:solidFill>
                <a:latin typeface="Segoe UI"/>
                <a:cs typeface="Segoe UI"/>
              </a:rPr>
              <a:t>. This however will once again require co-ordination between the City and Tower Hamlets local authorities, given the market straddles both areas. </a:t>
            </a:r>
          </a:p>
          <a:p>
            <a:pPr marL="0" indent="0">
              <a:lnSpc>
                <a:spcPct val="100000"/>
              </a:lnSpc>
              <a:buNone/>
            </a:pPr>
            <a:endParaRPr lang="en-GB" sz="1000">
              <a:solidFill>
                <a:schemeClr val="tx1">
                  <a:lumMod val="75000"/>
                  <a:lumOff val="25000"/>
                </a:schemeClr>
              </a:solidFill>
              <a:highlight>
                <a:srgbClr val="FFFF00"/>
              </a:highlight>
              <a:latin typeface="Segoe UI"/>
              <a:cs typeface="Segoe UI"/>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30</a:t>
            </a:fld>
            <a:endParaRPr lang="en-GB"/>
          </a:p>
        </p:txBody>
      </p:sp>
      <p:sp>
        <p:nvSpPr>
          <p:cNvPr id="10" name="Footer Placeholder 9">
            <a:extLst>
              <a:ext uri="{FF2B5EF4-FFF2-40B4-BE49-F238E27FC236}">
                <a16:creationId xmlns:a16="http://schemas.microsoft.com/office/drawing/2014/main" id="{3A66820B-414E-416F-A06D-D25E151A22B3}"/>
              </a:ext>
            </a:extLst>
          </p:cNvPr>
          <p:cNvSpPr>
            <a:spLocks noGrp="1"/>
          </p:cNvSpPr>
          <p:nvPr>
            <p:ph type="ftr" sz="quarter" idx="11"/>
          </p:nvPr>
        </p:nvSpPr>
        <p:spPr/>
        <p:txBody>
          <a:bodyPr/>
          <a:lstStyle/>
          <a:p>
            <a:r>
              <a:rPr lang="en-GB"/>
              <a:t>Aldgate: Baseline Study and Economic Analysis</a:t>
            </a:r>
          </a:p>
        </p:txBody>
      </p:sp>
      <p:sp>
        <p:nvSpPr>
          <p:cNvPr id="12" name="TextBox 11">
            <a:extLst>
              <a:ext uri="{FF2B5EF4-FFF2-40B4-BE49-F238E27FC236}">
                <a16:creationId xmlns:a16="http://schemas.microsoft.com/office/drawing/2014/main" id="{640AB5D9-0FA7-486F-B438-EC4990725D13}"/>
              </a:ext>
            </a:extLst>
          </p:cNvPr>
          <p:cNvSpPr txBox="1"/>
          <p:nvPr/>
        </p:nvSpPr>
        <p:spPr>
          <a:xfrm>
            <a:off x="6367941" y="1662508"/>
            <a:ext cx="4855838" cy="215444"/>
          </a:xfrm>
          <a:prstGeom prst="rect">
            <a:avLst/>
          </a:prstGeom>
          <a:noFill/>
        </p:spPr>
        <p:txBody>
          <a:bodyPr wrap="square" rtlCol="0">
            <a:spAutoFit/>
          </a:bodyPr>
          <a:lstStyle/>
          <a:p>
            <a:r>
              <a:rPr lang="en-GB" sz="800" b="1">
                <a:solidFill>
                  <a:schemeClr val="tx1">
                    <a:lumMod val="75000"/>
                    <a:lumOff val="25000"/>
                  </a:schemeClr>
                </a:solidFill>
                <a:latin typeface="Segoe UI"/>
                <a:cs typeface="Segoe UI"/>
              </a:rPr>
              <a:t>Figure 26 – Google Searches for London Markets (April 2019 – April 2020)</a:t>
            </a:r>
          </a:p>
        </p:txBody>
      </p:sp>
      <p:sp>
        <p:nvSpPr>
          <p:cNvPr id="13" name="TextBox 12">
            <a:extLst>
              <a:ext uri="{FF2B5EF4-FFF2-40B4-BE49-F238E27FC236}">
                <a16:creationId xmlns:a16="http://schemas.microsoft.com/office/drawing/2014/main" id="{2F060BB2-1820-426B-9D91-283448B55978}"/>
              </a:ext>
            </a:extLst>
          </p:cNvPr>
          <p:cNvSpPr txBox="1"/>
          <p:nvPr/>
        </p:nvSpPr>
        <p:spPr>
          <a:xfrm>
            <a:off x="6522722" y="5361986"/>
            <a:ext cx="4965753" cy="184666"/>
          </a:xfrm>
          <a:prstGeom prst="rect">
            <a:avLst/>
          </a:prstGeom>
          <a:noFill/>
        </p:spPr>
        <p:txBody>
          <a:bodyPr wrap="square" rtlCol="0">
            <a:spAutoFit/>
          </a:bodyPr>
          <a:lstStyle/>
          <a:p>
            <a:r>
              <a:rPr lang="en-GB" sz="600">
                <a:solidFill>
                  <a:schemeClr val="tx1">
                    <a:lumMod val="75000"/>
                    <a:lumOff val="25000"/>
                  </a:schemeClr>
                </a:solidFill>
                <a:latin typeface="Segoe UI"/>
                <a:cs typeface="Segoe UI"/>
              </a:rPr>
              <a:t>Source: Google Trends</a:t>
            </a:r>
          </a:p>
        </p:txBody>
      </p:sp>
      <p:graphicFrame>
        <p:nvGraphicFramePr>
          <p:cNvPr id="11" name="Chart 10">
            <a:extLst>
              <a:ext uri="{FF2B5EF4-FFF2-40B4-BE49-F238E27FC236}">
                <a16:creationId xmlns:a16="http://schemas.microsoft.com/office/drawing/2014/main" id="{4139C099-B242-4EC8-8201-806921990BAB}"/>
              </a:ext>
            </a:extLst>
          </p:cNvPr>
          <p:cNvGraphicFramePr>
            <a:graphicFrameLocks/>
          </p:cNvGraphicFramePr>
          <p:nvPr>
            <p:extLst>
              <p:ext uri="{D42A27DB-BD31-4B8C-83A1-F6EECF244321}">
                <p14:modId xmlns:p14="http://schemas.microsoft.com/office/powerpoint/2010/main" val="1519054331"/>
              </p:ext>
            </p:extLst>
          </p:nvPr>
        </p:nvGraphicFramePr>
        <p:xfrm>
          <a:off x="6212840" y="1924612"/>
          <a:ext cx="5166040" cy="34373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8224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48277B8-466F-4F4F-B76A-C142F81F24C5}"/>
              </a:ext>
            </a:extLst>
          </p:cNvPr>
          <p:cNvSpPr txBox="1"/>
          <p:nvPr/>
        </p:nvSpPr>
        <p:spPr>
          <a:xfrm>
            <a:off x="6523676" y="1556951"/>
            <a:ext cx="5262559" cy="230832"/>
          </a:xfrm>
          <a:prstGeom prst="rect">
            <a:avLst/>
          </a:prstGeom>
          <a:noFill/>
        </p:spPr>
        <p:txBody>
          <a:bodyPr wrap="square" rtlCol="0">
            <a:spAutoFit/>
          </a:bodyPr>
          <a:lstStyle/>
          <a:p>
            <a:r>
              <a:rPr lang="en-GB" sz="800" b="1">
                <a:solidFill>
                  <a:schemeClr val="tx1">
                    <a:lumMod val="75000"/>
                    <a:lumOff val="25000"/>
                  </a:schemeClr>
                </a:solidFill>
                <a:latin typeface="Segoe UI"/>
                <a:cs typeface="Segoe UI"/>
              </a:rPr>
              <a:t>Table 7 – Journey times before and after Crossrail (from Liverpool Street</a:t>
            </a:r>
            <a:r>
              <a:rPr lang="en-GB" sz="900" b="1">
                <a:solidFill>
                  <a:schemeClr val="tx1">
                    <a:lumMod val="75000"/>
                    <a:lumOff val="25000"/>
                  </a:schemeClr>
                </a:solidFill>
                <a:latin typeface="Segoe UI"/>
                <a:cs typeface="Segoe UI"/>
              </a:rPr>
              <a:t>)</a:t>
            </a:r>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11488474" cy="470898"/>
          </a:xfrm>
          <a:prstGeom prst="rect">
            <a:avLst/>
          </a:prstGeom>
        </p:spPr>
        <p:txBody>
          <a:bodyPr>
            <a:normAutofit fontScale="90000"/>
          </a:bodyPr>
          <a:lstStyle/>
          <a:p>
            <a:r>
              <a:rPr lang="en-GB" sz="2000" cap="all" spc="271">
                <a:solidFill>
                  <a:srgbClr val="000000"/>
                </a:solidFill>
                <a:latin typeface="Segoe UI Semibold" panose="020B0702040204020203" pitchFamily="34" charset="0"/>
                <a:cs typeface="Segoe UI" panose="020B0502040204020203" pitchFamily="34" charset="0"/>
              </a:rPr>
              <a:t>Transport infrastructure  </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Investment is required in Aldgate’s transport infrastructure </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59"/>
            <a:ext cx="5262559" cy="4794886"/>
          </a:xfrm>
        </p:spPr>
        <p:txBody>
          <a:bodyPr vert="horz" lIns="91440" tIns="45720" rIns="91440" bIns="45720" numCol="2" spcCol="180000" rtlCol="0" anchor="t">
            <a:noAutofit/>
          </a:bodyPr>
          <a:lstStyle/>
          <a:p>
            <a:pPr marL="0" indent="0">
              <a:lnSpc>
                <a:spcPct val="100000"/>
              </a:lnSpc>
              <a:buNone/>
            </a:pPr>
            <a:r>
              <a:rPr lang="en-GB" sz="800">
                <a:solidFill>
                  <a:schemeClr val="tx1">
                    <a:lumMod val="75000"/>
                    <a:lumOff val="25000"/>
                  </a:schemeClr>
                </a:solidFill>
                <a:latin typeface="Segoe UI"/>
                <a:cs typeface="Segoe UI"/>
              </a:rPr>
              <a:t>The Aldgate area has seen a range of fast paced changes and developments over the last 5 years, as illustrated in the development pipeline section of this report. The introduction of high-rise developments, cutting edge architecture and improved versatile open space; all intermixed with existing cultural and historical sites has contributed to the diverse offering Aldgate has. However, with rapid change and increased footfall, comes increased pressure on transport infrastructure and the public realm. This was an area of concern for the members of the BID board. </a:t>
            </a:r>
          </a:p>
          <a:p>
            <a:pPr marL="0" indent="0">
              <a:lnSpc>
                <a:spcPct val="100000"/>
              </a:lnSpc>
              <a:buNone/>
            </a:pPr>
            <a:r>
              <a:rPr lang="en-GB" sz="800">
                <a:solidFill>
                  <a:schemeClr val="tx1">
                    <a:lumMod val="75000"/>
                    <a:lumOff val="25000"/>
                  </a:schemeClr>
                </a:solidFill>
                <a:latin typeface="Segoe UI"/>
                <a:cs typeface="Segoe UI"/>
              </a:rPr>
              <a:t>As illustrated earlier in this report, the BID is home to two tube stations – Aldgate and Aldgate East. These stations have changed very little from when they first opened over 100 years ago, and according to one Board member have been starved of investment. The result is that compared to other tube stations within London, they feel outdated and to a certain extent run-down and neglected. Moreover, neither station has step free access. One of the Aldgate BID’s major strategic themes is to create an appealing area for Aldgate, recognising the importance that first impressions have on visitors. Regenerating these tube stations would go some way to helping to promote and market the area, encouraging visitors to return, as well as being equally important for residents and workers. </a:t>
            </a:r>
          </a:p>
          <a:p>
            <a:pPr marL="0" indent="0">
              <a:lnSpc>
                <a:spcPct val="100000"/>
              </a:lnSpc>
              <a:buNone/>
            </a:pPr>
            <a:r>
              <a:rPr lang="en-GB" sz="800">
                <a:solidFill>
                  <a:schemeClr val="tx1">
                    <a:lumMod val="75000"/>
                    <a:lumOff val="25000"/>
                  </a:schemeClr>
                </a:solidFill>
                <a:latin typeface="Segoe UI"/>
                <a:cs typeface="Segoe UI"/>
              </a:rPr>
              <a:t>A further theme which arose from our discussions with the Board was the issue of high levels of vehicular congestion within Aldgate. This was further underlined by the Perception Analysis survey undertaken by the BID team in 2019 which found that 68% of respondents noted traffic as an issue within the area. Developing a co-ordinated Traffic Strategy, in conjunction with the City of London, Tower Hamlets and TfL will be imperative to addressing this challenge.</a:t>
            </a:r>
            <a:endParaRPr lang="en-GB" sz="800" b="1" i="1">
              <a:solidFill>
                <a:schemeClr val="tx1">
                  <a:lumMod val="75000"/>
                  <a:lumOff val="25000"/>
                </a:schemeClr>
              </a:solidFill>
              <a:latin typeface="Segoe UI"/>
              <a:cs typeface="Segoe UI"/>
            </a:endParaRPr>
          </a:p>
          <a:p>
            <a:pPr marL="0" indent="0">
              <a:lnSpc>
                <a:spcPct val="100000"/>
              </a:lnSpc>
              <a:buNone/>
            </a:pPr>
            <a:r>
              <a:rPr lang="en-GB" sz="800" b="1" i="1">
                <a:solidFill>
                  <a:schemeClr val="tx1">
                    <a:lumMod val="75000"/>
                    <a:lumOff val="25000"/>
                  </a:schemeClr>
                </a:solidFill>
                <a:latin typeface="Segoe UI"/>
                <a:cs typeface="Segoe UI"/>
              </a:rPr>
              <a:t>Crossrail</a:t>
            </a:r>
          </a:p>
          <a:p>
            <a:pPr marL="0" indent="0">
              <a:lnSpc>
                <a:spcPct val="100000"/>
              </a:lnSpc>
              <a:buNone/>
            </a:pPr>
            <a:r>
              <a:rPr lang="en-GB" sz="800">
                <a:solidFill>
                  <a:schemeClr val="tx1">
                    <a:lumMod val="75000"/>
                    <a:lumOff val="25000"/>
                  </a:schemeClr>
                </a:solidFill>
                <a:latin typeface="Segoe UI"/>
                <a:cs typeface="Segoe UI"/>
              </a:rPr>
              <a:t>Despite the lack of investment across Aldgate and Aldgate East tube stations, </a:t>
            </a:r>
            <a:r>
              <a:rPr lang="en-GB" sz="800" b="1">
                <a:solidFill>
                  <a:srgbClr val="00B050"/>
                </a:solidFill>
                <a:latin typeface="Segoe UI"/>
                <a:cs typeface="Segoe UI"/>
              </a:rPr>
              <a:t>Aldgate is set to benefit from the construction of the Crossrail project. </a:t>
            </a:r>
            <a:r>
              <a:rPr lang="en-GB" sz="800">
                <a:solidFill>
                  <a:schemeClr val="tx1">
                    <a:lumMod val="75000"/>
                    <a:lumOff val="25000"/>
                  </a:schemeClr>
                </a:solidFill>
                <a:latin typeface="Segoe UI"/>
                <a:cs typeface="Segoe UI"/>
              </a:rPr>
              <a:t>Following a number of delays, Crossrail is now due to open in 2021 and will further improve the transport accessibility of Aldgate, with stations in close proximity at Liverpool Street and Whitechapel. This in turn will provide a greater capacity for growth within Aldgate. </a:t>
            </a:r>
          </a:p>
          <a:p>
            <a:pPr marL="0" indent="0">
              <a:lnSpc>
                <a:spcPct val="100000"/>
              </a:lnSpc>
              <a:buNone/>
            </a:pPr>
            <a:r>
              <a:rPr lang="en-GB" sz="800">
                <a:solidFill>
                  <a:schemeClr val="tx1">
                    <a:lumMod val="75000"/>
                    <a:lumOff val="25000"/>
                  </a:schemeClr>
                </a:solidFill>
                <a:latin typeface="Segoe UI"/>
                <a:cs typeface="Segoe UI"/>
              </a:rPr>
              <a:t>Indeed, </a:t>
            </a:r>
            <a:r>
              <a:rPr lang="en-GB" sz="800" b="1">
                <a:solidFill>
                  <a:srgbClr val="00B050"/>
                </a:solidFill>
                <a:latin typeface="Segoe UI"/>
                <a:cs typeface="Segoe UI"/>
              </a:rPr>
              <a:t>Crossrail will significantly decrease journey times from Aldgate to key employment locations and strategic sites such as Heathrow Airport</a:t>
            </a:r>
            <a:r>
              <a:rPr lang="en-GB" sz="800">
                <a:solidFill>
                  <a:schemeClr val="tx1">
                    <a:lumMod val="75000"/>
                    <a:lumOff val="25000"/>
                  </a:schemeClr>
                </a:solidFill>
                <a:latin typeface="Segoe UI"/>
                <a:cs typeface="Segoe UI"/>
              </a:rPr>
              <a:t>. </a:t>
            </a:r>
            <a:r>
              <a:rPr lang="en-GB" sz="800" b="1">
                <a:solidFill>
                  <a:schemeClr val="tx1">
                    <a:lumMod val="75000"/>
                    <a:lumOff val="25000"/>
                  </a:schemeClr>
                </a:solidFill>
                <a:latin typeface="Segoe UI"/>
                <a:cs typeface="Segoe UI"/>
              </a:rPr>
              <a:t>Table 8</a:t>
            </a:r>
            <a:r>
              <a:rPr lang="en-GB" sz="800">
                <a:solidFill>
                  <a:schemeClr val="tx1">
                    <a:lumMod val="75000"/>
                    <a:lumOff val="25000"/>
                  </a:schemeClr>
                </a:solidFill>
                <a:latin typeface="Segoe UI"/>
                <a:cs typeface="Segoe UI"/>
              </a:rPr>
              <a:t> summarises some key journey time savings from Liverpool Street station.</a:t>
            </a:r>
          </a:p>
          <a:p>
            <a:pPr marL="0" indent="0">
              <a:lnSpc>
                <a:spcPct val="100000"/>
              </a:lnSpc>
              <a:buNone/>
            </a:pPr>
            <a:endParaRPr lang="en-GB" sz="900">
              <a:solidFill>
                <a:schemeClr val="tx1">
                  <a:lumMod val="75000"/>
                  <a:lumOff val="25000"/>
                </a:schemeClr>
              </a:solidFill>
              <a:latin typeface="Segoe UI"/>
              <a:cs typeface="Segoe UI"/>
            </a:endParaRPr>
          </a:p>
          <a:p>
            <a:pPr marL="0" indent="0">
              <a:lnSpc>
                <a:spcPct val="100000"/>
              </a:lnSpc>
              <a:buNone/>
            </a:pPr>
            <a:endParaRPr lang="en-GB" sz="900">
              <a:solidFill>
                <a:schemeClr val="tx1">
                  <a:lumMod val="75000"/>
                  <a:lumOff val="25000"/>
                </a:schemeClr>
              </a:solidFill>
              <a:latin typeface="Segoe UI"/>
              <a:cs typeface="Segoe UI"/>
            </a:endParaRPr>
          </a:p>
        </p:txBody>
      </p:sp>
      <p:sp>
        <p:nvSpPr>
          <p:cNvPr id="9" name="Content Placeholder 6">
            <a:extLst>
              <a:ext uri="{FF2B5EF4-FFF2-40B4-BE49-F238E27FC236}">
                <a16:creationId xmlns:a16="http://schemas.microsoft.com/office/drawing/2014/main" id="{F36F14AE-CCEA-40D0-987B-1F573A2BD7F8}"/>
              </a:ext>
            </a:extLst>
          </p:cNvPr>
          <p:cNvSpPr txBox="1">
            <a:spLocks/>
          </p:cNvSpPr>
          <p:nvPr/>
        </p:nvSpPr>
        <p:spPr>
          <a:xfrm>
            <a:off x="6355695" y="1635760"/>
            <a:ext cx="5262559" cy="4645242"/>
          </a:xfrm>
          <a:prstGeom prst="rect">
            <a:avLst/>
          </a:prstGeom>
        </p:spPr>
        <p:txBody>
          <a:bodyPr vert="horz" lIns="91440" tIns="45720" rIns="91440" bIns="45720" numCol="2" spcCol="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000">
              <a:solidFill>
                <a:schemeClr val="tx1">
                  <a:lumMod val="75000"/>
                  <a:lumOff val="25000"/>
                </a:schemeClr>
              </a:solidFill>
              <a:highlight>
                <a:srgbClr val="FFFF00"/>
              </a:highlight>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GB" sz="1000" i="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31</a:t>
            </a:fld>
            <a:endParaRPr lang="en-GB"/>
          </a:p>
        </p:txBody>
      </p:sp>
      <p:sp>
        <p:nvSpPr>
          <p:cNvPr id="10" name="Footer Placeholder 9">
            <a:extLst>
              <a:ext uri="{FF2B5EF4-FFF2-40B4-BE49-F238E27FC236}">
                <a16:creationId xmlns:a16="http://schemas.microsoft.com/office/drawing/2014/main" id="{3A66820B-414E-416F-A06D-D25E151A22B3}"/>
              </a:ext>
            </a:extLst>
          </p:cNvPr>
          <p:cNvSpPr>
            <a:spLocks noGrp="1"/>
          </p:cNvSpPr>
          <p:nvPr>
            <p:ph type="ftr" sz="quarter" idx="11"/>
          </p:nvPr>
        </p:nvSpPr>
        <p:spPr/>
        <p:txBody>
          <a:bodyPr/>
          <a:lstStyle/>
          <a:p>
            <a:r>
              <a:rPr lang="en-GB"/>
              <a:t>Aldgate: Baseline Study and Economic Analysis</a:t>
            </a:r>
          </a:p>
        </p:txBody>
      </p:sp>
      <p:graphicFrame>
        <p:nvGraphicFramePr>
          <p:cNvPr id="12" name="Table 11">
            <a:extLst>
              <a:ext uri="{FF2B5EF4-FFF2-40B4-BE49-F238E27FC236}">
                <a16:creationId xmlns:a16="http://schemas.microsoft.com/office/drawing/2014/main" id="{FE84AFBE-5E1E-4701-A236-A76F021F0B15}"/>
              </a:ext>
            </a:extLst>
          </p:cNvPr>
          <p:cNvGraphicFramePr>
            <a:graphicFrameLocks noGrp="1"/>
          </p:cNvGraphicFramePr>
          <p:nvPr>
            <p:extLst>
              <p:ext uri="{D42A27DB-BD31-4B8C-83A1-F6EECF244321}">
                <p14:modId xmlns:p14="http://schemas.microsoft.com/office/powerpoint/2010/main" val="2730746425"/>
              </p:ext>
            </p:extLst>
          </p:nvPr>
        </p:nvGraphicFramePr>
        <p:xfrm>
          <a:off x="6553472" y="1801345"/>
          <a:ext cx="5040000" cy="2085935"/>
        </p:xfrm>
        <a:graphic>
          <a:graphicData uri="http://schemas.openxmlformats.org/drawingml/2006/table">
            <a:tbl>
              <a:tblPr>
                <a:tableStyleId>{BC89EF96-8CEA-46FF-86C4-4CE0E7609802}</a:tableStyleId>
              </a:tblPr>
              <a:tblGrid>
                <a:gridCol w="1260000">
                  <a:extLst>
                    <a:ext uri="{9D8B030D-6E8A-4147-A177-3AD203B41FA5}">
                      <a16:colId xmlns:a16="http://schemas.microsoft.com/office/drawing/2014/main" val="2742823418"/>
                    </a:ext>
                  </a:extLst>
                </a:gridCol>
                <a:gridCol w="1260000">
                  <a:extLst>
                    <a:ext uri="{9D8B030D-6E8A-4147-A177-3AD203B41FA5}">
                      <a16:colId xmlns:a16="http://schemas.microsoft.com/office/drawing/2014/main" val="406751996"/>
                    </a:ext>
                  </a:extLst>
                </a:gridCol>
                <a:gridCol w="1260000">
                  <a:extLst>
                    <a:ext uri="{9D8B030D-6E8A-4147-A177-3AD203B41FA5}">
                      <a16:colId xmlns:a16="http://schemas.microsoft.com/office/drawing/2014/main" val="2587525644"/>
                    </a:ext>
                  </a:extLst>
                </a:gridCol>
                <a:gridCol w="1260000">
                  <a:extLst>
                    <a:ext uri="{9D8B030D-6E8A-4147-A177-3AD203B41FA5}">
                      <a16:colId xmlns:a16="http://schemas.microsoft.com/office/drawing/2014/main" val="2617784888"/>
                    </a:ext>
                  </a:extLst>
                </a:gridCol>
              </a:tblGrid>
              <a:tr h="417187">
                <a:tc>
                  <a:txBody>
                    <a:bodyPr/>
                    <a:lstStyle/>
                    <a:p>
                      <a:pPr marL="0" algn="ctr" defTabSz="914400" rtl="0" eaLnBrk="1" fontAlgn="b" latinLnBrk="0" hangingPunct="1"/>
                      <a:r>
                        <a:rPr lang="en-GB" sz="800" b="0" kern="1200">
                          <a:solidFill>
                            <a:schemeClr val="tx1">
                              <a:lumMod val="75000"/>
                              <a:lumOff val="25000"/>
                            </a:schemeClr>
                          </a:solidFill>
                          <a:latin typeface="Segoe UI"/>
                          <a:ea typeface="+mn-ea"/>
                          <a:cs typeface="Segoe UI"/>
                        </a:rPr>
                        <a:t>Destination </a:t>
                      </a: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b="0" kern="1200">
                          <a:solidFill>
                            <a:schemeClr val="tx1">
                              <a:lumMod val="75000"/>
                              <a:lumOff val="25000"/>
                            </a:schemeClr>
                          </a:solidFill>
                          <a:latin typeface="Segoe UI"/>
                          <a:ea typeface="+mn-ea"/>
                          <a:cs typeface="Segoe UI"/>
                        </a:rPr>
                        <a:t>Current Journey Time</a:t>
                      </a: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b="0" kern="1200">
                          <a:solidFill>
                            <a:schemeClr val="tx1">
                              <a:lumMod val="75000"/>
                              <a:lumOff val="25000"/>
                            </a:schemeClr>
                          </a:solidFill>
                          <a:latin typeface="Segoe UI"/>
                          <a:ea typeface="+mn-ea"/>
                          <a:cs typeface="Segoe UI"/>
                        </a:rPr>
                        <a:t>Crossrail Journey Time</a:t>
                      </a:r>
                    </a:p>
                  </a:txBody>
                  <a:tcPr marL="0" marR="0" marT="0" marB="0" anchor="ctr">
                    <a:solidFill>
                      <a:schemeClr val="tx2">
                        <a:lumMod val="20000"/>
                        <a:lumOff val="80000"/>
                      </a:schemeClr>
                    </a:solidFill>
                  </a:tcPr>
                </a:tc>
                <a:tc>
                  <a:txBody>
                    <a:bodyPr/>
                    <a:lstStyle/>
                    <a:p>
                      <a:pPr marL="0" algn="ctr" defTabSz="914400" rtl="0" eaLnBrk="1" fontAlgn="b" latinLnBrk="0" hangingPunct="1"/>
                      <a:r>
                        <a:rPr lang="en-GB" sz="800" b="0" kern="1200">
                          <a:solidFill>
                            <a:schemeClr val="tx1">
                              <a:lumMod val="75000"/>
                              <a:lumOff val="25000"/>
                            </a:schemeClr>
                          </a:solidFill>
                          <a:latin typeface="Segoe UI"/>
                          <a:ea typeface="+mn-ea"/>
                          <a:cs typeface="Segoe UI"/>
                        </a:rPr>
                        <a:t>Time Saved</a:t>
                      </a:r>
                    </a:p>
                  </a:txBody>
                  <a:tcPr marL="0" marR="0" marT="0" marB="0" anchor="ctr">
                    <a:solidFill>
                      <a:schemeClr val="tx2">
                        <a:lumMod val="20000"/>
                        <a:lumOff val="80000"/>
                      </a:schemeClr>
                    </a:solidFill>
                  </a:tcPr>
                </a:tc>
                <a:extLst>
                  <a:ext uri="{0D108BD9-81ED-4DB2-BD59-A6C34878D82A}">
                    <a16:rowId xmlns:a16="http://schemas.microsoft.com/office/drawing/2014/main" val="3910269238"/>
                  </a:ext>
                </a:extLst>
              </a:tr>
              <a:tr h="417187">
                <a:tc>
                  <a:txBody>
                    <a:bodyPr/>
                    <a:lstStyle/>
                    <a:p>
                      <a:pPr marL="0" algn="ctr" defTabSz="914400" rtl="0" eaLnBrk="1" fontAlgn="b" latinLnBrk="0" hangingPunct="1"/>
                      <a:r>
                        <a:rPr lang="en-GB" sz="800" b="0" kern="1200">
                          <a:solidFill>
                            <a:schemeClr val="tx1">
                              <a:lumMod val="75000"/>
                              <a:lumOff val="25000"/>
                            </a:schemeClr>
                          </a:solidFill>
                          <a:latin typeface="Segoe UI"/>
                          <a:ea typeface="+mn-ea"/>
                          <a:cs typeface="Segoe UI"/>
                        </a:rPr>
                        <a:t>Heathrow Terminal 2/3</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52 minutes</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33 minutes</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19 minutes</a:t>
                      </a:r>
                    </a:p>
                  </a:txBody>
                  <a:tcPr marL="0" marR="0" marT="0" marB="0" anchor="ctr"/>
                </a:tc>
                <a:extLst>
                  <a:ext uri="{0D108BD9-81ED-4DB2-BD59-A6C34878D82A}">
                    <a16:rowId xmlns:a16="http://schemas.microsoft.com/office/drawing/2014/main" val="3498967467"/>
                  </a:ext>
                </a:extLst>
              </a:tr>
              <a:tr h="417187">
                <a:tc>
                  <a:txBody>
                    <a:bodyPr/>
                    <a:lstStyle/>
                    <a:p>
                      <a:pPr marL="0" algn="ctr" defTabSz="914400" rtl="0" eaLnBrk="1" fontAlgn="b" latinLnBrk="0" hangingPunct="1"/>
                      <a:r>
                        <a:rPr lang="en-GB" sz="800" b="0" kern="1200">
                          <a:solidFill>
                            <a:schemeClr val="tx1">
                              <a:lumMod val="75000"/>
                              <a:lumOff val="25000"/>
                            </a:schemeClr>
                          </a:solidFill>
                          <a:latin typeface="Segoe UI"/>
                          <a:ea typeface="+mn-ea"/>
                          <a:cs typeface="Segoe UI"/>
                        </a:rPr>
                        <a:t>Canary Wharf</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22 minutes</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6 minutes</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16 minutes</a:t>
                      </a:r>
                    </a:p>
                  </a:txBody>
                  <a:tcPr marL="0" marR="0" marT="0" marB="0" anchor="ctr"/>
                </a:tc>
                <a:extLst>
                  <a:ext uri="{0D108BD9-81ED-4DB2-BD59-A6C34878D82A}">
                    <a16:rowId xmlns:a16="http://schemas.microsoft.com/office/drawing/2014/main" val="1266518711"/>
                  </a:ext>
                </a:extLst>
              </a:tr>
              <a:tr h="417187">
                <a:tc>
                  <a:txBody>
                    <a:bodyPr/>
                    <a:lstStyle/>
                    <a:p>
                      <a:pPr marL="0" algn="ctr" defTabSz="914400" rtl="0" eaLnBrk="1" fontAlgn="b" latinLnBrk="0" hangingPunct="1"/>
                      <a:r>
                        <a:rPr lang="en-GB" sz="800" b="0" kern="1200">
                          <a:solidFill>
                            <a:schemeClr val="tx1">
                              <a:lumMod val="75000"/>
                              <a:lumOff val="25000"/>
                            </a:schemeClr>
                          </a:solidFill>
                          <a:latin typeface="Segoe UI"/>
                          <a:ea typeface="+mn-ea"/>
                          <a:cs typeface="Segoe UI"/>
                        </a:rPr>
                        <a:t>Paddington</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26 minutes</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10 minutes</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16 minutes</a:t>
                      </a:r>
                    </a:p>
                  </a:txBody>
                  <a:tcPr marL="0" marR="0" marT="0" marB="0" anchor="ctr"/>
                </a:tc>
                <a:extLst>
                  <a:ext uri="{0D108BD9-81ED-4DB2-BD59-A6C34878D82A}">
                    <a16:rowId xmlns:a16="http://schemas.microsoft.com/office/drawing/2014/main" val="1851518904"/>
                  </a:ext>
                </a:extLst>
              </a:tr>
              <a:tr h="417187">
                <a:tc>
                  <a:txBody>
                    <a:bodyPr/>
                    <a:lstStyle/>
                    <a:p>
                      <a:pPr marL="0" algn="ctr" defTabSz="914400" rtl="0" eaLnBrk="1" fontAlgn="b" latinLnBrk="0" hangingPunct="1"/>
                      <a:r>
                        <a:rPr lang="en-GB" sz="800" b="0" kern="1200">
                          <a:solidFill>
                            <a:schemeClr val="tx1">
                              <a:lumMod val="75000"/>
                              <a:lumOff val="25000"/>
                            </a:schemeClr>
                          </a:solidFill>
                          <a:latin typeface="Segoe UI"/>
                          <a:ea typeface="+mn-ea"/>
                          <a:cs typeface="Segoe UI"/>
                        </a:rPr>
                        <a:t>Bond Street</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22 minutes</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7 minutes</a:t>
                      </a:r>
                    </a:p>
                  </a:txBody>
                  <a:tcPr marL="0" marR="0" marT="0" marB="0" anchor="ctr"/>
                </a:tc>
                <a:tc>
                  <a:txBody>
                    <a:bodyPr/>
                    <a:lstStyle/>
                    <a:p>
                      <a:pPr marL="0" algn="ctr" defTabSz="914400" rtl="0" eaLnBrk="1" fontAlgn="b" latinLnBrk="0" hangingPunct="1"/>
                      <a:r>
                        <a:rPr lang="en-GB" sz="800" kern="1200">
                          <a:solidFill>
                            <a:schemeClr val="tx1">
                              <a:lumMod val="75000"/>
                              <a:lumOff val="25000"/>
                            </a:schemeClr>
                          </a:solidFill>
                          <a:latin typeface="Segoe UI"/>
                          <a:ea typeface="+mn-ea"/>
                          <a:cs typeface="Segoe UI"/>
                        </a:rPr>
                        <a:t>15 minutes</a:t>
                      </a:r>
                    </a:p>
                  </a:txBody>
                  <a:tcPr marL="0" marR="0" marT="0" marB="0" anchor="ctr"/>
                </a:tc>
                <a:extLst>
                  <a:ext uri="{0D108BD9-81ED-4DB2-BD59-A6C34878D82A}">
                    <a16:rowId xmlns:a16="http://schemas.microsoft.com/office/drawing/2014/main" val="3025396452"/>
                  </a:ext>
                </a:extLst>
              </a:tr>
            </a:tbl>
          </a:graphicData>
        </a:graphic>
      </p:graphicFrame>
      <p:sp>
        <p:nvSpPr>
          <p:cNvPr id="13" name="TextBox 12">
            <a:extLst>
              <a:ext uri="{FF2B5EF4-FFF2-40B4-BE49-F238E27FC236}">
                <a16:creationId xmlns:a16="http://schemas.microsoft.com/office/drawing/2014/main" id="{2CFB8680-96E3-4236-B60B-0774D275DA1A}"/>
              </a:ext>
            </a:extLst>
          </p:cNvPr>
          <p:cNvSpPr txBox="1"/>
          <p:nvPr/>
        </p:nvSpPr>
        <p:spPr>
          <a:xfrm>
            <a:off x="6523676" y="3958381"/>
            <a:ext cx="5814053" cy="184666"/>
          </a:xfrm>
          <a:prstGeom prst="rect">
            <a:avLst/>
          </a:prstGeom>
          <a:noFill/>
        </p:spPr>
        <p:txBody>
          <a:bodyPr wrap="square" rtlCol="0">
            <a:spAutoFit/>
          </a:bodyPr>
          <a:lstStyle/>
          <a:p>
            <a:r>
              <a:rPr lang="en-GB" sz="600">
                <a:solidFill>
                  <a:schemeClr val="tx1">
                    <a:lumMod val="75000"/>
                    <a:lumOff val="25000"/>
                  </a:schemeClr>
                </a:solidFill>
                <a:latin typeface="Segoe UI"/>
                <a:cs typeface="Segoe UI"/>
              </a:rPr>
              <a:t>Source: Crossrail and TfL</a:t>
            </a:r>
          </a:p>
        </p:txBody>
      </p:sp>
    </p:spTree>
    <p:extLst>
      <p:ext uri="{BB962C8B-B14F-4D97-AF65-F5344CB8AC3E}">
        <p14:creationId xmlns:p14="http://schemas.microsoft.com/office/powerpoint/2010/main" val="1345443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11488474" cy="470898"/>
          </a:xfrm>
          <a:prstGeom prst="rect">
            <a:avLst/>
          </a:prstGeom>
        </p:spPr>
        <p:txBody>
          <a:bodyPr>
            <a:normAutofit fontScale="90000"/>
          </a:bodyPr>
          <a:lstStyle/>
          <a:p>
            <a:r>
              <a:rPr lang="en-GB" sz="2000" cap="all" spc="271">
                <a:solidFill>
                  <a:srgbClr val="000000"/>
                </a:solidFill>
                <a:latin typeface="Segoe UI Semibold" panose="020B0702040204020203" pitchFamily="34" charset="0"/>
                <a:cs typeface="Segoe UI" panose="020B0502040204020203" pitchFamily="34" charset="0"/>
              </a:rPr>
              <a:t>deprivation </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Aldgate suffers from pockets of high deprivation</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59"/>
            <a:ext cx="5262559" cy="4644000"/>
          </a:xfrm>
        </p:spPr>
        <p:txBody>
          <a:bodyPr vert="horz" lIns="91440" tIns="45720" rIns="91440" bIns="45720" numCol="2" spcCol="180000" rtlCol="0" anchor="t">
            <a:noAutofit/>
          </a:bodyPr>
          <a:lstStyle/>
          <a:p>
            <a:pPr marL="0" indent="0">
              <a:lnSpc>
                <a:spcPct val="100000"/>
              </a:lnSpc>
              <a:buNone/>
            </a:pPr>
            <a:r>
              <a:rPr lang="en-GB" sz="800">
                <a:solidFill>
                  <a:schemeClr val="tx1">
                    <a:lumMod val="75000"/>
                    <a:lumOff val="25000"/>
                  </a:schemeClr>
                </a:solidFill>
                <a:latin typeface="Segoe UI"/>
                <a:cs typeface="Segoe UI"/>
              </a:rPr>
              <a:t>As illustrated earlier in the report, the Aldgate BID suffers from pockets of high deprivation, particularly in the north eastern corner, with two of the LSOAs which cover the BID being within the 20% most deprived neighbourhoods in the country. As a result, while Aldgate performs well across a range of economic statistics highlighted in this report, there are still clear issues in terms of the local neighbourhoods’ social and economic wellbeing, particularly in Tower Hamlets. Indeed, the juxtaposition between these areas of high deprivation in residential focussed areas, compared to the zones generating huge economic value within the City’s Financial District are stark, and was raised several times across our discussions with members of the BID Board. Indeed, it was felt that Aldgate’s resident population is disconnected from the area’s employment offering and there is a lack of integration between the residential and working populations. </a:t>
            </a:r>
          </a:p>
          <a:p>
            <a:pPr marL="0" indent="0">
              <a:lnSpc>
                <a:spcPct val="100000"/>
              </a:lnSpc>
              <a:buNone/>
            </a:pPr>
            <a:r>
              <a:rPr lang="en-GB" sz="800">
                <a:solidFill>
                  <a:schemeClr val="tx1">
                    <a:lumMod val="75000"/>
                    <a:lumOff val="25000"/>
                  </a:schemeClr>
                </a:solidFill>
                <a:latin typeface="Segoe UI"/>
                <a:cs typeface="Segoe UI"/>
              </a:rPr>
              <a:t>Raising the profile, prosperity and social wellbeing of these neighbourhoods is a challenge for the BID, and the work of Not for Profit organizations such as Toynbee Hall – who work with Tower Hamlets to tackle the causes and impacts of poverty in the area - will be vital.</a:t>
            </a:r>
          </a:p>
          <a:p>
            <a:pPr marL="0" indent="0">
              <a:lnSpc>
                <a:spcPct val="100000"/>
              </a:lnSpc>
              <a:buNone/>
            </a:pPr>
            <a:r>
              <a:rPr lang="en-GB" sz="800">
                <a:solidFill>
                  <a:schemeClr val="tx1">
                    <a:lumMod val="75000"/>
                    <a:lumOff val="25000"/>
                  </a:schemeClr>
                </a:solidFill>
                <a:latin typeface="Segoe UI"/>
                <a:cs typeface="Segoe UI"/>
              </a:rPr>
              <a:t>Their work is going to be particularly pertinent in light of the economic hardship resulting from the Covid-19 pandemic. Evidence suggests that the economic impact of the pandemic – in terms of loss of work and income – is likely to have had a larger impact on low income households, with a greater proportion of people in these households working in the ‘high risk’ sectors (e.g. hospitality, food and drink, retail). The Institute for Fiscal Studies (IFS) estimates that excluding key workers, most people in the bottom tenth of the UK’s earnings distribution are in sectors that have been forced to shut down and 80% are either in a shut-down sector or are unlikely to be able to do their job from home – compared with only a quarter of the highest-earning tenth. The result is that those are most vulnerable to the impacts of the pandemic, were the least well off to start with. Given the deprivation data evident within Aldgate, it is likely that the BID is home to some of the households which will have been impacted most keenly. </a:t>
            </a:r>
          </a:p>
          <a:p>
            <a:pPr marL="0" indent="0">
              <a:lnSpc>
                <a:spcPct val="100000"/>
              </a:lnSpc>
              <a:buNone/>
            </a:pPr>
            <a:r>
              <a:rPr lang="en-GB" sz="800">
                <a:solidFill>
                  <a:schemeClr val="tx1">
                    <a:lumMod val="75000"/>
                    <a:lumOff val="25000"/>
                  </a:schemeClr>
                </a:solidFill>
                <a:latin typeface="Segoe UI"/>
                <a:cs typeface="Segoe UI"/>
              </a:rPr>
              <a:t>The government’s Job Retention Scheme will have provided support throughout 2020, but ensuring these neighbourhoods and households are supported following its withdrawal will be crucial in the coming year. </a:t>
            </a:r>
          </a:p>
          <a:p>
            <a:pPr marL="0" indent="0">
              <a:lnSpc>
                <a:spcPct val="100000"/>
              </a:lnSpc>
              <a:buNone/>
            </a:pPr>
            <a:endParaRPr lang="en-GB" sz="900">
              <a:solidFill>
                <a:schemeClr val="tx1">
                  <a:lumMod val="75000"/>
                  <a:lumOff val="25000"/>
                </a:schemeClr>
              </a:solidFill>
              <a:latin typeface="Segoe UI"/>
              <a:cs typeface="Segoe UI"/>
            </a:endParaRPr>
          </a:p>
        </p:txBody>
      </p:sp>
      <p:sp>
        <p:nvSpPr>
          <p:cNvPr id="9" name="Content Placeholder 6">
            <a:extLst>
              <a:ext uri="{FF2B5EF4-FFF2-40B4-BE49-F238E27FC236}">
                <a16:creationId xmlns:a16="http://schemas.microsoft.com/office/drawing/2014/main" id="{F36F14AE-CCEA-40D0-987B-1F573A2BD7F8}"/>
              </a:ext>
            </a:extLst>
          </p:cNvPr>
          <p:cNvSpPr txBox="1">
            <a:spLocks/>
          </p:cNvSpPr>
          <p:nvPr/>
        </p:nvSpPr>
        <p:spPr>
          <a:xfrm>
            <a:off x="6355695" y="1635760"/>
            <a:ext cx="5262559" cy="4645242"/>
          </a:xfrm>
          <a:prstGeom prst="rect">
            <a:avLst/>
          </a:prstGeom>
        </p:spPr>
        <p:txBody>
          <a:bodyPr vert="horz" lIns="91440" tIns="45720" rIns="91440" bIns="45720" numCol="2" spcCol="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00">
                <a:solidFill>
                  <a:schemeClr val="tx1">
                    <a:lumMod val="75000"/>
                    <a:lumOff val="25000"/>
                  </a:schemeClr>
                </a:solidFill>
                <a:latin typeface="Segoe UI"/>
                <a:cs typeface="Segoe UI"/>
              </a:rPr>
              <a:t>Text here</a:t>
            </a: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None/>
            </a:pPr>
            <a:endParaRPr lang="en-GB" sz="900">
              <a:solidFill>
                <a:schemeClr val="tx1">
                  <a:lumMod val="75000"/>
                  <a:lumOff val="25000"/>
                </a:schemeClr>
              </a:solidFill>
              <a:latin typeface="Segoe UI"/>
              <a:cs typeface="Segoe UI"/>
            </a:endParaRPr>
          </a:p>
          <a:p>
            <a:pPr marL="0" indent="0">
              <a:buFont typeface="Arial" panose="020B0604020202020204" pitchFamily="34" charset="0"/>
              <a:buNone/>
            </a:pPr>
            <a:endParaRPr lang="en-GB" sz="1000" i="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32</a:t>
            </a:fld>
            <a:endParaRPr lang="en-GB"/>
          </a:p>
        </p:txBody>
      </p:sp>
      <p:sp>
        <p:nvSpPr>
          <p:cNvPr id="10" name="Footer Placeholder 9">
            <a:extLst>
              <a:ext uri="{FF2B5EF4-FFF2-40B4-BE49-F238E27FC236}">
                <a16:creationId xmlns:a16="http://schemas.microsoft.com/office/drawing/2014/main" id="{3A66820B-414E-416F-A06D-D25E151A22B3}"/>
              </a:ext>
            </a:extLst>
          </p:cNvPr>
          <p:cNvSpPr>
            <a:spLocks noGrp="1"/>
          </p:cNvSpPr>
          <p:nvPr>
            <p:ph type="ftr" sz="quarter" idx="11"/>
          </p:nvPr>
        </p:nvSpPr>
        <p:spPr/>
        <p:txBody>
          <a:bodyPr/>
          <a:lstStyle/>
          <a:p>
            <a:r>
              <a:rPr lang="en-GB"/>
              <a:t>Aldgate: Baseline Study and Economic Analysis</a:t>
            </a:r>
          </a:p>
        </p:txBody>
      </p:sp>
      <p:pic>
        <p:nvPicPr>
          <p:cNvPr id="3" name="Picture 2">
            <a:extLst>
              <a:ext uri="{FF2B5EF4-FFF2-40B4-BE49-F238E27FC236}">
                <a16:creationId xmlns:a16="http://schemas.microsoft.com/office/drawing/2014/main" id="{BB6342F6-978D-4692-AFFA-4744E56CA494}"/>
              </a:ext>
            </a:extLst>
          </p:cNvPr>
          <p:cNvPicPr>
            <a:picLocks noChangeAspect="1"/>
          </p:cNvPicPr>
          <p:nvPr/>
        </p:nvPicPr>
        <p:blipFill>
          <a:blip r:embed="rId3"/>
          <a:stretch>
            <a:fillRect/>
          </a:stretch>
        </p:blipFill>
        <p:spPr>
          <a:xfrm>
            <a:off x="6103233" y="1635759"/>
            <a:ext cx="5868961" cy="3325001"/>
          </a:xfrm>
          <a:prstGeom prst="rect">
            <a:avLst/>
          </a:prstGeom>
        </p:spPr>
      </p:pic>
      <p:pic>
        <p:nvPicPr>
          <p:cNvPr id="6" name="Picture 5">
            <a:extLst>
              <a:ext uri="{FF2B5EF4-FFF2-40B4-BE49-F238E27FC236}">
                <a16:creationId xmlns:a16="http://schemas.microsoft.com/office/drawing/2014/main" id="{AFF38523-E170-46FE-93E2-D1A98940002F}"/>
              </a:ext>
            </a:extLst>
          </p:cNvPr>
          <p:cNvPicPr>
            <a:picLocks noChangeAspect="1"/>
          </p:cNvPicPr>
          <p:nvPr/>
        </p:nvPicPr>
        <p:blipFill>
          <a:blip r:embed="rId4"/>
          <a:stretch>
            <a:fillRect/>
          </a:stretch>
        </p:blipFill>
        <p:spPr>
          <a:xfrm>
            <a:off x="5826270" y="5143815"/>
            <a:ext cx="3524250" cy="1209675"/>
          </a:xfrm>
          <a:prstGeom prst="rect">
            <a:avLst/>
          </a:prstGeom>
        </p:spPr>
      </p:pic>
      <p:sp>
        <p:nvSpPr>
          <p:cNvPr id="11" name="TextBox 10">
            <a:extLst>
              <a:ext uri="{FF2B5EF4-FFF2-40B4-BE49-F238E27FC236}">
                <a16:creationId xmlns:a16="http://schemas.microsoft.com/office/drawing/2014/main" id="{A57CAE2B-D2D5-43F1-91B1-A17F735A6134}"/>
              </a:ext>
            </a:extLst>
          </p:cNvPr>
          <p:cNvSpPr txBox="1"/>
          <p:nvPr/>
        </p:nvSpPr>
        <p:spPr>
          <a:xfrm>
            <a:off x="9602982" y="5110402"/>
            <a:ext cx="2182297" cy="461665"/>
          </a:xfrm>
          <a:prstGeom prst="rect">
            <a:avLst/>
          </a:prstGeom>
          <a:noFill/>
        </p:spPr>
        <p:txBody>
          <a:bodyPr wrap="square" rtlCol="0">
            <a:spAutoFit/>
          </a:bodyPr>
          <a:lstStyle/>
          <a:p>
            <a:r>
              <a:rPr lang="en-GB" sz="800" i="1">
                <a:solidFill>
                  <a:schemeClr val="tx1">
                    <a:lumMod val="75000"/>
                    <a:lumOff val="25000"/>
                  </a:schemeClr>
                </a:solidFill>
                <a:latin typeface="Segoe UI"/>
                <a:cs typeface="Segoe UI"/>
              </a:rPr>
              <a:t>Toynbee Hall works closely with Tower Hamlets to address local poverty and deprivation issues. </a:t>
            </a:r>
            <a:endParaRPr lang="en-GB" sz="900" i="1">
              <a:solidFill>
                <a:schemeClr val="tx1">
                  <a:lumMod val="75000"/>
                  <a:lumOff val="25000"/>
                </a:schemeClr>
              </a:solidFill>
              <a:latin typeface="Segoe UI"/>
              <a:cs typeface="Segoe UI"/>
            </a:endParaRPr>
          </a:p>
        </p:txBody>
      </p:sp>
      <p:sp>
        <p:nvSpPr>
          <p:cNvPr id="12" name="Rectangle 11">
            <a:extLst>
              <a:ext uri="{FF2B5EF4-FFF2-40B4-BE49-F238E27FC236}">
                <a16:creationId xmlns:a16="http://schemas.microsoft.com/office/drawing/2014/main" id="{CD5859EE-940A-4757-B40C-1EAAB84D13EB}"/>
              </a:ext>
            </a:extLst>
          </p:cNvPr>
          <p:cNvSpPr/>
          <p:nvPr/>
        </p:nvSpPr>
        <p:spPr>
          <a:xfrm>
            <a:off x="5998742" y="4758582"/>
            <a:ext cx="896399" cy="184666"/>
          </a:xfrm>
          <a:prstGeom prst="rect">
            <a:avLst/>
          </a:prstGeom>
        </p:spPr>
        <p:txBody>
          <a:bodyPr wrap="none">
            <a:spAutoFit/>
          </a:bodyPr>
          <a:lstStyle/>
          <a:p>
            <a:r>
              <a:rPr lang="en-GB" sz="600">
                <a:solidFill>
                  <a:schemeClr val="bg1"/>
                </a:solidFill>
                <a:latin typeface="Segoe UI" panose="020B0502040204020203" pitchFamily="34" charset="0"/>
                <a:cs typeface="Segoe UI" panose="020B0502040204020203" pitchFamily="34" charset="0"/>
              </a:rPr>
              <a:t>Source: Toynbee Hall</a:t>
            </a:r>
            <a:endParaRPr lang="en-GB" sz="600">
              <a:solidFill>
                <a:schemeClr val="bg1"/>
              </a:solidFill>
            </a:endParaRPr>
          </a:p>
        </p:txBody>
      </p:sp>
    </p:spTree>
    <p:extLst>
      <p:ext uri="{BB962C8B-B14F-4D97-AF65-F5344CB8AC3E}">
        <p14:creationId xmlns:p14="http://schemas.microsoft.com/office/powerpoint/2010/main" val="2043179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11488474" cy="470898"/>
          </a:xfrm>
          <a:prstGeom prst="rect">
            <a:avLst/>
          </a:prstGeom>
        </p:spPr>
        <p:txBody>
          <a:bodyPr>
            <a:normAutofit fontScale="90000"/>
          </a:bodyPr>
          <a:lstStyle/>
          <a:p>
            <a:r>
              <a:rPr lang="en-GB" sz="2000" cap="all" spc="271">
                <a:solidFill>
                  <a:srgbClr val="000000"/>
                </a:solidFill>
                <a:latin typeface="Segoe UI Semibold" panose="020B0702040204020203" pitchFamily="34" charset="0"/>
                <a:cs typeface="Segoe UI" panose="020B0502040204020203" pitchFamily="34" charset="0"/>
              </a:rPr>
              <a:t>technology </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new technology is reshaping economies as we know them </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59"/>
            <a:ext cx="5262559" cy="4644000"/>
          </a:xfrm>
        </p:spPr>
        <p:txBody>
          <a:bodyPr vert="horz" lIns="91440" tIns="45720" rIns="91440" bIns="45720" numCol="2" spcCol="180000" rtlCol="0" anchor="t">
            <a:noAutofit/>
          </a:bodyPr>
          <a:lstStyle/>
          <a:p>
            <a:pPr marL="0" indent="0">
              <a:lnSpc>
                <a:spcPct val="100000"/>
              </a:lnSpc>
              <a:buNone/>
            </a:pPr>
            <a:r>
              <a:rPr lang="en-GB" sz="800">
                <a:solidFill>
                  <a:schemeClr val="tx1">
                    <a:lumMod val="75000"/>
                    <a:lumOff val="25000"/>
                  </a:schemeClr>
                </a:solidFill>
                <a:latin typeface="Segoe UI"/>
                <a:cs typeface="Segoe UI"/>
              </a:rPr>
              <a:t>Aldgate, with Old Street and Tech City to its north, and the Olympic Park and the Royal Docks to its north east and south east respectively, is also part of a fast-developing ‘tech-city quad’. This includes London’s only Enterprise Zone and is therefore also a regeneration priority for London’s Mayor and the Greater London Authority.</a:t>
            </a:r>
          </a:p>
          <a:p>
            <a:pPr marL="0" indent="0">
              <a:lnSpc>
                <a:spcPct val="100000"/>
              </a:lnSpc>
              <a:buNone/>
            </a:pPr>
            <a:r>
              <a:rPr lang="en-GB" sz="800" b="1">
                <a:solidFill>
                  <a:srgbClr val="00B050"/>
                </a:solidFill>
                <a:latin typeface="Segoe UI"/>
                <a:cs typeface="Segoe UI"/>
              </a:rPr>
              <a:t>Aldgate is therefore in prime position to develop, implement and benefit from the unprecedented speed of technological change which is impacting all sectors of the economy</a:t>
            </a:r>
            <a:r>
              <a:rPr lang="en-GB" sz="800">
                <a:solidFill>
                  <a:schemeClr val="tx1">
                    <a:lumMod val="75000"/>
                    <a:lumOff val="25000"/>
                  </a:schemeClr>
                </a:solidFill>
                <a:latin typeface="Segoe UI"/>
                <a:cs typeface="Segoe UI"/>
              </a:rPr>
              <a:t>, none more so than the financial and insurance sector, a dominant driving force within the Aldgate BID. </a:t>
            </a:r>
          </a:p>
          <a:p>
            <a:pPr marL="0" indent="0">
              <a:lnSpc>
                <a:spcPct val="100000"/>
              </a:lnSpc>
              <a:buNone/>
            </a:pPr>
            <a:r>
              <a:rPr lang="en-GB" sz="800">
                <a:solidFill>
                  <a:schemeClr val="tx1">
                    <a:lumMod val="75000"/>
                    <a:lumOff val="25000"/>
                  </a:schemeClr>
                </a:solidFill>
                <a:latin typeface="Segoe UI"/>
                <a:cs typeface="Segoe UI"/>
              </a:rPr>
              <a:t>Key technological drivers behind the sector include:</a:t>
            </a:r>
          </a:p>
          <a:p>
            <a:pPr>
              <a:lnSpc>
                <a:spcPct val="100000"/>
              </a:lnSpc>
            </a:pPr>
            <a:r>
              <a:rPr lang="en-GB" sz="800">
                <a:solidFill>
                  <a:schemeClr val="tx1">
                    <a:lumMod val="75000"/>
                    <a:lumOff val="25000"/>
                  </a:schemeClr>
                </a:solidFill>
                <a:latin typeface="Segoe UI"/>
                <a:cs typeface="Segoe UI"/>
              </a:rPr>
              <a:t>The rise of </a:t>
            </a:r>
            <a:r>
              <a:rPr lang="en-GB" sz="800" b="1">
                <a:solidFill>
                  <a:schemeClr val="tx1">
                    <a:lumMod val="75000"/>
                    <a:lumOff val="25000"/>
                  </a:schemeClr>
                </a:solidFill>
                <a:latin typeface="Segoe UI"/>
                <a:cs typeface="Segoe UI"/>
              </a:rPr>
              <a:t>FinTech</a:t>
            </a:r>
            <a:r>
              <a:rPr lang="en-GB" sz="800">
                <a:solidFill>
                  <a:schemeClr val="tx1">
                    <a:lumMod val="75000"/>
                    <a:lumOff val="25000"/>
                  </a:schemeClr>
                </a:solidFill>
                <a:latin typeface="Segoe UI"/>
                <a:cs typeface="Segoe UI"/>
              </a:rPr>
              <a:t> and </a:t>
            </a:r>
            <a:r>
              <a:rPr lang="en-GB" sz="800" b="1" err="1">
                <a:solidFill>
                  <a:schemeClr val="tx1">
                    <a:lumMod val="75000"/>
                    <a:lumOff val="25000"/>
                  </a:schemeClr>
                </a:solidFill>
                <a:latin typeface="Segoe UI"/>
                <a:cs typeface="Segoe UI"/>
              </a:rPr>
              <a:t>LegalTech</a:t>
            </a:r>
            <a:r>
              <a:rPr lang="en-GB" sz="800">
                <a:solidFill>
                  <a:schemeClr val="tx1">
                    <a:lumMod val="75000"/>
                    <a:lumOff val="25000"/>
                  </a:schemeClr>
                </a:solidFill>
                <a:latin typeface="Segoe UI"/>
                <a:cs typeface="Segoe UI"/>
              </a:rPr>
              <a:t> start-ups, which, underpinned by customer-friendly solutions and unencumbered by legacy systems, have encroached upon established markets. Focussing on particular innovative technologies or processes, they are challenging the incumbents in all areas from mobile banking (e.g. </a:t>
            </a:r>
            <a:r>
              <a:rPr lang="en-GB" sz="800" err="1">
                <a:solidFill>
                  <a:schemeClr val="tx1">
                    <a:lumMod val="75000"/>
                    <a:lumOff val="25000"/>
                  </a:schemeClr>
                </a:solidFill>
                <a:latin typeface="Segoe UI"/>
                <a:cs typeface="Segoe UI"/>
              </a:rPr>
              <a:t>Monzo</a:t>
            </a:r>
            <a:r>
              <a:rPr lang="en-GB" sz="800">
                <a:solidFill>
                  <a:schemeClr val="tx1">
                    <a:lumMod val="75000"/>
                    <a:lumOff val="25000"/>
                  </a:schemeClr>
                </a:solidFill>
                <a:latin typeface="Segoe UI"/>
                <a:cs typeface="Segoe UI"/>
              </a:rPr>
              <a:t>, </a:t>
            </a:r>
            <a:r>
              <a:rPr lang="en-GB" sz="800" err="1">
                <a:solidFill>
                  <a:schemeClr val="tx1">
                    <a:lumMod val="75000"/>
                    <a:lumOff val="25000"/>
                  </a:schemeClr>
                </a:solidFill>
                <a:latin typeface="Segoe UI"/>
                <a:cs typeface="Segoe UI"/>
              </a:rPr>
              <a:t>Revolut</a:t>
            </a:r>
            <a:r>
              <a:rPr lang="en-GB" sz="800">
                <a:solidFill>
                  <a:schemeClr val="tx1">
                    <a:lumMod val="75000"/>
                    <a:lumOff val="25000"/>
                  </a:schemeClr>
                </a:solidFill>
                <a:latin typeface="Segoe UI"/>
                <a:cs typeface="Segoe UI"/>
              </a:rPr>
              <a:t>) and insurance (e.g. </a:t>
            </a:r>
            <a:r>
              <a:rPr lang="en-GB" sz="800" err="1">
                <a:solidFill>
                  <a:schemeClr val="tx1">
                    <a:lumMod val="75000"/>
                    <a:lumOff val="25000"/>
                  </a:schemeClr>
                </a:solidFill>
                <a:latin typeface="Segoe UI"/>
                <a:cs typeface="Segoe UI"/>
              </a:rPr>
              <a:t>Tifgroup</a:t>
            </a:r>
            <a:r>
              <a:rPr lang="en-GB" sz="800">
                <a:solidFill>
                  <a:schemeClr val="tx1">
                    <a:lumMod val="75000"/>
                    <a:lumOff val="25000"/>
                  </a:schemeClr>
                </a:solidFill>
                <a:latin typeface="Segoe UI"/>
                <a:cs typeface="Segoe UI"/>
              </a:rPr>
              <a:t>), to foreign exchange (e.g. TransferWise). Their work seeks to improve upon the traditional financial services offering, by using new technology to streamline processes and enhance the overall customer experience, thereby digitally disrupting the UK's financial sector, and changing its structural make-up.</a:t>
            </a:r>
          </a:p>
          <a:p>
            <a:pPr>
              <a:lnSpc>
                <a:spcPct val="100000"/>
              </a:lnSpc>
            </a:pPr>
            <a:r>
              <a:rPr lang="en-GB" sz="800">
                <a:solidFill>
                  <a:schemeClr val="tx1">
                    <a:lumMod val="75000"/>
                    <a:lumOff val="25000"/>
                  </a:schemeClr>
                </a:solidFill>
                <a:latin typeface="Segoe UI"/>
                <a:cs typeface="Segoe UI"/>
              </a:rPr>
              <a:t>Linked to the rise of </a:t>
            </a:r>
            <a:r>
              <a:rPr lang="en-GB" sz="800" err="1">
                <a:solidFill>
                  <a:schemeClr val="tx1">
                    <a:lumMod val="75000"/>
                    <a:lumOff val="25000"/>
                  </a:schemeClr>
                </a:solidFill>
                <a:latin typeface="Segoe UI"/>
                <a:cs typeface="Segoe UI"/>
              </a:rPr>
              <a:t>FinTechs</a:t>
            </a:r>
            <a:r>
              <a:rPr lang="en-GB" sz="800">
                <a:solidFill>
                  <a:schemeClr val="tx1">
                    <a:lumMod val="75000"/>
                    <a:lumOff val="25000"/>
                  </a:schemeClr>
                </a:solidFill>
                <a:latin typeface="Segoe UI"/>
                <a:cs typeface="Segoe UI"/>
              </a:rPr>
              <a:t>, is the use of </a:t>
            </a:r>
            <a:r>
              <a:rPr lang="en-GB" sz="800" b="1">
                <a:solidFill>
                  <a:schemeClr val="tx1">
                    <a:lumMod val="75000"/>
                    <a:lumOff val="25000"/>
                  </a:schemeClr>
                </a:solidFill>
                <a:latin typeface="Segoe UI"/>
                <a:cs typeface="Segoe UI"/>
              </a:rPr>
              <a:t>Cryptocurrencies</a:t>
            </a:r>
            <a:r>
              <a:rPr lang="en-GB" sz="800">
                <a:solidFill>
                  <a:schemeClr val="tx1">
                    <a:lumMod val="75000"/>
                    <a:lumOff val="25000"/>
                  </a:schemeClr>
                </a:solidFill>
                <a:latin typeface="Segoe UI"/>
                <a:cs typeface="Segoe UI"/>
              </a:rPr>
              <a:t>, and in particular </a:t>
            </a:r>
            <a:r>
              <a:rPr lang="en-GB" sz="800" b="1">
                <a:solidFill>
                  <a:schemeClr val="tx1">
                    <a:lumMod val="75000"/>
                    <a:lumOff val="25000"/>
                  </a:schemeClr>
                </a:solidFill>
                <a:latin typeface="Segoe UI"/>
                <a:cs typeface="Segoe UI"/>
              </a:rPr>
              <a:t>Blockchain</a:t>
            </a:r>
            <a:r>
              <a:rPr lang="en-GB" sz="800">
                <a:solidFill>
                  <a:schemeClr val="tx1">
                    <a:lumMod val="75000"/>
                    <a:lumOff val="25000"/>
                  </a:schemeClr>
                </a:solidFill>
                <a:latin typeface="Segoe UI"/>
                <a:cs typeface="Segoe UI"/>
              </a:rPr>
              <a:t>. The list of potential uses of Blockchain is almost limitless, from financial transactions and automated contractual agreements, to tax regulation and equity trading. Several industry groups have already come together to commercialise the technology and apply it to real financial services scenarios. This trend is expected to continue as funding and innovation helps to drive blockchain technology from a largely retail focus to include more institutional uses in the coming years.</a:t>
            </a:r>
          </a:p>
          <a:p>
            <a:pPr>
              <a:lnSpc>
                <a:spcPct val="100000"/>
              </a:lnSpc>
            </a:pPr>
            <a:r>
              <a:rPr lang="en-GB" sz="800">
                <a:solidFill>
                  <a:schemeClr val="tx1">
                    <a:lumMod val="75000"/>
                    <a:lumOff val="25000"/>
                  </a:schemeClr>
                </a:solidFill>
                <a:latin typeface="Segoe UI"/>
                <a:cs typeface="Segoe UI"/>
              </a:rPr>
              <a:t>There have already been astonishing advances in </a:t>
            </a:r>
            <a:r>
              <a:rPr lang="en-GB" sz="800" b="1">
                <a:solidFill>
                  <a:schemeClr val="tx1">
                    <a:lumMod val="75000"/>
                    <a:lumOff val="25000"/>
                  </a:schemeClr>
                </a:solidFill>
                <a:latin typeface="Segoe UI"/>
                <a:cs typeface="Segoe UI"/>
              </a:rPr>
              <a:t>robotics</a:t>
            </a:r>
            <a:r>
              <a:rPr lang="en-GB" sz="800">
                <a:solidFill>
                  <a:schemeClr val="tx1">
                    <a:lumMod val="75000"/>
                    <a:lumOff val="25000"/>
                  </a:schemeClr>
                </a:solidFill>
                <a:latin typeface="Segoe UI"/>
                <a:cs typeface="Segoe UI"/>
              </a:rPr>
              <a:t> and </a:t>
            </a:r>
            <a:r>
              <a:rPr lang="en-GB" sz="800" b="1">
                <a:solidFill>
                  <a:schemeClr val="tx1">
                    <a:lumMod val="75000"/>
                    <a:lumOff val="25000"/>
                  </a:schemeClr>
                </a:solidFill>
                <a:latin typeface="Segoe UI"/>
                <a:cs typeface="Segoe UI"/>
              </a:rPr>
              <a:t>AI</a:t>
            </a:r>
            <a:r>
              <a:rPr lang="en-GB" sz="800">
                <a:solidFill>
                  <a:schemeClr val="tx1">
                    <a:lumMod val="75000"/>
                    <a:lumOff val="25000"/>
                  </a:schemeClr>
                </a:solidFill>
                <a:latin typeface="Segoe UI"/>
                <a:cs typeface="Segoe UI"/>
              </a:rPr>
              <a:t>, </a:t>
            </a:r>
            <a:r>
              <a:rPr lang="en-GB" sz="800" b="1">
                <a:solidFill>
                  <a:schemeClr val="tx1">
                    <a:lumMod val="75000"/>
                    <a:lumOff val="25000"/>
                  </a:schemeClr>
                </a:solidFill>
                <a:latin typeface="Segoe UI"/>
                <a:cs typeface="Segoe UI"/>
              </a:rPr>
              <a:t>machine learning </a:t>
            </a:r>
            <a:r>
              <a:rPr lang="en-GB" sz="800">
                <a:solidFill>
                  <a:schemeClr val="tx1">
                    <a:lumMod val="75000"/>
                    <a:lumOff val="25000"/>
                  </a:schemeClr>
                </a:solidFill>
                <a:latin typeface="Segoe UI"/>
                <a:cs typeface="Segoe UI"/>
              </a:rPr>
              <a:t>and </a:t>
            </a:r>
            <a:r>
              <a:rPr lang="en-GB" sz="800" b="1">
                <a:solidFill>
                  <a:schemeClr val="tx1">
                    <a:lumMod val="75000"/>
                    <a:lumOff val="25000"/>
                  </a:schemeClr>
                </a:solidFill>
                <a:latin typeface="Segoe UI"/>
                <a:cs typeface="Segoe UI"/>
              </a:rPr>
              <a:t>pattern recognition</a:t>
            </a:r>
            <a:r>
              <a:rPr lang="en-GB" sz="800">
                <a:solidFill>
                  <a:schemeClr val="tx1">
                    <a:lumMod val="75000"/>
                    <a:lumOff val="25000"/>
                  </a:schemeClr>
                </a:solidFill>
                <a:latin typeface="Segoe UI"/>
                <a:cs typeface="Segoe UI"/>
              </a:rPr>
              <a:t> in recent years, enhancing the productivity and efficiency of firms in the financial sector. Existing applications include risk management analysis, chatbots and virtual assistants, underwriting, fraud detection, and algorithmic trading. However, over the next 10 years, it is expected that there will be shift from standalone uses of these technologies, to full integration into a company’s business-as-usual activities.</a:t>
            </a:r>
          </a:p>
          <a:p>
            <a:pPr marL="0" indent="0">
              <a:lnSpc>
                <a:spcPct val="100000"/>
              </a:lnSpc>
              <a:buNone/>
            </a:pPr>
            <a:r>
              <a:rPr lang="en-GB" sz="800">
                <a:solidFill>
                  <a:schemeClr val="tx1">
                    <a:lumMod val="75000"/>
                    <a:lumOff val="25000"/>
                  </a:schemeClr>
                </a:solidFill>
                <a:latin typeface="Segoe UI"/>
                <a:cs typeface="Segoe UI"/>
              </a:rPr>
              <a:t>The result – as well as the </a:t>
            </a:r>
            <a:r>
              <a:rPr lang="en-GB" sz="800" b="1">
                <a:solidFill>
                  <a:srgbClr val="00B050"/>
                </a:solidFill>
                <a:latin typeface="Segoe UI"/>
                <a:cs typeface="Segoe UI"/>
              </a:rPr>
              <a:t>higher value employment opportunities and huge productivity benefits for the area’s employment hubs </a:t>
            </a:r>
            <a:r>
              <a:rPr lang="en-GB" sz="800">
                <a:solidFill>
                  <a:schemeClr val="tx1">
                    <a:lumMod val="75000"/>
                    <a:lumOff val="25000"/>
                  </a:schemeClr>
                </a:solidFill>
                <a:latin typeface="Segoe UI"/>
                <a:cs typeface="Segoe UI"/>
              </a:rPr>
              <a:t>– is a changing workforce and work patterns. Indeed, while technology provides substantial new enterprise and job creation opportunities, especially in locations where skills and talent are already concentrated, we have seen in recent months that it is also a huge facilitator of remote working.</a:t>
            </a:r>
          </a:p>
          <a:p>
            <a:pPr marL="0" indent="0">
              <a:lnSpc>
                <a:spcPct val="100000"/>
              </a:lnSpc>
              <a:buNone/>
            </a:pPr>
            <a:r>
              <a:rPr lang="en-GB" sz="800">
                <a:solidFill>
                  <a:schemeClr val="tx1">
                    <a:lumMod val="75000"/>
                    <a:lumOff val="25000"/>
                  </a:schemeClr>
                </a:solidFill>
                <a:latin typeface="Segoe UI"/>
                <a:cs typeface="Segoe UI"/>
              </a:rPr>
              <a:t>Striking the balance between attracting workers to Aldgate’s centrally located assets and the desire to find new ways of working will need to be thought through carefully.</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33</a:t>
            </a:fld>
            <a:endParaRPr lang="en-GB"/>
          </a:p>
        </p:txBody>
      </p:sp>
      <p:sp>
        <p:nvSpPr>
          <p:cNvPr id="10" name="Footer Placeholder 9">
            <a:extLst>
              <a:ext uri="{FF2B5EF4-FFF2-40B4-BE49-F238E27FC236}">
                <a16:creationId xmlns:a16="http://schemas.microsoft.com/office/drawing/2014/main" id="{3A66820B-414E-416F-A06D-D25E151A22B3}"/>
              </a:ext>
            </a:extLst>
          </p:cNvPr>
          <p:cNvSpPr>
            <a:spLocks noGrp="1"/>
          </p:cNvSpPr>
          <p:nvPr>
            <p:ph type="ftr" sz="quarter" idx="11"/>
          </p:nvPr>
        </p:nvSpPr>
        <p:spPr/>
        <p:txBody>
          <a:bodyPr/>
          <a:lstStyle/>
          <a:p>
            <a:r>
              <a:rPr lang="en-GB"/>
              <a:t>Aldgate: Baseline Study and Economic Analysis</a:t>
            </a:r>
          </a:p>
        </p:txBody>
      </p:sp>
      <p:pic>
        <p:nvPicPr>
          <p:cNvPr id="3" name="Picture 2">
            <a:extLst>
              <a:ext uri="{FF2B5EF4-FFF2-40B4-BE49-F238E27FC236}">
                <a16:creationId xmlns:a16="http://schemas.microsoft.com/office/drawing/2014/main" id="{40DB1F75-9A48-42D9-BDD6-7DFBB011D532}"/>
              </a:ext>
            </a:extLst>
          </p:cNvPr>
          <p:cNvPicPr>
            <a:picLocks noChangeAspect="1"/>
          </p:cNvPicPr>
          <p:nvPr/>
        </p:nvPicPr>
        <p:blipFill>
          <a:blip r:embed="rId3"/>
          <a:stretch>
            <a:fillRect/>
          </a:stretch>
        </p:blipFill>
        <p:spPr>
          <a:xfrm>
            <a:off x="6102831" y="1635759"/>
            <a:ext cx="5548875" cy="4222140"/>
          </a:xfrm>
          <a:prstGeom prst="rect">
            <a:avLst/>
          </a:prstGeom>
        </p:spPr>
      </p:pic>
      <p:sp>
        <p:nvSpPr>
          <p:cNvPr id="11" name="TextBox 10">
            <a:extLst>
              <a:ext uri="{FF2B5EF4-FFF2-40B4-BE49-F238E27FC236}">
                <a16:creationId xmlns:a16="http://schemas.microsoft.com/office/drawing/2014/main" id="{59F6795F-8970-4D2A-9263-706A7D2C1C85}"/>
              </a:ext>
            </a:extLst>
          </p:cNvPr>
          <p:cNvSpPr txBox="1"/>
          <p:nvPr/>
        </p:nvSpPr>
        <p:spPr>
          <a:xfrm>
            <a:off x="5996471" y="5975198"/>
            <a:ext cx="5548875" cy="215444"/>
          </a:xfrm>
          <a:prstGeom prst="rect">
            <a:avLst/>
          </a:prstGeom>
          <a:noFill/>
        </p:spPr>
        <p:txBody>
          <a:bodyPr wrap="square" rtlCol="0">
            <a:spAutoFit/>
          </a:bodyPr>
          <a:lstStyle/>
          <a:p>
            <a:r>
              <a:rPr lang="en-GB" sz="800" i="1">
                <a:solidFill>
                  <a:schemeClr val="tx1">
                    <a:lumMod val="75000"/>
                    <a:lumOff val="25000"/>
                  </a:schemeClr>
                </a:solidFill>
                <a:latin typeface="Segoe UI"/>
                <a:cs typeface="Segoe UI"/>
              </a:rPr>
              <a:t>Technology is not only leading to productivity gains, but changing the way we work.  </a:t>
            </a:r>
            <a:endParaRPr lang="en-GB" sz="900" i="1">
              <a:solidFill>
                <a:schemeClr val="tx1">
                  <a:lumMod val="75000"/>
                  <a:lumOff val="25000"/>
                </a:schemeClr>
              </a:solidFill>
              <a:latin typeface="Segoe UI"/>
              <a:cs typeface="Segoe UI"/>
            </a:endParaRPr>
          </a:p>
        </p:txBody>
      </p:sp>
      <p:sp>
        <p:nvSpPr>
          <p:cNvPr id="9" name="Rectangle 8">
            <a:extLst>
              <a:ext uri="{FF2B5EF4-FFF2-40B4-BE49-F238E27FC236}">
                <a16:creationId xmlns:a16="http://schemas.microsoft.com/office/drawing/2014/main" id="{C8B17CF8-1ECB-4672-8101-36B49A85D756}"/>
              </a:ext>
            </a:extLst>
          </p:cNvPr>
          <p:cNvSpPr/>
          <p:nvPr/>
        </p:nvSpPr>
        <p:spPr>
          <a:xfrm>
            <a:off x="6150957" y="5663560"/>
            <a:ext cx="1026243" cy="184666"/>
          </a:xfrm>
          <a:prstGeom prst="rect">
            <a:avLst/>
          </a:prstGeom>
        </p:spPr>
        <p:txBody>
          <a:bodyPr wrap="none">
            <a:spAutoFit/>
          </a:bodyPr>
          <a:lstStyle/>
          <a:p>
            <a:r>
              <a:rPr lang="en-GB" sz="600">
                <a:solidFill>
                  <a:schemeClr val="bg1"/>
                </a:solidFill>
                <a:latin typeface="Segoe UI" panose="020B0502040204020203" pitchFamily="34" charset="0"/>
                <a:cs typeface="Segoe UI" panose="020B0502040204020203" pitchFamily="34" charset="0"/>
              </a:rPr>
              <a:t>Source: American Banker</a:t>
            </a:r>
            <a:endParaRPr lang="en-GB" sz="600">
              <a:solidFill>
                <a:schemeClr val="bg1"/>
              </a:solidFill>
            </a:endParaRPr>
          </a:p>
        </p:txBody>
      </p:sp>
    </p:spTree>
    <p:extLst>
      <p:ext uri="{BB962C8B-B14F-4D97-AF65-F5344CB8AC3E}">
        <p14:creationId xmlns:p14="http://schemas.microsoft.com/office/powerpoint/2010/main" val="845964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11488474" cy="470898"/>
          </a:xfrm>
          <a:prstGeom prst="rect">
            <a:avLst/>
          </a:prstGeom>
        </p:spPr>
        <p:txBody>
          <a:bodyPr>
            <a:normAutofit fontScale="90000"/>
          </a:bodyPr>
          <a:lstStyle/>
          <a:p>
            <a:r>
              <a:rPr lang="en-GB" sz="2000" cap="all" spc="271">
                <a:solidFill>
                  <a:srgbClr val="000000"/>
                </a:solidFill>
                <a:latin typeface="Segoe UI Semibold" panose="020B0702040204020203" pitchFamily="34" charset="0"/>
                <a:cs typeface="Segoe UI" panose="020B0502040204020203" pitchFamily="34" charset="0"/>
              </a:rPr>
              <a:t>net zero </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drive to a net zero economy by 2050</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59"/>
            <a:ext cx="5262559" cy="4794886"/>
          </a:xfrm>
        </p:spPr>
        <p:txBody>
          <a:bodyPr vert="horz" lIns="91440" tIns="45720" rIns="91440" bIns="45720" numCol="2" spcCol="180000" rtlCol="0" anchor="t">
            <a:noAutofit/>
          </a:bodyPr>
          <a:lstStyle/>
          <a:p>
            <a:pPr marL="0" indent="0">
              <a:lnSpc>
                <a:spcPct val="100000"/>
              </a:lnSpc>
              <a:buNone/>
            </a:pPr>
            <a:r>
              <a:rPr lang="en-GB" sz="800">
                <a:solidFill>
                  <a:schemeClr val="tx1">
                    <a:lumMod val="75000"/>
                    <a:lumOff val="25000"/>
                  </a:schemeClr>
                </a:solidFill>
                <a:latin typeface="Segoe UI"/>
                <a:cs typeface="Segoe UI"/>
              </a:rPr>
              <a:t>The UK Government’s commitment to achieving ‘Net Zero’ carbon emissions by 2050 – now enshrined in law – will have a significant impact on how commercial development as well as transport infrastructure will be planned, delivered and financed within Aldgate.</a:t>
            </a:r>
          </a:p>
          <a:p>
            <a:pPr marL="0" indent="0">
              <a:lnSpc>
                <a:spcPct val="100000"/>
              </a:lnSpc>
              <a:buNone/>
            </a:pPr>
            <a:r>
              <a:rPr lang="en-GB" sz="800">
                <a:solidFill>
                  <a:schemeClr val="tx1">
                    <a:lumMod val="75000"/>
                    <a:lumOff val="25000"/>
                  </a:schemeClr>
                </a:solidFill>
                <a:latin typeface="Segoe UI"/>
                <a:cs typeface="Segoe UI"/>
              </a:rPr>
              <a:t>The drive to a Net Zero emissions target will see real estate within the area undergo significant change, continuing transitions that are already well underway. New residential and commercial buildings for instance, under the guidance of UK Green Building Council (UKGBC), will require significant investment in new sustainable heating and power infrastructure, while there will also be a need for widespread retrofitting of old buildings. These technologies will be driven by new power sources e.g. hydrogen and biomass, but will also require widespread implementation of building management systems, smart systems and demand side response (DSR) systems, generating considerable opportunities and new business for tech companies within the area, and their value chains.</a:t>
            </a:r>
          </a:p>
          <a:p>
            <a:pPr marL="0" indent="0">
              <a:lnSpc>
                <a:spcPct val="100000"/>
              </a:lnSpc>
              <a:buNone/>
            </a:pPr>
            <a:r>
              <a:rPr lang="en-GB" sz="800">
                <a:solidFill>
                  <a:schemeClr val="tx1">
                    <a:lumMod val="75000"/>
                    <a:lumOff val="25000"/>
                  </a:schemeClr>
                </a:solidFill>
                <a:latin typeface="Segoe UI"/>
                <a:cs typeface="Segoe UI"/>
              </a:rPr>
              <a:t>The Net Zero agenda will also provide many opportunities in high-value service sectors, with legal, financial and consulting expertise required when it comes to financing low carbon and Net Zero projects. The Government has said it wants the UK to develop world leading “green finance” capabilities, a growing arm of the UK’s already dominant services sector. The announcement in November 2020 that the UK government will issue its first green bond next year, in a bid to capitalise on growing investor demand for assets that fund environmentally-friendly projects,  further underlines this. </a:t>
            </a:r>
          </a:p>
          <a:p>
            <a:pPr marL="0" indent="0">
              <a:lnSpc>
                <a:spcPct val="100000"/>
              </a:lnSpc>
              <a:buNone/>
            </a:pPr>
            <a:r>
              <a:rPr lang="en-GB" sz="800" b="1">
                <a:solidFill>
                  <a:srgbClr val="00B050"/>
                </a:solidFill>
                <a:latin typeface="Segoe UI"/>
                <a:cs typeface="Segoe UI"/>
              </a:rPr>
              <a:t>Aldgate, with its existing economic base and comparative advantage in professional and financial services, makes it an ideal location for the development of these capabilities. </a:t>
            </a:r>
          </a:p>
          <a:p>
            <a:pPr marL="0" indent="0">
              <a:lnSpc>
                <a:spcPct val="100000"/>
              </a:lnSpc>
              <a:buNone/>
            </a:pPr>
            <a:r>
              <a:rPr lang="en-GB" sz="800">
                <a:solidFill>
                  <a:schemeClr val="tx1">
                    <a:lumMod val="75000"/>
                    <a:lumOff val="25000"/>
                  </a:schemeClr>
                </a:solidFill>
                <a:latin typeface="Segoe UI"/>
                <a:cs typeface="Segoe UI"/>
              </a:rPr>
              <a:t>This has been recognised by the City Corporation who in 2020 unveiled its radical new Climate Action Strategy. The Strategy will invest £68 million to help reduce greenhouse emissions over the next six years, creating 800 green jobs, and in the process make the Square Mile a net zero area by 2040, 10 years earlier than the government’s goal.</a:t>
            </a:r>
          </a:p>
          <a:p>
            <a:pPr marL="0" indent="0">
              <a:lnSpc>
                <a:spcPct val="100000"/>
              </a:lnSpc>
              <a:buNone/>
            </a:pPr>
            <a:r>
              <a:rPr lang="en-GB" sz="800" b="1">
                <a:solidFill>
                  <a:srgbClr val="00B050"/>
                </a:solidFill>
                <a:latin typeface="Segoe UI"/>
                <a:cs typeface="Segoe UI"/>
              </a:rPr>
              <a:t>The drive to a net zero economy is set to have not only environmental benefits for Aldgate, but commercial benefits too. </a:t>
            </a:r>
          </a:p>
          <a:p>
            <a:pPr marL="0" indent="0">
              <a:lnSpc>
                <a:spcPct val="100000"/>
              </a:lnSpc>
              <a:buNone/>
            </a:pPr>
            <a:endParaRPr lang="en-GB" sz="900">
              <a:solidFill>
                <a:schemeClr val="tx1">
                  <a:lumMod val="75000"/>
                  <a:lumOff val="25000"/>
                </a:schemeClr>
              </a:solidFill>
              <a:latin typeface="Segoe UI"/>
              <a:cs typeface="Segoe UI"/>
            </a:endParaRPr>
          </a:p>
        </p:txBody>
      </p:sp>
      <p:sp>
        <p:nvSpPr>
          <p:cNvPr id="9" name="Content Placeholder 6">
            <a:extLst>
              <a:ext uri="{FF2B5EF4-FFF2-40B4-BE49-F238E27FC236}">
                <a16:creationId xmlns:a16="http://schemas.microsoft.com/office/drawing/2014/main" id="{F36F14AE-CCEA-40D0-987B-1F573A2BD7F8}"/>
              </a:ext>
            </a:extLst>
          </p:cNvPr>
          <p:cNvSpPr txBox="1">
            <a:spLocks/>
          </p:cNvSpPr>
          <p:nvPr/>
        </p:nvSpPr>
        <p:spPr>
          <a:xfrm>
            <a:off x="6355695" y="1635760"/>
            <a:ext cx="5262559" cy="4645242"/>
          </a:xfrm>
          <a:prstGeom prst="rect">
            <a:avLst/>
          </a:prstGeom>
        </p:spPr>
        <p:txBody>
          <a:bodyPr vert="horz" lIns="91440" tIns="45720" rIns="91440" bIns="45720" numCol="2" spcCol="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000">
              <a:solidFill>
                <a:schemeClr val="tx1">
                  <a:lumMod val="75000"/>
                  <a:lumOff val="25000"/>
                </a:schemeClr>
              </a:solidFill>
              <a:highlight>
                <a:srgbClr val="FFFF00"/>
              </a:highlight>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GB" sz="1000" i="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34</a:t>
            </a:fld>
            <a:endParaRPr lang="en-GB"/>
          </a:p>
        </p:txBody>
      </p:sp>
      <p:sp>
        <p:nvSpPr>
          <p:cNvPr id="10" name="Footer Placeholder 9">
            <a:extLst>
              <a:ext uri="{FF2B5EF4-FFF2-40B4-BE49-F238E27FC236}">
                <a16:creationId xmlns:a16="http://schemas.microsoft.com/office/drawing/2014/main" id="{3A66820B-414E-416F-A06D-D25E151A22B3}"/>
              </a:ext>
            </a:extLst>
          </p:cNvPr>
          <p:cNvSpPr>
            <a:spLocks noGrp="1"/>
          </p:cNvSpPr>
          <p:nvPr>
            <p:ph type="ftr" sz="quarter" idx="11"/>
          </p:nvPr>
        </p:nvSpPr>
        <p:spPr/>
        <p:txBody>
          <a:bodyPr/>
          <a:lstStyle/>
          <a:p>
            <a:r>
              <a:rPr lang="en-GB"/>
              <a:t>Aldgate: Baseline Study and Economic Analysis</a:t>
            </a:r>
          </a:p>
        </p:txBody>
      </p:sp>
      <p:sp>
        <p:nvSpPr>
          <p:cNvPr id="2" name="TextBox 1">
            <a:extLst>
              <a:ext uri="{FF2B5EF4-FFF2-40B4-BE49-F238E27FC236}">
                <a16:creationId xmlns:a16="http://schemas.microsoft.com/office/drawing/2014/main" id="{9182806C-9078-4335-8B06-8D617568E173}"/>
              </a:ext>
            </a:extLst>
          </p:cNvPr>
          <p:cNvSpPr txBox="1"/>
          <p:nvPr/>
        </p:nvSpPr>
        <p:spPr>
          <a:xfrm>
            <a:off x="6522722" y="5949344"/>
            <a:ext cx="4516012" cy="338554"/>
          </a:xfrm>
          <a:prstGeom prst="rect">
            <a:avLst/>
          </a:prstGeom>
          <a:noFill/>
        </p:spPr>
        <p:txBody>
          <a:bodyPr wrap="square" rtlCol="0">
            <a:spAutoFit/>
          </a:bodyPr>
          <a:lstStyle/>
          <a:p>
            <a:r>
              <a:rPr lang="en-GB" sz="800" i="1">
                <a:solidFill>
                  <a:schemeClr val="tx1">
                    <a:lumMod val="75000"/>
                    <a:lumOff val="25000"/>
                  </a:schemeClr>
                </a:solidFill>
                <a:latin typeface="Segoe UI"/>
                <a:cs typeface="Segoe UI"/>
              </a:rPr>
              <a:t>There are both environmental and commercial benefits on offer for Aldgate from the drive to a Net Zero economy.</a:t>
            </a:r>
          </a:p>
        </p:txBody>
      </p:sp>
      <p:pic>
        <p:nvPicPr>
          <p:cNvPr id="3" name="Picture 2">
            <a:extLst>
              <a:ext uri="{FF2B5EF4-FFF2-40B4-BE49-F238E27FC236}">
                <a16:creationId xmlns:a16="http://schemas.microsoft.com/office/drawing/2014/main" id="{429D2DC2-81F2-46F8-8701-15FCF7E23F7C}"/>
              </a:ext>
            </a:extLst>
          </p:cNvPr>
          <p:cNvPicPr>
            <a:picLocks noChangeAspect="1"/>
          </p:cNvPicPr>
          <p:nvPr/>
        </p:nvPicPr>
        <p:blipFill>
          <a:blip r:embed="rId3"/>
          <a:stretch>
            <a:fillRect/>
          </a:stretch>
        </p:blipFill>
        <p:spPr>
          <a:xfrm>
            <a:off x="6602254" y="1603334"/>
            <a:ext cx="4769440" cy="4339114"/>
          </a:xfrm>
          <a:prstGeom prst="rect">
            <a:avLst/>
          </a:prstGeom>
        </p:spPr>
      </p:pic>
    </p:spTree>
    <p:extLst>
      <p:ext uri="{BB962C8B-B14F-4D97-AF65-F5344CB8AC3E}">
        <p14:creationId xmlns:p14="http://schemas.microsoft.com/office/powerpoint/2010/main" val="2152314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a:extLst>
              <a:ext uri="{FF2B5EF4-FFF2-40B4-BE49-F238E27FC236}">
                <a16:creationId xmlns:a16="http://schemas.microsoft.com/office/drawing/2014/main" id="{03126CF3-07E3-4B9B-BD3D-94D5196F1AE4}"/>
              </a:ext>
            </a:extLst>
          </p:cNvPr>
          <p:cNvSpPr txBox="1">
            <a:spLocks/>
          </p:cNvSpPr>
          <p:nvPr/>
        </p:nvSpPr>
        <p:spPr>
          <a:xfrm>
            <a:off x="4846967" y="2692400"/>
            <a:ext cx="2498067" cy="942370"/>
          </a:xfrm>
          <a:prstGeom prst="rect">
            <a:avLst/>
          </a:prstGeom>
        </p:spPr>
        <p:txBody>
          <a:bodyPr vert="horz" lIns="58652" tIns="29326" rIns="58652" bIns="29326" rtlCol="0" anchor="b">
            <a:normAutofit/>
          </a:bodyPr>
          <a:lstStyle>
            <a:lvl1pPr algn="l" defTabSz="914400" rtl="0" eaLnBrk="1" latinLnBrk="0" hangingPunct="1">
              <a:lnSpc>
                <a:spcPct val="90000"/>
              </a:lnSpc>
              <a:spcBef>
                <a:spcPct val="0"/>
              </a:spcBef>
              <a:buNone/>
              <a:defRPr sz="2800" b="1" i="0" kern="1200" baseline="0">
                <a:solidFill>
                  <a:srgbClr val="FF4337"/>
                </a:solidFill>
                <a:latin typeface="Arial" charset="0"/>
                <a:ea typeface="Arial" charset="0"/>
                <a:cs typeface="Arial" charset="0"/>
              </a:defRPr>
            </a:lvl1pPr>
          </a:lstStyle>
          <a:p>
            <a:pPr>
              <a:spcAft>
                <a:spcPts val="385"/>
              </a:spcAft>
            </a:pPr>
            <a:r>
              <a:rPr lang="en-GB" sz="1800" cap="all" spc="271">
                <a:solidFill>
                  <a:srgbClr val="000000"/>
                </a:solidFill>
                <a:latin typeface="Segoe UI Semibold" panose="020B0702040204020203" pitchFamily="34" charset="0"/>
                <a:ea typeface="+mj-ea"/>
                <a:cs typeface="Segoe UI" panose="020B0502040204020203" pitchFamily="34" charset="0"/>
              </a:rPr>
              <a:t>6. conclusions </a:t>
            </a:r>
          </a:p>
          <a:p>
            <a:pPr>
              <a:spcAft>
                <a:spcPts val="385"/>
              </a:spcAft>
            </a:pPr>
            <a:endParaRPr lang="en-GB" sz="1800" cap="all" spc="271">
              <a:solidFill>
                <a:srgbClr val="000000"/>
              </a:solidFill>
              <a:latin typeface="Segoe UI Semibold" panose="020B0702040204020203" pitchFamily="34" charset="0"/>
              <a:ea typeface="+mj-ea"/>
              <a:cs typeface="Segoe UI" panose="020B0502040204020203" pitchFamily="34" charset="0"/>
            </a:endParaRPr>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Slide Number Placeholder 4">
            <a:extLst>
              <a:ext uri="{FF2B5EF4-FFF2-40B4-BE49-F238E27FC236}">
                <a16:creationId xmlns:a16="http://schemas.microsoft.com/office/drawing/2014/main" id="{F65C3594-9CCE-4EB7-ABFB-4DD8D38EABD1}"/>
              </a:ext>
            </a:extLst>
          </p:cNvPr>
          <p:cNvSpPr>
            <a:spLocks noGrp="1"/>
          </p:cNvSpPr>
          <p:nvPr>
            <p:ph type="sldNum" sz="quarter" idx="12"/>
          </p:nvPr>
        </p:nvSpPr>
        <p:spPr/>
        <p:txBody>
          <a:bodyPr/>
          <a:lstStyle/>
          <a:p>
            <a:fld id="{04E361EE-CEE0-400D-99AD-0A610B98C417}" type="slidenum">
              <a:rPr lang="en-GB" smtClean="0"/>
              <a:t>35</a:t>
            </a:fld>
            <a:endParaRPr lang="en-GB"/>
          </a:p>
        </p:txBody>
      </p:sp>
      <p:sp>
        <p:nvSpPr>
          <p:cNvPr id="3" name="Footer Placeholder 2">
            <a:extLst>
              <a:ext uri="{FF2B5EF4-FFF2-40B4-BE49-F238E27FC236}">
                <a16:creationId xmlns:a16="http://schemas.microsoft.com/office/drawing/2014/main" id="{6ACB1A5A-CA5A-459E-84B6-7360534AEF80}"/>
              </a:ext>
            </a:extLst>
          </p:cNvPr>
          <p:cNvSpPr>
            <a:spLocks noGrp="1"/>
          </p:cNvSpPr>
          <p:nvPr>
            <p:ph type="ftr" sz="quarter" idx="11"/>
          </p:nvPr>
        </p:nvSpPr>
        <p:spPr/>
        <p:txBody>
          <a:bodyPr/>
          <a:lstStyle/>
          <a:p>
            <a:r>
              <a:rPr lang="en-GB"/>
              <a:t>Aldgate: Baseline Study and Economic Analysis</a:t>
            </a:r>
          </a:p>
        </p:txBody>
      </p:sp>
    </p:spTree>
    <p:extLst>
      <p:ext uri="{BB962C8B-B14F-4D97-AF65-F5344CB8AC3E}">
        <p14:creationId xmlns:p14="http://schemas.microsoft.com/office/powerpoint/2010/main" val="2732265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11488474" cy="470898"/>
          </a:xfrm>
          <a:prstGeom prst="rect">
            <a:avLst/>
          </a:prstGeom>
        </p:spPr>
        <p:txBody>
          <a:bodyPr>
            <a:normAutofit fontScale="90000"/>
          </a:bodyPr>
          <a:lstStyle/>
          <a:p>
            <a:r>
              <a:rPr lang="en-GB" sz="2000" cap="all" spc="271">
                <a:solidFill>
                  <a:srgbClr val="000000"/>
                </a:solidFill>
                <a:latin typeface="Segoe UI Semibold" panose="020B0702040204020203" pitchFamily="34" charset="0"/>
                <a:cs typeface="Segoe UI" panose="020B0502040204020203" pitchFamily="34" charset="0"/>
              </a:rPr>
              <a:t>Conclusions  </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Aldgate connect bid socio-economic profile</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59"/>
            <a:ext cx="5262559" cy="4794886"/>
          </a:xfrm>
        </p:spPr>
        <p:txBody>
          <a:bodyPr vert="horz" lIns="91440" tIns="45720" rIns="91440" bIns="45720" numCol="2" spcCol="180000" rtlCol="0" anchor="t">
            <a:normAutofit lnSpcReduction="10000"/>
          </a:bodyPr>
          <a:lstStyle/>
          <a:p>
            <a:pPr marL="0" indent="0">
              <a:buNone/>
            </a:pPr>
            <a:r>
              <a:rPr lang="en-GB" sz="800">
                <a:solidFill>
                  <a:schemeClr val="tx1">
                    <a:lumMod val="75000"/>
                    <a:lumOff val="25000"/>
                  </a:schemeClr>
                </a:solidFill>
                <a:latin typeface="Segoe UI"/>
                <a:cs typeface="Segoe UI"/>
              </a:rPr>
              <a:t>The socio-economic baseline study has elucidated the key economic characteristics and profile of the Aldgate Connect BID. The main findings from the report are summarised below:</a:t>
            </a:r>
          </a:p>
          <a:p>
            <a:r>
              <a:rPr lang="en-GB" sz="800">
                <a:solidFill>
                  <a:schemeClr val="tx1">
                    <a:lumMod val="75000"/>
                    <a:lumOff val="25000"/>
                  </a:schemeClr>
                </a:solidFill>
                <a:latin typeface="Segoe UI"/>
                <a:cs typeface="Segoe UI"/>
              </a:rPr>
              <a:t>Compared to other City BIDs, Aldgate has a relatively high resident population of around </a:t>
            </a:r>
            <a:r>
              <a:rPr lang="en-GB" sz="800" b="1">
                <a:solidFill>
                  <a:schemeClr val="tx1">
                    <a:lumMod val="75000"/>
                    <a:lumOff val="25000"/>
                  </a:schemeClr>
                </a:solidFill>
                <a:latin typeface="Segoe UI"/>
                <a:cs typeface="Segoe UI"/>
              </a:rPr>
              <a:t>8,050 people</a:t>
            </a:r>
            <a:r>
              <a:rPr lang="en-GB" sz="800">
                <a:solidFill>
                  <a:schemeClr val="tx1">
                    <a:lumMod val="75000"/>
                    <a:lumOff val="25000"/>
                  </a:schemeClr>
                </a:solidFill>
                <a:latin typeface="Segoe UI"/>
                <a:cs typeface="Segoe UI"/>
              </a:rPr>
              <a:t>. </a:t>
            </a:r>
          </a:p>
          <a:p>
            <a:r>
              <a:rPr lang="en-GB" sz="800">
                <a:solidFill>
                  <a:schemeClr val="tx1">
                    <a:lumMod val="75000"/>
                    <a:lumOff val="25000"/>
                  </a:schemeClr>
                </a:solidFill>
                <a:latin typeface="Segoe UI"/>
                <a:cs typeface="Segoe UI"/>
              </a:rPr>
              <a:t>There has been significant growth in Aldgate’s residential population in recent years. In comparison to 2015, the total population has increased from 6,300 to 8,050, </a:t>
            </a:r>
            <a:r>
              <a:rPr lang="en-GB" sz="800" b="1">
                <a:solidFill>
                  <a:schemeClr val="tx1">
                    <a:lumMod val="75000"/>
                    <a:lumOff val="25000"/>
                  </a:schemeClr>
                </a:solidFill>
                <a:latin typeface="Segoe UI"/>
                <a:cs typeface="Segoe UI"/>
              </a:rPr>
              <a:t>a growth rate of 28%.</a:t>
            </a:r>
          </a:p>
          <a:p>
            <a:r>
              <a:rPr lang="en-GB" sz="800">
                <a:solidFill>
                  <a:schemeClr val="tx1">
                    <a:lumMod val="75000"/>
                    <a:lumOff val="25000"/>
                  </a:schemeClr>
                </a:solidFill>
                <a:latin typeface="Segoe UI"/>
                <a:cs typeface="Segoe UI"/>
              </a:rPr>
              <a:t>In 2018, Aldgate supported approximately </a:t>
            </a:r>
            <a:r>
              <a:rPr lang="en-GB" sz="800" b="1">
                <a:solidFill>
                  <a:schemeClr val="tx1">
                    <a:lumMod val="75000"/>
                    <a:lumOff val="25000"/>
                  </a:schemeClr>
                </a:solidFill>
                <a:latin typeface="Segoe UI"/>
                <a:cs typeface="Segoe UI"/>
              </a:rPr>
              <a:t>47,100 jobs </a:t>
            </a:r>
            <a:r>
              <a:rPr lang="en-GB" sz="800">
                <a:solidFill>
                  <a:schemeClr val="tx1">
                    <a:lumMod val="75000"/>
                    <a:lumOff val="25000"/>
                  </a:schemeClr>
                </a:solidFill>
                <a:latin typeface="Segoe UI"/>
                <a:cs typeface="Segoe UI"/>
              </a:rPr>
              <a:t>across a range of sectors. When proportioning the number of jobs to their Local Authority, this equates to 29,880 jobs in the City of London (63% of total) and 17,220 in Tower Hamlets (37% of total).</a:t>
            </a:r>
          </a:p>
          <a:p>
            <a:r>
              <a:rPr lang="en-GB" sz="800">
                <a:solidFill>
                  <a:schemeClr val="tx1">
                    <a:lumMod val="75000"/>
                    <a:lumOff val="25000"/>
                  </a:schemeClr>
                </a:solidFill>
                <a:latin typeface="Segoe UI"/>
                <a:cs typeface="Segoe UI"/>
              </a:rPr>
              <a:t>The total number of jobs supported across the BID has risen from 42,690 jobs in 2015, an </a:t>
            </a:r>
            <a:r>
              <a:rPr lang="en-GB" sz="800" b="1">
                <a:solidFill>
                  <a:schemeClr val="tx1">
                    <a:lumMod val="75000"/>
                    <a:lumOff val="25000"/>
                  </a:schemeClr>
                </a:solidFill>
                <a:latin typeface="Segoe UI"/>
                <a:cs typeface="Segoe UI"/>
              </a:rPr>
              <a:t>increase of 4,410 </a:t>
            </a:r>
            <a:r>
              <a:rPr lang="en-GB" sz="800">
                <a:solidFill>
                  <a:schemeClr val="tx1">
                    <a:lumMod val="75000"/>
                    <a:lumOff val="25000"/>
                  </a:schemeClr>
                </a:solidFill>
                <a:latin typeface="Segoe UI"/>
                <a:cs typeface="Segoe UI"/>
              </a:rPr>
              <a:t>(10.3% or a CAGR of 3.3%).</a:t>
            </a:r>
          </a:p>
          <a:p>
            <a:r>
              <a:rPr lang="en-GB" sz="800">
                <a:solidFill>
                  <a:schemeClr val="tx1">
                    <a:lumMod val="75000"/>
                    <a:lumOff val="25000"/>
                  </a:schemeClr>
                </a:solidFill>
                <a:latin typeface="Segoe UI"/>
                <a:cs typeface="Segoe UI"/>
              </a:rPr>
              <a:t>The dominant sector of employment across Aldgate is the </a:t>
            </a:r>
            <a:r>
              <a:rPr lang="en-GB" sz="800" b="1">
                <a:solidFill>
                  <a:schemeClr val="tx1">
                    <a:lumMod val="75000"/>
                    <a:lumOff val="25000"/>
                  </a:schemeClr>
                </a:solidFill>
                <a:latin typeface="Segoe UI"/>
                <a:cs typeface="Segoe UI"/>
              </a:rPr>
              <a:t>financial and insurance sector</a:t>
            </a:r>
            <a:r>
              <a:rPr lang="en-GB" sz="800">
                <a:solidFill>
                  <a:schemeClr val="tx1">
                    <a:lumMod val="75000"/>
                    <a:lumOff val="25000"/>
                  </a:schemeClr>
                </a:solidFill>
                <a:latin typeface="Segoe UI"/>
                <a:cs typeface="Segoe UI"/>
              </a:rPr>
              <a:t>, which supports </a:t>
            </a:r>
            <a:r>
              <a:rPr lang="en-GB" sz="800" b="1">
                <a:solidFill>
                  <a:schemeClr val="tx1">
                    <a:lumMod val="75000"/>
                    <a:lumOff val="25000"/>
                  </a:schemeClr>
                </a:solidFill>
                <a:latin typeface="Segoe UI"/>
                <a:cs typeface="Segoe UI"/>
              </a:rPr>
              <a:t>12,560 jobs</a:t>
            </a:r>
            <a:r>
              <a:rPr lang="en-GB" sz="800">
                <a:solidFill>
                  <a:schemeClr val="tx1">
                    <a:lumMod val="75000"/>
                    <a:lumOff val="25000"/>
                  </a:schemeClr>
                </a:solidFill>
                <a:latin typeface="Segoe UI"/>
                <a:cs typeface="Segoe UI"/>
              </a:rPr>
              <a:t>, equating to 27% of the total workforce. This is in spite of the sector suffering large declines in employment since 2015, a result many contend of </a:t>
            </a:r>
            <a:r>
              <a:rPr lang="en-GB" sz="800" b="1">
                <a:solidFill>
                  <a:schemeClr val="tx1">
                    <a:lumMod val="75000"/>
                    <a:lumOff val="25000"/>
                  </a:schemeClr>
                </a:solidFill>
                <a:latin typeface="Segoe UI"/>
                <a:cs typeface="Segoe UI"/>
              </a:rPr>
              <a:t>Brexit induced uncertainty.</a:t>
            </a:r>
          </a:p>
          <a:p>
            <a:r>
              <a:rPr lang="en-GB" sz="800">
                <a:solidFill>
                  <a:schemeClr val="tx1">
                    <a:lumMod val="75000"/>
                    <a:lumOff val="25000"/>
                  </a:schemeClr>
                </a:solidFill>
                <a:latin typeface="Segoe UI"/>
                <a:cs typeface="Segoe UI"/>
              </a:rPr>
              <a:t>Aldgate also has a notable concentration of employment in the management consultancy sector (7% of workforce), legal and accounting sector (6%), architectural and engineering activities (6%) computer programming (5%), and food and drink services (5%).</a:t>
            </a:r>
          </a:p>
          <a:p>
            <a:r>
              <a:rPr lang="en-GB" sz="800">
                <a:solidFill>
                  <a:schemeClr val="tx1">
                    <a:lumMod val="75000"/>
                    <a:lumOff val="25000"/>
                  </a:schemeClr>
                </a:solidFill>
                <a:latin typeface="Segoe UI"/>
                <a:cs typeface="Segoe UI"/>
              </a:rPr>
              <a:t>Aldgate generated approximately </a:t>
            </a:r>
            <a:r>
              <a:rPr lang="en-GB" sz="800" b="1">
                <a:solidFill>
                  <a:schemeClr val="tx1">
                    <a:lumMod val="75000"/>
                    <a:lumOff val="25000"/>
                  </a:schemeClr>
                </a:solidFill>
                <a:latin typeface="Segoe UI"/>
                <a:cs typeface="Segoe UI"/>
              </a:rPr>
              <a:t>£6 billion in gross value added </a:t>
            </a:r>
            <a:r>
              <a:rPr lang="en-GB" sz="800">
                <a:solidFill>
                  <a:schemeClr val="tx1">
                    <a:lumMod val="75000"/>
                    <a:lumOff val="25000"/>
                  </a:schemeClr>
                </a:solidFill>
                <a:latin typeface="Segoe UI"/>
                <a:cs typeface="Segoe UI"/>
              </a:rPr>
              <a:t>(GVA) in 2018, accounting for 6% of total GVA generated in the City of London and 5% within Tower Hamlets. </a:t>
            </a:r>
          </a:p>
          <a:p>
            <a:r>
              <a:rPr lang="en-GB" sz="800">
                <a:solidFill>
                  <a:schemeClr val="tx1">
                    <a:lumMod val="75000"/>
                    <a:lumOff val="25000"/>
                  </a:schemeClr>
                </a:solidFill>
                <a:latin typeface="Segoe UI"/>
                <a:cs typeface="Segoe UI"/>
              </a:rPr>
              <a:t>The high value nature of the services provided is evident in the </a:t>
            </a:r>
            <a:r>
              <a:rPr lang="en-GB" sz="800" b="1">
                <a:solidFill>
                  <a:schemeClr val="tx1">
                    <a:lumMod val="75000"/>
                    <a:lumOff val="25000"/>
                  </a:schemeClr>
                </a:solidFill>
                <a:latin typeface="Segoe UI"/>
                <a:cs typeface="Segoe UI"/>
              </a:rPr>
              <a:t>GVA per worker of £126,490 </a:t>
            </a:r>
            <a:r>
              <a:rPr lang="en-GB" sz="800">
                <a:solidFill>
                  <a:schemeClr val="tx1">
                    <a:lumMod val="75000"/>
                    <a:lumOff val="25000"/>
                  </a:schemeClr>
                </a:solidFill>
                <a:latin typeface="Segoe UI"/>
                <a:cs typeface="Segoe UI"/>
              </a:rPr>
              <a:t>in Aldgate, significantly greater than that for London as a whole (£87,259). </a:t>
            </a:r>
          </a:p>
          <a:p>
            <a:r>
              <a:rPr lang="en-GB" sz="800">
                <a:solidFill>
                  <a:schemeClr val="tx1">
                    <a:lumMod val="75000"/>
                    <a:lumOff val="25000"/>
                  </a:schemeClr>
                </a:solidFill>
                <a:latin typeface="Segoe UI"/>
                <a:cs typeface="Segoe UI"/>
              </a:rPr>
              <a:t>The Aldgate Connect BID generated an estimated </a:t>
            </a:r>
            <a:r>
              <a:rPr lang="en-GB" sz="800" b="1">
                <a:solidFill>
                  <a:schemeClr val="tx1">
                    <a:lumMod val="75000"/>
                    <a:lumOff val="25000"/>
                  </a:schemeClr>
                </a:solidFill>
                <a:latin typeface="Segoe UI"/>
                <a:cs typeface="Segoe UI"/>
              </a:rPr>
              <a:t>tax revenue of £2.2 billion in 2018.</a:t>
            </a:r>
          </a:p>
          <a:p>
            <a:r>
              <a:rPr lang="en-GB" sz="800">
                <a:solidFill>
                  <a:schemeClr val="tx1">
                    <a:lumMod val="75000"/>
                    <a:lumOff val="25000"/>
                  </a:schemeClr>
                </a:solidFill>
                <a:latin typeface="Segoe UI"/>
                <a:cs typeface="Segoe UI"/>
              </a:rPr>
              <a:t>Aldgate’s role as an employment hub is underlined by its </a:t>
            </a:r>
            <a:r>
              <a:rPr lang="en-GB" sz="800" b="1">
                <a:solidFill>
                  <a:schemeClr val="tx1">
                    <a:lumMod val="75000"/>
                    <a:lumOff val="25000"/>
                  </a:schemeClr>
                </a:solidFill>
                <a:latin typeface="Segoe UI"/>
                <a:cs typeface="Segoe UI"/>
              </a:rPr>
              <a:t>employment density </a:t>
            </a:r>
            <a:r>
              <a:rPr lang="en-GB" sz="800">
                <a:solidFill>
                  <a:schemeClr val="tx1">
                    <a:lumMod val="75000"/>
                    <a:lumOff val="25000"/>
                  </a:schemeClr>
                </a:solidFill>
                <a:latin typeface="Segoe UI"/>
                <a:cs typeface="Segoe UI"/>
              </a:rPr>
              <a:t>(number of employees per km2) of 93,130. This is significantly greater than the corresponding employment density of Greater London as a whole (3,280).</a:t>
            </a:r>
          </a:p>
          <a:p>
            <a:r>
              <a:rPr lang="en-GB" sz="800">
                <a:solidFill>
                  <a:schemeClr val="tx1">
                    <a:lumMod val="75000"/>
                    <a:lumOff val="25000"/>
                  </a:schemeClr>
                </a:solidFill>
                <a:latin typeface="Segoe UI"/>
                <a:cs typeface="Segoe UI"/>
              </a:rPr>
              <a:t>In terms of deprivation, Aldgate, and the LSOAs it falls within, has a mixed performance, with some notable </a:t>
            </a:r>
            <a:r>
              <a:rPr lang="en-GB" sz="800" b="1">
                <a:solidFill>
                  <a:schemeClr val="tx1">
                    <a:lumMod val="75000"/>
                    <a:lumOff val="25000"/>
                  </a:schemeClr>
                </a:solidFill>
                <a:latin typeface="Segoe UI"/>
                <a:cs typeface="Segoe UI"/>
              </a:rPr>
              <a:t>pockets of deprivation </a:t>
            </a:r>
            <a:r>
              <a:rPr lang="en-GB" sz="800">
                <a:solidFill>
                  <a:schemeClr val="tx1">
                    <a:lumMod val="75000"/>
                    <a:lumOff val="25000"/>
                  </a:schemeClr>
                </a:solidFill>
                <a:latin typeface="Segoe UI"/>
                <a:cs typeface="Segoe UI"/>
              </a:rPr>
              <a:t>in the north eastern corner of the BID. </a:t>
            </a:r>
          </a:p>
          <a:p>
            <a:r>
              <a:rPr lang="en-GB" sz="800" b="1">
                <a:solidFill>
                  <a:schemeClr val="tx1">
                    <a:lumMod val="75000"/>
                    <a:lumOff val="25000"/>
                  </a:schemeClr>
                </a:solidFill>
                <a:latin typeface="Segoe UI"/>
                <a:cs typeface="Segoe UI"/>
              </a:rPr>
              <a:t>Aldgate is extremely well-connected</a:t>
            </a:r>
            <a:r>
              <a:rPr lang="en-GB" sz="800">
                <a:solidFill>
                  <a:schemeClr val="tx1">
                    <a:lumMod val="75000"/>
                    <a:lumOff val="25000"/>
                  </a:schemeClr>
                </a:solidFill>
                <a:latin typeface="Segoe UI"/>
                <a:cs typeface="Segoe UI"/>
              </a:rPr>
              <a:t>, with two London tube stations - Aldgate East and Aldgate - falling within the boundaries of the BID area. The vast majority of the BID also has the highest PTAL rating of 6b.</a:t>
            </a:r>
          </a:p>
          <a:p>
            <a:r>
              <a:rPr lang="en-GB" sz="800">
                <a:solidFill>
                  <a:schemeClr val="tx1">
                    <a:lumMod val="75000"/>
                    <a:lumOff val="25000"/>
                  </a:schemeClr>
                </a:solidFill>
                <a:latin typeface="Segoe UI"/>
                <a:cs typeface="Segoe UI"/>
              </a:rPr>
              <a:t>In recent years, there have been a number of large-scale commercial developments within Aldgate</a:t>
            </a:r>
          </a:p>
          <a:p>
            <a:r>
              <a:rPr lang="en-GB" sz="800">
                <a:solidFill>
                  <a:schemeClr val="tx1">
                    <a:lumMod val="75000"/>
                    <a:lumOff val="25000"/>
                  </a:schemeClr>
                </a:solidFill>
                <a:latin typeface="Segoe UI"/>
                <a:cs typeface="Segoe UI"/>
              </a:rPr>
              <a:t>In net terms, a </a:t>
            </a:r>
            <a:r>
              <a:rPr lang="en-GB" sz="800" b="1">
                <a:solidFill>
                  <a:schemeClr val="tx1">
                    <a:lumMod val="75000"/>
                    <a:lumOff val="25000"/>
                  </a:schemeClr>
                </a:solidFill>
                <a:latin typeface="Segoe UI"/>
                <a:cs typeface="Segoe UI"/>
              </a:rPr>
              <a:t>total of 121,000 sqm of additional non-residential space </a:t>
            </a:r>
            <a:r>
              <a:rPr lang="en-GB" sz="800">
                <a:solidFill>
                  <a:schemeClr val="tx1">
                    <a:lumMod val="75000"/>
                    <a:lumOff val="25000"/>
                  </a:schemeClr>
                </a:solidFill>
                <a:latin typeface="Segoe UI"/>
                <a:cs typeface="Segoe UI"/>
              </a:rPr>
              <a:t>has been constructed over the period 2005-2019. This is anticipated to have generated between </a:t>
            </a:r>
            <a:r>
              <a:rPr lang="en-GB" sz="800" b="1">
                <a:solidFill>
                  <a:schemeClr val="tx1">
                    <a:lumMod val="75000"/>
                    <a:lumOff val="25000"/>
                  </a:schemeClr>
                </a:solidFill>
                <a:latin typeface="Segoe UI"/>
                <a:cs typeface="Segoe UI"/>
              </a:rPr>
              <a:t>4,200 and 5,000 additional jobs. </a:t>
            </a:r>
          </a:p>
          <a:p>
            <a:r>
              <a:rPr lang="en-GB" sz="800">
                <a:solidFill>
                  <a:schemeClr val="tx1">
                    <a:lumMod val="75000"/>
                    <a:lumOff val="25000"/>
                  </a:schemeClr>
                </a:solidFill>
                <a:latin typeface="Segoe UI"/>
                <a:cs typeface="Segoe UI"/>
              </a:rPr>
              <a:t>The area within the Aldgate BID has a very high density of forthcoming planning applications, both commercial and residential based.  </a:t>
            </a:r>
          </a:p>
          <a:p>
            <a:pPr marL="0" indent="0">
              <a:buNone/>
            </a:pPr>
            <a:endParaRPr lang="en-GB" sz="800" b="1">
              <a:solidFill>
                <a:schemeClr val="tx1">
                  <a:lumMod val="75000"/>
                  <a:lumOff val="25000"/>
                </a:schemeClr>
              </a:solidFill>
              <a:latin typeface="Segoe UI"/>
              <a:cs typeface="Segoe UI"/>
            </a:endParaRPr>
          </a:p>
          <a:p>
            <a:endParaRPr lang="en-GB" sz="800">
              <a:solidFill>
                <a:schemeClr val="tx1">
                  <a:lumMod val="75000"/>
                  <a:lumOff val="25000"/>
                </a:schemeClr>
              </a:solidFill>
              <a:latin typeface="Segoe UI"/>
              <a:cs typeface="Segoe UI"/>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36</a:t>
            </a:fld>
            <a:endParaRPr lang="en-GB"/>
          </a:p>
        </p:txBody>
      </p:sp>
      <p:sp>
        <p:nvSpPr>
          <p:cNvPr id="10" name="Footer Placeholder 9">
            <a:extLst>
              <a:ext uri="{FF2B5EF4-FFF2-40B4-BE49-F238E27FC236}">
                <a16:creationId xmlns:a16="http://schemas.microsoft.com/office/drawing/2014/main" id="{3A66820B-414E-416F-A06D-D25E151A22B3}"/>
              </a:ext>
            </a:extLst>
          </p:cNvPr>
          <p:cNvSpPr>
            <a:spLocks noGrp="1"/>
          </p:cNvSpPr>
          <p:nvPr>
            <p:ph type="ftr" sz="quarter" idx="11"/>
          </p:nvPr>
        </p:nvSpPr>
        <p:spPr/>
        <p:txBody>
          <a:bodyPr/>
          <a:lstStyle/>
          <a:p>
            <a:r>
              <a:rPr lang="en-GB"/>
              <a:t>Aldgate: Baseline Study and Economic Analysis</a:t>
            </a:r>
          </a:p>
        </p:txBody>
      </p:sp>
      <p:pic>
        <p:nvPicPr>
          <p:cNvPr id="3" name="Picture 2">
            <a:extLst>
              <a:ext uri="{FF2B5EF4-FFF2-40B4-BE49-F238E27FC236}">
                <a16:creationId xmlns:a16="http://schemas.microsoft.com/office/drawing/2014/main" id="{6641DB1C-8384-4DF4-A0E7-7928138E67CD}"/>
              </a:ext>
            </a:extLst>
          </p:cNvPr>
          <p:cNvPicPr>
            <a:picLocks noChangeAspect="1"/>
          </p:cNvPicPr>
          <p:nvPr/>
        </p:nvPicPr>
        <p:blipFill rotWithShape="1">
          <a:blip r:embed="rId3"/>
          <a:srcRect l="11757" r="5292"/>
          <a:stretch/>
        </p:blipFill>
        <p:spPr>
          <a:xfrm>
            <a:off x="7233920" y="-70745"/>
            <a:ext cx="4958080" cy="6928745"/>
          </a:xfrm>
          <a:prstGeom prst="rect">
            <a:avLst/>
          </a:prstGeom>
        </p:spPr>
      </p:pic>
      <p:sp>
        <p:nvSpPr>
          <p:cNvPr id="9" name="Rectangle 8">
            <a:extLst>
              <a:ext uri="{FF2B5EF4-FFF2-40B4-BE49-F238E27FC236}">
                <a16:creationId xmlns:a16="http://schemas.microsoft.com/office/drawing/2014/main" id="{8C8371EC-CEBD-4AD7-867B-7FA781E45944}"/>
              </a:ext>
            </a:extLst>
          </p:cNvPr>
          <p:cNvSpPr/>
          <p:nvPr/>
        </p:nvSpPr>
        <p:spPr>
          <a:xfrm>
            <a:off x="7197835" y="6665019"/>
            <a:ext cx="1159292" cy="184666"/>
          </a:xfrm>
          <a:prstGeom prst="rect">
            <a:avLst/>
          </a:prstGeom>
        </p:spPr>
        <p:txBody>
          <a:bodyPr wrap="none">
            <a:spAutoFit/>
          </a:bodyPr>
          <a:lstStyle/>
          <a:p>
            <a:r>
              <a:rPr lang="en-GB" sz="600">
                <a:solidFill>
                  <a:schemeClr val="bg1"/>
                </a:solidFill>
                <a:latin typeface="Segoe UI" panose="020B0502040204020203" pitchFamily="34" charset="0"/>
                <a:cs typeface="Segoe UI" panose="020B0502040204020203" pitchFamily="34" charset="0"/>
              </a:rPr>
              <a:t>Source: Aldgate Connect BID</a:t>
            </a:r>
            <a:endParaRPr lang="en-GB" sz="600">
              <a:solidFill>
                <a:schemeClr val="bg1"/>
              </a:solidFill>
            </a:endParaRPr>
          </a:p>
        </p:txBody>
      </p:sp>
    </p:spTree>
    <p:extLst>
      <p:ext uri="{BB962C8B-B14F-4D97-AF65-F5344CB8AC3E}">
        <p14:creationId xmlns:p14="http://schemas.microsoft.com/office/powerpoint/2010/main" val="3819719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a:extLst>
              <a:ext uri="{FF2B5EF4-FFF2-40B4-BE49-F238E27FC236}">
                <a16:creationId xmlns:a16="http://schemas.microsoft.com/office/drawing/2014/main" id="{03126CF3-07E3-4B9B-BD3D-94D5196F1AE4}"/>
              </a:ext>
            </a:extLst>
          </p:cNvPr>
          <p:cNvSpPr txBox="1">
            <a:spLocks/>
          </p:cNvSpPr>
          <p:nvPr/>
        </p:nvSpPr>
        <p:spPr>
          <a:xfrm>
            <a:off x="5012075" y="2692400"/>
            <a:ext cx="2167851" cy="942370"/>
          </a:xfrm>
          <a:prstGeom prst="rect">
            <a:avLst/>
          </a:prstGeom>
        </p:spPr>
        <p:txBody>
          <a:bodyPr vert="horz" lIns="58652" tIns="29326" rIns="58652" bIns="29326" rtlCol="0" anchor="b">
            <a:normAutofit/>
          </a:bodyPr>
          <a:lstStyle>
            <a:lvl1pPr algn="l" defTabSz="914400" rtl="0" eaLnBrk="1" latinLnBrk="0" hangingPunct="1">
              <a:lnSpc>
                <a:spcPct val="90000"/>
              </a:lnSpc>
              <a:spcBef>
                <a:spcPct val="0"/>
              </a:spcBef>
              <a:buNone/>
              <a:defRPr sz="2800" b="1" i="0" kern="1200" baseline="0">
                <a:solidFill>
                  <a:srgbClr val="FF4337"/>
                </a:solidFill>
                <a:latin typeface="Arial" charset="0"/>
                <a:ea typeface="Arial" charset="0"/>
                <a:cs typeface="Arial" charset="0"/>
              </a:defRPr>
            </a:lvl1pPr>
          </a:lstStyle>
          <a:p>
            <a:pPr>
              <a:spcAft>
                <a:spcPts val="385"/>
              </a:spcAft>
            </a:pPr>
            <a:r>
              <a:rPr lang="en-GB" sz="1800" cap="all" spc="271">
                <a:solidFill>
                  <a:srgbClr val="000000"/>
                </a:solidFill>
                <a:latin typeface="Segoe UI Semibold" panose="020B0702040204020203" pitchFamily="34" charset="0"/>
                <a:ea typeface="+mj-ea"/>
                <a:cs typeface="Segoe UI" panose="020B0502040204020203" pitchFamily="34" charset="0"/>
              </a:rPr>
              <a:t>7. appendices</a:t>
            </a:r>
          </a:p>
          <a:p>
            <a:pPr>
              <a:spcAft>
                <a:spcPts val="385"/>
              </a:spcAft>
            </a:pPr>
            <a:endParaRPr lang="en-GB" sz="1800" cap="all" spc="271">
              <a:solidFill>
                <a:srgbClr val="000000"/>
              </a:solidFill>
              <a:latin typeface="Segoe UI Semibold" panose="020B0702040204020203" pitchFamily="34" charset="0"/>
              <a:ea typeface="+mj-ea"/>
              <a:cs typeface="Segoe UI" panose="020B0502040204020203" pitchFamily="34" charset="0"/>
            </a:endParaRPr>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Slide Number Placeholder 4">
            <a:extLst>
              <a:ext uri="{FF2B5EF4-FFF2-40B4-BE49-F238E27FC236}">
                <a16:creationId xmlns:a16="http://schemas.microsoft.com/office/drawing/2014/main" id="{F65C3594-9CCE-4EB7-ABFB-4DD8D38EABD1}"/>
              </a:ext>
            </a:extLst>
          </p:cNvPr>
          <p:cNvSpPr>
            <a:spLocks noGrp="1"/>
          </p:cNvSpPr>
          <p:nvPr>
            <p:ph type="sldNum" sz="quarter" idx="12"/>
          </p:nvPr>
        </p:nvSpPr>
        <p:spPr/>
        <p:txBody>
          <a:bodyPr/>
          <a:lstStyle/>
          <a:p>
            <a:fld id="{04E361EE-CEE0-400D-99AD-0A610B98C417}" type="slidenum">
              <a:rPr lang="en-GB" smtClean="0"/>
              <a:t>37</a:t>
            </a:fld>
            <a:endParaRPr lang="en-GB"/>
          </a:p>
        </p:txBody>
      </p:sp>
      <p:sp>
        <p:nvSpPr>
          <p:cNvPr id="3" name="Footer Placeholder 2">
            <a:extLst>
              <a:ext uri="{FF2B5EF4-FFF2-40B4-BE49-F238E27FC236}">
                <a16:creationId xmlns:a16="http://schemas.microsoft.com/office/drawing/2014/main" id="{6ACB1A5A-CA5A-459E-84B6-7360534AEF80}"/>
              </a:ext>
            </a:extLst>
          </p:cNvPr>
          <p:cNvSpPr>
            <a:spLocks noGrp="1"/>
          </p:cNvSpPr>
          <p:nvPr>
            <p:ph type="ftr" sz="quarter" idx="11"/>
          </p:nvPr>
        </p:nvSpPr>
        <p:spPr/>
        <p:txBody>
          <a:bodyPr/>
          <a:lstStyle/>
          <a:p>
            <a:r>
              <a:rPr lang="en-GB"/>
              <a:t>Aldgate: Baseline Study and Economic Analysis</a:t>
            </a:r>
          </a:p>
        </p:txBody>
      </p:sp>
    </p:spTree>
    <p:extLst>
      <p:ext uri="{BB962C8B-B14F-4D97-AF65-F5344CB8AC3E}">
        <p14:creationId xmlns:p14="http://schemas.microsoft.com/office/powerpoint/2010/main" val="2433022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9101264"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Appendix 1</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Aldgate bid geography – Comparison with previous work</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496929" cy="4645242"/>
          </a:xfrm>
        </p:spPr>
        <p:txBody>
          <a:bodyPr numCol="2" spcCol="180000">
            <a:norm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preparing this Study, WSP has reviewed a report prepared by the economic consultancy firm Volterra in January 2017, which assessed the socio-economic profile of the then Aldgate Partnership. While the objectives of the Volterra report are similar to this one, the results are notably different. This can be explained by two factors.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Firstly, the geographic area used within the Volterra report is much bigger (approximately 85 hectares) compared to the detailed land area boundary WSP are using for the Aldgate Connect BID (50.6 hectares). The reduction in land area will have implications for all metrics calculated within this report including population, number of jobs, GVA generation and taxation. The differences in land areas assessed are set out in </a:t>
            </a:r>
            <a:r>
              <a:rPr lang="en-GB" sz="800" b="1">
                <a:solidFill>
                  <a:schemeClr val="tx1">
                    <a:lumMod val="75000"/>
                    <a:lumOff val="25000"/>
                  </a:schemeClr>
                </a:solidFill>
                <a:latin typeface="Segoe UI" panose="020B0502040204020203" pitchFamily="34" charset="0"/>
                <a:cs typeface="Segoe UI" panose="020B0502040204020203" pitchFamily="34" charset="0"/>
              </a:rPr>
              <a:t>Table 8</a:t>
            </a:r>
            <a:r>
              <a:rPr lang="en-GB" sz="800">
                <a:solidFill>
                  <a:schemeClr val="tx1">
                    <a:lumMod val="75000"/>
                    <a:lumOff val="25000"/>
                  </a:schemeClr>
                </a:solidFill>
                <a:latin typeface="Segoe UI" panose="020B0502040204020203" pitchFamily="34" charset="0"/>
                <a:cs typeface="Segoe UI" panose="020B0502040204020203" pitchFamily="34" charset="0"/>
              </a:rPr>
              <a:t> and illustrated graphically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27</a:t>
            </a:r>
            <a:r>
              <a:rPr lang="en-GB" sz="800">
                <a:solidFill>
                  <a:schemeClr val="tx1">
                    <a:lumMod val="75000"/>
                    <a:lumOff val="25000"/>
                  </a:schemeClr>
                </a:solidFill>
                <a:latin typeface="Segoe UI" panose="020B0502040204020203" pitchFamily="34" charset="0"/>
                <a:cs typeface="Segoe UI" panose="020B0502040204020203" pitchFamily="34" charset="0"/>
              </a:rPr>
              <a:t>.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Secondly, WSP have adopted a different approach to calculating job numbers across the BID than that undertaken by Volterra. Volterra’s methodology entailed taking the employment numbers from the 2011 Census at the work zone geographic level, and applying to this a growth rate based on the 2011 and 2015 employment numbers from BRES data for the LSOAs.</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WSP’s approach has taken the more up-to-date LSOA employment data and scaled this based on the proportion of the BID within each LSOA using GIS applications. More details behind this approach can be found in </a:t>
            </a:r>
            <a:r>
              <a:rPr lang="en-GB" sz="800" b="1">
                <a:solidFill>
                  <a:schemeClr val="tx1">
                    <a:lumMod val="75000"/>
                    <a:lumOff val="25000"/>
                  </a:schemeClr>
                </a:solidFill>
                <a:latin typeface="Segoe UI" panose="020B0502040204020203" pitchFamily="34" charset="0"/>
                <a:cs typeface="Segoe UI" panose="020B0502040204020203" pitchFamily="34" charset="0"/>
              </a:rPr>
              <a:t>Appendix 2</a:t>
            </a:r>
            <a:r>
              <a:rPr lang="en-GB" sz="800">
                <a:solidFill>
                  <a:schemeClr val="tx1">
                    <a:lumMod val="75000"/>
                    <a:lumOff val="25000"/>
                  </a:schemeClr>
                </a:solidFill>
                <a:latin typeface="Segoe UI" panose="020B0502040204020203" pitchFamily="34" charset="0"/>
                <a:cs typeface="Segoe UI" panose="020B0502040204020203" pitchFamily="34" charset="0"/>
              </a:rPr>
              <a:t>.</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result of these two factors is that the socio-economic metrics identified in this report are generally lower than those identified within the Volterra report. However, they are a fair representation of the newly defined Aldgate Connect BID. </a:t>
            </a:r>
          </a:p>
        </p:txBody>
      </p:sp>
      <p:sp>
        <p:nvSpPr>
          <p:cNvPr id="3" name="Slide Number Placeholder 2">
            <a:extLst>
              <a:ext uri="{FF2B5EF4-FFF2-40B4-BE49-F238E27FC236}">
                <a16:creationId xmlns:a16="http://schemas.microsoft.com/office/drawing/2014/main" id="{36CDA2CB-A3BF-462B-BBBA-8D545BABBFB9}"/>
              </a:ext>
            </a:extLst>
          </p:cNvPr>
          <p:cNvSpPr>
            <a:spLocks noGrp="1"/>
          </p:cNvSpPr>
          <p:nvPr>
            <p:ph type="sldNum" sz="quarter" idx="12"/>
          </p:nvPr>
        </p:nvSpPr>
        <p:spPr/>
        <p:txBody>
          <a:bodyPr/>
          <a:lstStyle/>
          <a:p>
            <a:fld id="{04E361EE-CEE0-400D-99AD-0A610B98C417}" type="slidenum">
              <a:rPr lang="en-GB" smtClean="0"/>
              <a:t>38</a:t>
            </a:fld>
            <a:endParaRPr lang="en-GB"/>
          </a:p>
        </p:txBody>
      </p:sp>
      <p:sp>
        <p:nvSpPr>
          <p:cNvPr id="4" name="Footer Placeholder 3">
            <a:extLst>
              <a:ext uri="{FF2B5EF4-FFF2-40B4-BE49-F238E27FC236}">
                <a16:creationId xmlns:a16="http://schemas.microsoft.com/office/drawing/2014/main" id="{298999B1-67AA-494F-8BAB-44E979B2614D}"/>
              </a:ext>
            </a:extLst>
          </p:cNvPr>
          <p:cNvSpPr>
            <a:spLocks noGrp="1"/>
          </p:cNvSpPr>
          <p:nvPr>
            <p:ph type="ftr" sz="quarter" idx="11"/>
          </p:nvPr>
        </p:nvSpPr>
        <p:spPr/>
        <p:txBody>
          <a:bodyPr/>
          <a:lstStyle/>
          <a:p>
            <a:r>
              <a:rPr lang="en-GB"/>
              <a:t>Aldgate: Baseline Study and Economic Analysis</a:t>
            </a:r>
          </a:p>
        </p:txBody>
      </p:sp>
      <p:sp>
        <p:nvSpPr>
          <p:cNvPr id="20" name="TextBox 19">
            <a:extLst>
              <a:ext uri="{FF2B5EF4-FFF2-40B4-BE49-F238E27FC236}">
                <a16:creationId xmlns:a16="http://schemas.microsoft.com/office/drawing/2014/main" id="{FDAC7DF8-75A0-4871-9070-A772ADB31C04}"/>
              </a:ext>
            </a:extLst>
          </p:cNvPr>
          <p:cNvSpPr txBox="1"/>
          <p:nvPr/>
        </p:nvSpPr>
        <p:spPr>
          <a:xfrm>
            <a:off x="6355695" y="1551667"/>
            <a:ext cx="5429584"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27 – Aldgate Partnership (red dotted line) vs Aldgate Connect (blue) BID boundaries</a:t>
            </a:r>
            <a:endParaRPr lang="en-GB" sz="1600" b="1"/>
          </a:p>
        </p:txBody>
      </p:sp>
      <p:graphicFrame>
        <p:nvGraphicFramePr>
          <p:cNvPr id="9" name="Table 8">
            <a:extLst>
              <a:ext uri="{FF2B5EF4-FFF2-40B4-BE49-F238E27FC236}">
                <a16:creationId xmlns:a16="http://schemas.microsoft.com/office/drawing/2014/main" id="{BC9FBD34-6124-4F26-A265-E8FE1CF8CD6F}"/>
              </a:ext>
            </a:extLst>
          </p:cNvPr>
          <p:cNvGraphicFramePr>
            <a:graphicFrameLocks noGrp="1"/>
          </p:cNvGraphicFramePr>
          <p:nvPr>
            <p:extLst>
              <p:ext uri="{D42A27DB-BD31-4B8C-83A1-F6EECF244321}">
                <p14:modId xmlns:p14="http://schemas.microsoft.com/office/powerpoint/2010/main" val="3745462059"/>
              </p:ext>
            </p:extLst>
          </p:nvPr>
        </p:nvGraphicFramePr>
        <p:xfrm>
          <a:off x="6462124" y="4805157"/>
          <a:ext cx="4794249" cy="1136512"/>
        </p:xfrm>
        <a:graphic>
          <a:graphicData uri="http://schemas.openxmlformats.org/drawingml/2006/table">
            <a:tbl>
              <a:tblPr>
                <a:tableStyleId>{BC89EF96-8CEA-46FF-86C4-4CE0E7609802}</a:tableStyleId>
              </a:tblPr>
              <a:tblGrid>
                <a:gridCol w="1258887">
                  <a:extLst>
                    <a:ext uri="{9D8B030D-6E8A-4147-A177-3AD203B41FA5}">
                      <a16:colId xmlns:a16="http://schemas.microsoft.com/office/drawing/2014/main" val="1984941739"/>
                    </a:ext>
                  </a:extLst>
                </a:gridCol>
                <a:gridCol w="1310189">
                  <a:extLst>
                    <a:ext uri="{9D8B030D-6E8A-4147-A177-3AD203B41FA5}">
                      <a16:colId xmlns:a16="http://schemas.microsoft.com/office/drawing/2014/main" val="1186185193"/>
                    </a:ext>
                  </a:extLst>
                </a:gridCol>
                <a:gridCol w="1145673">
                  <a:extLst>
                    <a:ext uri="{9D8B030D-6E8A-4147-A177-3AD203B41FA5}">
                      <a16:colId xmlns:a16="http://schemas.microsoft.com/office/drawing/2014/main" val="2732206918"/>
                    </a:ext>
                  </a:extLst>
                </a:gridCol>
                <a:gridCol w="1079500">
                  <a:extLst>
                    <a:ext uri="{9D8B030D-6E8A-4147-A177-3AD203B41FA5}">
                      <a16:colId xmlns:a16="http://schemas.microsoft.com/office/drawing/2014/main" val="1757080963"/>
                    </a:ext>
                  </a:extLst>
                </a:gridCol>
              </a:tblGrid>
              <a:tr h="67688">
                <a:tc>
                  <a:txBody>
                    <a:bodyPr/>
                    <a:lstStyle/>
                    <a:p>
                      <a:pPr marL="0" algn="ctr" defTabSz="914400" rtl="0" eaLnBrk="1" fontAlgn="b" latinLnBrk="0" hangingPunct="1"/>
                      <a:endParaRPr lang="en-GB" sz="1100" u="none" strike="noStrike" kern="1200">
                        <a:solidFill>
                          <a:schemeClr val="tx1"/>
                        </a:solidFill>
                        <a:effectLst/>
                        <a:latin typeface="Segoe UI" panose="020B0502040204020203" pitchFamily="34" charset="0"/>
                        <a:ea typeface="+mn-ea"/>
                        <a:cs typeface="Segoe UI" panose="020B0502040204020203" pitchFamily="34" charset="0"/>
                      </a:endParaRPr>
                    </a:p>
                  </a:txBody>
                  <a:tcPr marL="0" marR="0" marT="0" marB="0" anchor="b">
                    <a:solidFill>
                      <a:schemeClr val="tx2">
                        <a:lumMod val="40000"/>
                        <a:lumOff val="60000"/>
                      </a:schemeClr>
                    </a:solidFill>
                  </a:tcP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City of London (ha)</a:t>
                      </a:r>
                    </a:p>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txBody>
                  <a:tcPr marL="0" marR="0" marT="0" marB="0" anchor="b">
                    <a:solidFill>
                      <a:schemeClr val="tx2">
                        <a:lumMod val="40000"/>
                        <a:lumOff val="60000"/>
                      </a:schemeClr>
                    </a:solidFill>
                  </a:tcPr>
                </a:tc>
                <a:tc>
                  <a:txBody>
                    <a:bodyPr/>
                    <a:lstStyle/>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Tower Hamlets (ha)</a:t>
                      </a:r>
                    </a:p>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txBody>
                  <a:tcPr marL="0" marR="0" marT="0" marB="0" anchor="b">
                    <a:solidFill>
                      <a:schemeClr val="tx2">
                        <a:lumMod val="40000"/>
                        <a:lumOff val="60000"/>
                      </a:schemeClr>
                    </a:solidFill>
                  </a:tcP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Total (ha)</a:t>
                      </a:r>
                    </a:p>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txBody>
                  <a:tcPr marL="0" marR="0" marT="0" marB="0" anchor="b">
                    <a:solidFill>
                      <a:schemeClr val="tx2">
                        <a:lumMod val="40000"/>
                        <a:lumOff val="60000"/>
                      </a:schemeClr>
                    </a:solidFill>
                  </a:tcPr>
                </a:tc>
                <a:extLst>
                  <a:ext uri="{0D108BD9-81ED-4DB2-BD59-A6C34878D82A}">
                    <a16:rowId xmlns:a16="http://schemas.microsoft.com/office/drawing/2014/main" val="2299892257"/>
                  </a:ext>
                </a:extLst>
              </a:tr>
              <a:tr h="404992">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Aldgate Partnership</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37.4</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47.6</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85.0</a:t>
                      </a:r>
                    </a:p>
                  </a:txBody>
                  <a:tcPr marL="0" marR="0" marT="0" marB="0" anchor="ctr"/>
                </a:tc>
                <a:extLst>
                  <a:ext uri="{0D108BD9-81ED-4DB2-BD59-A6C34878D82A}">
                    <a16:rowId xmlns:a16="http://schemas.microsoft.com/office/drawing/2014/main" val="3689050318"/>
                  </a:ext>
                </a:extLst>
              </a:tr>
              <a:tr h="182880">
                <a:tc>
                  <a:txBody>
                    <a:bodyPr/>
                    <a:lstStyle/>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Aldgate Connect</a:t>
                      </a:r>
                    </a:p>
                    <a:p>
                      <a:pPr marL="0" algn="ctr" defTabSz="914400" rtl="0" eaLnBrk="1" fontAlgn="b" latinLnBrk="0" hangingPunct="1"/>
                      <a:endParaRPr lang="en-GB" sz="800" u="none" strike="noStrike" kern="1200">
                        <a:solidFill>
                          <a:schemeClr val="tx1"/>
                        </a:solidFill>
                        <a:effectLst/>
                        <a:latin typeface="Segoe UI" panose="020B0502040204020203" pitchFamily="34" charset="0"/>
                        <a:ea typeface="+mn-ea"/>
                        <a:cs typeface="Segoe UI" panose="020B0502040204020203" pitchFamily="34" charset="0"/>
                      </a:endParaRP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22.5</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28.1</a:t>
                      </a:r>
                    </a:p>
                  </a:txBody>
                  <a:tcPr marL="0" marR="0" marT="0" marB="0" anchor="ctr"/>
                </a:tc>
                <a:tc>
                  <a:txBody>
                    <a:bodyPr/>
                    <a:lstStyle/>
                    <a:p>
                      <a:pPr marL="0" algn="ctr" defTabSz="914400" rtl="0" eaLnBrk="1" fontAlgn="b" latinLnBrk="0" hangingPunct="1"/>
                      <a:r>
                        <a:rPr lang="en-GB" sz="800" u="none" strike="noStrike" kern="1200">
                          <a:solidFill>
                            <a:schemeClr val="tx1"/>
                          </a:solidFill>
                          <a:effectLst/>
                          <a:latin typeface="Segoe UI" panose="020B0502040204020203" pitchFamily="34" charset="0"/>
                          <a:ea typeface="+mn-ea"/>
                          <a:cs typeface="Segoe UI" panose="020B0502040204020203" pitchFamily="34" charset="0"/>
                        </a:rPr>
                        <a:t>50.6</a:t>
                      </a:r>
                    </a:p>
                  </a:txBody>
                  <a:tcPr marL="0" marR="0" marT="0" marB="0" anchor="ctr"/>
                </a:tc>
                <a:extLst>
                  <a:ext uri="{0D108BD9-81ED-4DB2-BD59-A6C34878D82A}">
                    <a16:rowId xmlns:a16="http://schemas.microsoft.com/office/drawing/2014/main" val="2263611463"/>
                  </a:ext>
                </a:extLst>
              </a:tr>
            </a:tbl>
          </a:graphicData>
        </a:graphic>
      </p:graphicFrame>
      <p:sp>
        <p:nvSpPr>
          <p:cNvPr id="22" name="TextBox 21">
            <a:extLst>
              <a:ext uri="{FF2B5EF4-FFF2-40B4-BE49-F238E27FC236}">
                <a16:creationId xmlns:a16="http://schemas.microsoft.com/office/drawing/2014/main" id="{E25259AA-C63B-41C8-8689-54F4E71E8569}"/>
              </a:ext>
            </a:extLst>
          </p:cNvPr>
          <p:cNvSpPr txBox="1"/>
          <p:nvPr/>
        </p:nvSpPr>
        <p:spPr>
          <a:xfrm>
            <a:off x="6355695" y="4589713"/>
            <a:ext cx="5429584"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Table 8 – Comparing the Aldgate BID area – Aldgate Partnership vs Aldgate Connect</a:t>
            </a:r>
            <a:endParaRPr lang="en-GB" sz="1600" b="1"/>
          </a:p>
        </p:txBody>
      </p:sp>
      <p:sp>
        <p:nvSpPr>
          <p:cNvPr id="14" name="TextBox 13">
            <a:extLst>
              <a:ext uri="{FF2B5EF4-FFF2-40B4-BE49-F238E27FC236}">
                <a16:creationId xmlns:a16="http://schemas.microsoft.com/office/drawing/2014/main" id="{EE1DA0E4-B88C-4E85-9A87-B1C9E04B61C6}"/>
              </a:ext>
            </a:extLst>
          </p:cNvPr>
          <p:cNvSpPr txBox="1"/>
          <p:nvPr/>
        </p:nvSpPr>
        <p:spPr>
          <a:xfrm>
            <a:off x="6385268" y="5941669"/>
            <a:ext cx="2306611" cy="200055"/>
          </a:xfrm>
          <a:prstGeom prst="rect">
            <a:avLst/>
          </a:prstGeom>
          <a:noFill/>
        </p:spPr>
        <p:txBody>
          <a:bodyPr wrap="square" rtlCol="0">
            <a:spAutoFit/>
          </a:bodyPr>
          <a:lstStyle/>
          <a:p>
            <a:r>
              <a:rPr lang="en-GB" sz="700">
                <a:solidFill>
                  <a:schemeClr val="tx1">
                    <a:lumMod val="75000"/>
                    <a:lumOff val="25000"/>
                  </a:schemeClr>
                </a:solidFill>
                <a:latin typeface="Segoe UI" panose="020B0502040204020203" pitchFamily="34" charset="0"/>
                <a:cs typeface="Segoe UI" panose="020B0502040204020203" pitchFamily="34" charset="0"/>
              </a:rPr>
              <a:t>Source: Volterra Report and WSP Calculations</a:t>
            </a:r>
            <a:endParaRPr lang="en-GB" sz="1200"/>
          </a:p>
        </p:txBody>
      </p:sp>
      <p:grpSp>
        <p:nvGrpSpPr>
          <p:cNvPr id="2" name="Group 1">
            <a:extLst>
              <a:ext uri="{FF2B5EF4-FFF2-40B4-BE49-F238E27FC236}">
                <a16:creationId xmlns:a16="http://schemas.microsoft.com/office/drawing/2014/main" id="{B6D09D8F-0A7D-4757-A42A-2DF7FB627A87}"/>
              </a:ext>
            </a:extLst>
          </p:cNvPr>
          <p:cNvGrpSpPr/>
          <p:nvPr/>
        </p:nvGrpSpPr>
        <p:grpSpPr>
          <a:xfrm>
            <a:off x="6462124" y="1767111"/>
            <a:ext cx="5078530" cy="2699033"/>
            <a:chOff x="6462124" y="1767111"/>
            <a:chExt cx="5078530" cy="2699033"/>
          </a:xfrm>
        </p:grpSpPr>
        <p:pic>
          <p:nvPicPr>
            <p:cNvPr id="10" name="Picture 9" descr="Map&#10;&#10;Description automatically generated">
              <a:extLst>
                <a:ext uri="{FF2B5EF4-FFF2-40B4-BE49-F238E27FC236}">
                  <a16:creationId xmlns:a16="http://schemas.microsoft.com/office/drawing/2014/main" id="{223B305B-E60D-40EF-9786-18FEF258162D}"/>
                </a:ext>
              </a:extLst>
            </p:cNvPr>
            <p:cNvPicPr>
              <a:picLocks noChangeAspect="1"/>
            </p:cNvPicPr>
            <p:nvPr/>
          </p:nvPicPr>
          <p:blipFill rotWithShape="1">
            <a:blip r:embed="rId3">
              <a:extLst>
                <a:ext uri="{28A0092B-C50C-407E-A947-70E740481C1C}">
                  <a14:useLocalDpi xmlns:a14="http://schemas.microsoft.com/office/drawing/2010/main" val="0"/>
                </a:ext>
              </a:extLst>
            </a:blip>
            <a:srcRect l="13007" t="6050" r="11358" b="11817"/>
            <a:stretch/>
          </p:blipFill>
          <p:spPr>
            <a:xfrm>
              <a:off x="6462124" y="1767111"/>
              <a:ext cx="3488979" cy="2679249"/>
            </a:xfrm>
            <a:prstGeom prst="rect">
              <a:avLst/>
            </a:prstGeom>
          </p:spPr>
        </p:pic>
        <p:sp>
          <p:nvSpPr>
            <p:cNvPr id="12" name="TextBox 11">
              <a:extLst>
                <a:ext uri="{FF2B5EF4-FFF2-40B4-BE49-F238E27FC236}">
                  <a16:creationId xmlns:a16="http://schemas.microsoft.com/office/drawing/2014/main" id="{2FD91B6D-7EC2-4F5F-96F0-04A85A8CCFA4}"/>
                </a:ext>
              </a:extLst>
            </p:cNvPr>
            <p:cNvSpPr txBox="1"/>
            <p:nvPr/>
          </p:nvSpPr>
          <p:spPr>
            <a:xfrm>
              <a:off x="9234043" y="4296867"/>
              <a:ext cx="2306611" cy="169277"/>
            </a:xfrm>
            <a:prstGeom prst="rect">
              <a:avLst/>
            </a:prstGeom>
            <a:noFill/>
          </p:spPr>
          <p:txBody>
            <a:bodyPr wrap="square" rtlCol="0">
              <a:spAutoFit/>
            </a:bodyPr>
            <a:lstStyle/>
            <a:p>
              <a:r>
                <a:rPr lang="en-GB" sz="500">
                  <a:solidFill>
                    <a:schemeClr val="tx1">
                      <a:lumMod val="75000"/>
                      <a:lumOff val="25000"/>
                    </a:schemeClr>
                  </a:solidFill>
                  <a:latin typeface="Segoe UI" panose="020B0502040204020203" pitchFamily="34" charset="0"/>
                  <a:cs typeface="Segoe UI" panose="020B0502040204020203" pitchFamily="34" charset="0"/>
                </a:rPr>
                <a:t>Background Map: OS</a:t>
              </a:r>
              <a:endParaRPr lang="en-GB" sz="500"/>
            </a:p>
          </p:txBody>
        </p:sp>
      </p:grpSp>
    </p:spTree>
    <p:extLst>
      <p:ext uri="{BB962C8B-B14F-4D97-AF65-F5344CB8AC3E}">
        <p14:creationId xmlns:p14="http://schemas.microsoft.com/office/powerpoint/2010/main" val="1697382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6298880"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Appendix 2</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Aldgate bid proportions </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496929" cy="4645242"/>
          </a:xfrm>
        </p:spPr>
        <p:txBody>
          <a:bodyPr numCol="2" spcCol="180000">
            <a:norm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As set out in the main body of the report, the geography of the Aldgate Connect BID area does not match exactly with any geographical areas for which data is recorded. For example, the BID has a presence across nine LSOAs to varying degrees (see </a:t>
            </a:r>
            <a:r>
              <a:rPr lang="en-GB" sz="800" b="1">
                <a:solidFill>
                  <a:schemeClr val="tx1">
                    <a:lumMod val="75000"/>
                    <a:lumOff val="25000"/>
                  </a:schemeClr>
                </a:solidFill>
                <a:latin typeface="Segoe UI" panose="020B0502040204020203" pitchFamily="34" charset="0"/>
                <a:cs typeface="Segoe UI" panose="020B0502040204020203" pitchFamily="34" charset="0"/>
              </a:rPr>
              <a:t>Figure 28</a:t>
            </a:r>
            <a:r>
              <a:rPr lang="en-GB" sz="800">
                <a:solidFill>
                  <a:schemeClr val="tx1">
                    <a:lumMod val="75000"/>
                    <a:lumOff val="25000"/>
                  </a:schemeClr>
                </a:solidFill>
                <a:latin typeface="Segoe UI" panose="020B0502040204020203" pitchFamily="34" charset="0"/>
                <a:cs typeface="Segoe UI" panose="020B0502040204020203" pitchFamily="34" charset="0"/>
              </a:rPr>
              <a:t> for an example of this). As a result, estimates of economic statistics are approximated and scaled based on the proportion of the Aldgate Connect BID within geographical areas for which data is available, calculated using GIS.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Using GIS software, each LSOA has been analysed to determine the proportion of the area which covers the BID geography.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following values have been quantified and have been rounded to nearest 5%:</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City of London 001E – 75%;</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City of London 001F – 5%;</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015B – 10%;</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015E – 85%;</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015A – 5%;</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015D – 15%;</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021D – 15%;</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021E – 35%; and</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021F – 80%.</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WSP has determined this to be the most robust approach to calculating and scaling key economic metrics including: population, employment, job density and Gross Value Added for the BID area.</a:t>
            </a:r>
          </a:p>
          <a:p>
            <a:pPr marL="0" indent="0">
              <a:lnSpc>
                <a:spcPct val="100000"/>
              </a:lnSpc>
              <a:buNone/>
            </a:pPr>
            <a:r>
              <a:rPr lang="en-GB" sz="800" b="1">
                <a:solidFill>
                  <a:schemeClr val="tx1">
                    <a:lumMod val="75000"/>
                    <a:lumOff val="25000"/>
                  </a:schemeClr>
                </a:solidFill>
                <a:latin typeface="Segoe UI" panose="020B0502040204020203" pitchFamily="34" charset="0"/>
                <a:cs typeface="Segoe UI" panose="020B0502040204020203" pitchFamily="34" charset="0"/>
              </a:rPr>
              <a:t>Advantages of using this method</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LSOA data uses the most up-to-date information rather than historic census data.</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There isn’t the requirement of applying growth factors to forecast recent years. </a:t>
            </a:r>
          </a:p>
          <a:p>
            <a:pPr marL="0" indent="0">
              <a:lnSpc>
                <a:spcPct val="100000"/>
              </a:lnSpc>
              <a:buNone/>
            </a:pPr>
            <a:r>
              <a:rPr lang="en-GB" sz="800" b="1">
                <a:solidFill>
                  <a:schemeClr val="tx1">
                    <a:lumMod val="75000"/>
                    <a:lumOff val="25000"/>
                  </a:schemeClr>
                </a:solidFill>
                <a:latin typeface="Segoe UI" panose="020B0502040204020203" pitchFamily="34" charset="0"/>
                <a:cs typeface="Segoe UI" panose="020B0502040204020203" pitchFamily="34" charset="0"/>
              </a:rPr>
              <a:t>Limitations</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dispersion of different metrics including jobs and population are equal across the LSOA without allowing for any clustering in parts of the LSOA. </a:t>
            </a:r>
          </a:p>
        </p:txBody>
      </p:sp>
      <p:sp>
        <p:nvSpPr>
          <p:cNvPr id="3" name="Slide Number Placeholder 2">
            <a:extLst>
              <a:ext uri="{FF2B5EF4-FFF2-40B4-BE49-F238E27FC236}">
                <a16:creationId xmlns:a16="http://schemas.microsoft.com/office/drawing/2014/main" id="{36CDA2CB-A3BF-462B-BBBA-8D545BABBFB9}"/>
              </a:ext>
            </a:extLst>
          </p:cNvPr>
          <p:cNvSpPr>
            <a:spLocks noGrp="1"/>
          </p:cNvSpPr>
          <p:nvPr>
            <p:ph type="sldNum" sz="quarter" idx="12"/>
          </p:nvPr>
        </p:nvSpPr>
        <p:spPr/>
        <p:txBody>
          <a:bodyPr/>
          <a:lstStyle/>
          <a:p>
            <a:fld id="{04E361EE-CEE0-400D-99AD-0A610B98C417}" type="slidenum">
              <a:rPr lang="en-GB" smtClean="0"/>
              <a:t>39</a:t>
            </a:fld>
            <a:endParaRPr lang="en-GB"/>
          </a:p>
        </p:txBody>
      </p:sp>
      <p:sp>
        <p:nvSpPr>
          <p:cNvPr id="4" name="Footer Placeholder 3">
            <a:extLst>
              <a:ext uri="{FF2B5EF4-FFF2-40B4-BE49-F238E27FC236}">
                <a16:creationId xmlns:a16="http://schemas.microsoft.com/office/drawing/2014/main" id="{298999B1-67AA-494F-8BAB-44E979B2614D}"/>
              </a:ext>
            </a:extLst>
          </p:cNvPr>
          <p:cNvSpPr>
            <a:spLocks noGrp="1"/>
          </p:cNvSpPr>
          <p:nvPr>
            <p:ph type="ftr" sz="quarter" idx="11"/>
          </p:nvPr>
        </p:nvSpPr>
        <p:spPr/>
        <p:txBody>
          <a:bodyPr/>
          <a:lstStyle/>
          <a:p>
            <a:r>
              <a:rPr lang="en-GB"/>
              <a:t>Aldgate: Baseline Study and Economic Analysis</a:t>
            </a:r>
          </a:p>
        </p:txBody>
      </p:sp>
      <p:sp>
        <p:nvSpPr>
          <p:cNvPr id="10" name="TextBox 9">
            <a:extLst>
              <a:ext uri="{FF2B5EF4-FFF2-40B4-BE49-F238E27FC236}">
                <a16:creationId xmlns:a16="http://schemas.microsoft.com/office/drawing/2014/main" id="{44663A44-2C51-486A-A9FE-2393151E1288}"/>
              </a:ext>
            </a:extLst>
          </p:cNvPr>
          <p:cNvSpPr txBox="1"/>
          <p:nvPr/>
        </p:nvSpPr>
        <p:spPr>
          <a:xfrm>
            <a:off x="6526310" y="1641500"/>
            <a:ext cx="5429584"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28 – Aldgate BID area boundaries (blue) relative to LSOA boundaries (orange)</a:t>
            </a:r>
            <a:endParaRPr lang="en-GB" sz="800" b="1"/>
          </a:p>
        </p:txBody>
      </p:sp>
      <p:pic>
        <p:nvPicPr>
          <p:cNvPr id="11" name="Picture 10">
            <a:extLst>
              <a:ext uri="{FF2B5EF4-FFF2-40B4-BE49-F238E27FC236}">
                <a16:creationId xmlns:a16="http://schemas.microsoft.com/office/drawing/2014/main" id="{DB3A3467-5E0F-449D-B5DC-A14D8F179813}"/>
              </a:ext>
            </a:extLst>
          </p:cNvPr>
          <p:cNvPicPr>
            <a:picLocks noChangeAspect="1"/>
          </p:cNvPicPr>
          <p:nvPr/>
        </p:nvPicPr>
        <p:blipFill rotWithShape="1">
          <a:blip r:embed="rId3"/>
          <a:srcRect b="6411"/>
          <a:stretch/>
        </p:blipFill>
        <p:spPr>
          <a:xfrm>
            <a:off x="6346938" y="1917889"/>
            <a:ext cx="5296362" cy="3812496"/>
          </a:xfrm>
          <a:prstGeom prst="rect">
            <a:avLst/>
          </a:prstGeom>
        </p:spPr>
      </p:pic>
      <p:sp>
        <p:nvSpPr>
          <p:cNvPr id="12" name="TextBox 11">
            <a:extLst>
              <a:ext uri="{FF2B5EF4-FFF2-40B4-BE49-F238E27FC236}">
                <a16:creationId xmlns:a16="http://schemas.microsoft.com/office/drawing/2014/main" id="{7D701B0E-38FA-4D8A-AC3F-11D1E774DC72}"/>
              </a:ext>
            </a:extLst>
          </p:cNvPr>
          <p:cNvSpPr txBox="1"/>
          <p:nvPr/>
        </p:nvSpPr>
        <p:spPr>
          <a:xfrm>
            <a:off x="10939548" y="5579804"/>
            <a:ext cx="2306611" cy="169277"/>
          </a:xfrm>
          <a:prstGeom prst="rect">
            <a:avLst/>
          </a:prstGeom>
          <a:noFill/>
        </p:spPr>
        <p:txBody>
          <a:bodyPr wrap="square" rtlCol="0">
            <a:spAutoFit/>
          </a:bodyPr>
          <a:lstStyle/>
          <a:p>
            <a:r>
              <a:rPr lang="en-GB" sz="500">
                <a:solidFill>
                  <a:schemeClr val="tx1">
                    <a:lumMod val="75000"/>
                    <a:lumOff val="25000"/>
                  </a:schemeClr>
                </a:solidFill>
                <a:latin typeface="Segoe UI" panose="020B0502040204020203" pitchFamily="34" charset="0"/>
                <a:cs typeface="Segoe UI" panose="020B0502040204020203" pitchFamily="34" charset="0"/>
              </a:rPr>
              <a:t>Background Map: OS</a:t>
            </a:r>
            <a:endParaRPr lang="en-GB" sz="500"/>
          </a:p>
        </p:txBody>
      </p:sp>
    </p:spTree>
    <p:extLst>
      <p:ext uri="{BB962C8B-B14F-4D97-AF65-F5344CB8AC3E}">
        <p14:creationId xmlns:p14="http://schemas.microsoft.com/office/powerpoint/2010/main" val="837187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a:extLst>
              <a:ext uri="{FF2B5EF4-FFF2-40B4-BE49-F238E27FC236}">
                <a16:creationId xmlns:a16="http://schemas.microsoft.com/office/drawing/2014/main" id="{03126CF3-07E3-4B9B-BD3D-94D5196F1AE4}"/>
              </a:ext>
            </a:extLst>
          </p:cNvPr>
          <p:cNvSpPr txBox="1">
            <a:spLocks/>
          </p:cNvSpPr>
          <p:nvPr/>
        </p:nvSpPr>
        <p:spPr>
          <a:xfrm>
            <a:off x="4787599" y="2692400"/>
            <a:ext cx="2616803" cy="942370"/>
          </a:xfrm>
          <a:prstGeom prst="rect">
            <a:avLst/>
          </a:prstGeom>
        </p:spPr>
        <p:txBody>
          <a:bodyPr vert="horz" lIns="58652" tIns="29326" rIns="58652" bIns="29326" rtlCol="0" anchor="b">
            <a:normAutofit/>
          </a:bodyPr>
          <a:lstStyle>
            <a:lvl1pPr algn="l" defTabSz="914400" rtl="0" eaLnBrk="1" latinLnBrk="0" hangingPunct="1">
              <a:lnSpc>
                <a:spcPct val="90000"/>
              </a:lnSpc>
              <a:spcBef>
                <a:spcPct val="0"/>
              </a:spcBef>
              <a:buNone/>
              <a:defRPr sz="2800" b="1" i="0" kern="1200" baseline="0">
                <a:solidFill>
                  <a:srgbClr val="FF4337"/>
                </a:solidFill>
                <a:latin typeface="Arial" charset="0"/>
                <a:ea typeface="Arial" charset="0"/>
                <a:cs typeface="Arial" charset="0"/>
              </a:defRPr>
            </a:lvl1pPr>
          </a:lstStyle>
          <a:p>
            <a:pPr>
              <a:spcAft>
                <a:spcPts val="385"/>
              </a:spcAft>
            </a:pPr>
            <a:r>
              <a:rPr lang="en-GB" sz="1800" cap="all" spc="271">
                <a:solidFill>
                  <a:srgbClr val="000000"/>
                </a:solidFill>
                <a:latin typeface="Segoe UI Semibold" panose="020B0702040204020203" pitchFamily="34" charset="0"/>
                <a:ea typeface="+mj-ea"/>
                <a:cs typeface="Segoe UI" panose="020B0502040204020203" pitchFamily="34" charset="0"/>
              </a:rPr>
              <a:t>2. introduction  </a:t>
            </a:r>
          </a:p>
          <a:p>
            <a:pPr>
              <a:spcAft>
                <a:spcPts val="385"/>
              </a:spcAft>
            </a:pPr>
            <a:endParaRPr lang="en-GB" sz="1800" cap="all" spc="271">
              <a:solidFill>
                <a:srgbClr val="000000"/>
              </a:solidFill>
              <a:latin typeface="Segoe UI Semibold" panose="020B0702040204020203" pitchFamily="34" charset="0"/>
              <a:ea typeface="+mj-ea"/>
              <a:cs typeface="Segoe UI" panose="020B0502040204020203" pitchFamily="34" charset="0"/>
            </a:endParaRPr>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Slide Number Placeholder 4">
            <a:extLst>
              <a:ext uri="{FF2B5EF4-FFF2-40B4-BE49-F238E27FC236}">
                <a16:creationId xmlns:a16="http://schemas.microsoft.com/office/drawing/2014/main" id="{F65C3594-9CCE-4EB7-ABFB-4DD8D38EABD1}"/>
              </a:ext>
            </a:extLst>
          </p:cNvPr>
          <p:cNvSpPr>
            <a:spLocks noGrp="1"/>
          </p:cNvSpPr>
          <p:nvPr>
            <p:ph type="sldNum" sz="quarter" idx="12"/>
          </p:nvPr>
        </p:nvSpPr>
        <p:spPr/>
        <p:txBody>
          <a:bodyPr/>
          <a:lstStyle/>
          <a:p>
            <a:fld id="{04E361EE-CEE0-400D-99AD-0A610B98C417}" type="slidenum">
              <a:rPr lang="en-GB" smtClean="0"/>
              <a:t>4</a:t>
            </a:fld>
            <a:endParaRPr lang="en-GB"/>
          </a:p>
        </p:txBody>
      </p:sp>
      <p:sp>
        <p:nvSpPr>
          <p:cNvPr id="3" name="Footer Placeholder 2">
            <a:extLst>
              <a:ext uri="{FF2B5EF4-FFF2-40B4-BE49-F238E27FC236}">
                <a16:creationId xmlns:a16="http://schemas.microsoft.com/office/drawing/2014/main" id="{6ACB1A5A-CA5A-459E-84B6-7360534AEF80}"/>
              </a:ext>
            </a:extLst>
          </p:cNvPr>
          <p:cNvSpPr>
            <a:spLocks noGrp="1"/>
          </p:cNvSpPr>
          <p:nvPr>
            <p:ph type="ftr" sz="quarter" idx="11"/>
          </p:nvPr>
        </p:nvSpPr>
        <p:spPr/>
        <p:txBody>
          <a:bodyPr/>
          <a:lstStyle/>
          <a:p>
            <a:r>
              <a:rPr lang="en-GB"/>
              <a:t>Aldgate: Baseline Study and Economic Analysis</a:t>
            </a:r>
          </a:p>
        </p:txBody>
      </p:sp>
    </p:spTree>
    <p:extLst>
      <p:ext uri="{BB962C8B-B14F-4D97-AF65-F5344CB8AC3E}">
        <p14:creationId xmlns:p14="http://schemas.microsoft.com/office/powerpoint/2010/main" val="2980675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introduction</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economic context</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vert="horz" lIns="91440" tIns="45720" rIns="91440" bIns="45720" numCol="2" spcCol="180000" rtlCol="0" anchor="t">
            <a:norm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Aldgate Connect BID was formed in 2020 to support the development of the Aldgate area, and to help drive inclusive economic growth and regeneration for Aldgate’s residents and business base. WSP has been commissioned by Primera Corporation to undertake a detailed socio-economic baseline study into the BID, elucidating the key economic characteristics and profile of the area, assess the potential impact of the area’s development pipeline, as well as identify future opportunities and challenges which will impact the BID going forward.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Aldgate Connect BID started life as the Aldgate Partnership in 2014 and was formed to support the development of a new and vibrant district in Aldgate, enhancing both the business base but also the physical environment, thus creating a stronger and more appealing destination. The aim of the BID is to continue to reposition Aldgate as a lively and engaging location, developing its own distinct character that can be enjoyed by both its residents, workers and visitors.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Unlike a number of other City BIDs, the Aldgate Connect BID is unique in that its boundary encompasses areas of both the City of London (the City) and the London Borough of Tower Hamlets. As a result, the BID has a diverse and varied offering. To the west is the City’s financial district, made up of large office blocks and home to businesses which predominately specialise in high-value banking and insurance services. In the south, there is significant untapped potential from the major tourist hub that is the Tower of London, while to the east lie the growing residential districts of Tower Hamlets and the associated community facilities. The area is also home to cultural institutions such as the Whitechapel Gallery, Toynbee Hall and Petticoat Lane Market.</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Despite having all the ingredients to thrive, Aldgate has tended to underperform economically and continues to experience social challenges, with pockets of high deprivation found in the north east section of the BID. More generally, the area feels disjointed, and tends to lack a distinct identity. The onset of the Covid-19 pandemic will have exacerbated a number of these issues.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role the Aldgate Connect BID has in promoting this unique part of London, in collaboration with the City of London Corporation and Tower Hamlets, as well as key stakeholders such as TfL and the GLA, will be of great importance as the area navigates the coming months and years.</a:t>
            </a:r>
            <a:endParaRPr lang="en-GB" sz="800">
              <a:solidFill>
                <a:schemeClr val="tx1">
                  <a:lumMod val="75000"/>
                  <a:lumOff val="25000"/>
                </a:schemeClr>
              </a:solidFill>
              <a:highlight>
                <a:srgbClr val="FFFF00"/>
              </a:highlight>
              <a:latin typeface="Segoe UI" panose="020B0502040204020203" pitchFamily="34" charset="0"/>
              <a:cs typeface="Segoe UI" panose="020B0502040204020203" pitchFamily="34" charset="0"/>
            </a:endParaRPr>
          </a:p>
          <a:p>
            <a:pPr marL="0" indent="0">
              <a:lnSpc>
                <a:spcPct val="120000"/>
              </a:lnSpc>
              <a:buNone/>
            </a:pPr>
            <a:endParaRPr lang="en-GB" sz="900">
              <a:solidFill>
                <a:schemeClr val="tx1">
                  <a:lumMod val="75000"/>
                  <a:lumOff val="25000"/>
                </a:schemeClr>
              </a:solidFill>
              <a:highlight>
                <a:srgbClr val="FFFF00"/>
              </a:highlight>
              <a:latin typeface="Segoe UI"/>
              <a:cs typeface="Segoe UI"/>
            </a:endParaRP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5</a:t>
            </a:fld>
            <a:endParaRPr lang="en-GB"/>
          </a:p>
        </p:txBody>
      </p:sp>
      <p:sp>
        <p:nvSpPr>
          <p:cNvPr id="10" name="Footer Placeholder 9">
            <a:extLst>
              <a:ext uri="{FF2B5EF4-FFF2-40B4-BE49-F238E27FC236}">
                <a16:creationId xmlns:a16="http://schemas.microsoft.com/office/drawing/2014/main" id="{3A66820B-414E-416F-A06D-D25E151A22B3}"/>
              </a:ext>
            </a:extLst>
          </p:cNvPr>
          <p:cNvSpPr>
            <a:spLocks noGrp="1"/>
          </p:cNvSpPr>
          <p:nvPr>
            <p:ph type="ftr" sz="quarter" idx="11"/>
          </p:nvPr>
        </p:nvSpPr>
        <p:spPr/>
        <p:txBody>
          <a:bodyPr/>
          <a:lstStyle/>
          <a:p>
            <a:r>
              <a:rPr lang="en-GB"/>
              <a:t>Aldgate: Baseline Study and Economic Analysis</a:t>
            </a:r>
          </a:p>
        </p:txBody>
      </p:sp>
      <p:pic>
        <p:nvPicPr>
          <p:cNvPr id="2" name="Picture 1">
            <a:extLst>
              <a:ext uri="{FF2B5EF4-FFF2-40B4-BE49-F238E27FC236}">
                <a16:creationId xmlns:a16="http://schemas.microsoft.com/office/drawing/2014/main" id="{639015F2-8655-4310-91CE-ECBFA19DFDAD}"/>
              </a:ext>
            </a:extLst>
          </p:cNvPr>
          <p:cNvPicPr>
            <a:picLocks noChangeAspect="1"/>
          </p:cNvPicPr>
          <p:nvPr/>
        </p:nvPicPr>
        <p:blipFill>
          <a:blip r:embed="rId3"/>
          <a:stretch>
            <a:fillRect/>
          </a:stretch>
        </p:blipFill>
        <p:spPr>
          <a:xfrm>
            <a:off x="7233921" y="0"/>
            <a:ext cx="4958080" cy="6858000"/>
          </a:xfrm>
          <a:prstGeom prst="rect">
            <a:avLst/>
          </a:prstGeom>
        </p:spPr>
      </p:pic>
      <p:sp>
        <p:nvSpPr>
          <p:cNvPr id="9" name="Rectangle 8">
            <a:extLst>
              <a:ext uri="{FF2B5EF4-FFF2-40B4-BE49-F238E27FC236}">
                <a16:creationId xmlns:a16="http://schemas.microsoft.com/office/drawing/2014/main" id="{B81ED51B-55BF-45D1-AD0E-E90758E03755}"/>
              </a:ext>
            </a:extLst>
          </p:cNvPr>
          <p:cNvSpPr/>
          <p:nvPr/>
        </p:nvSpPr>
        <p:spPr>
          <a:xfrm>
            <a:off x="7197835" y="6665019"/>
            <a:ext cx="1159292" cy="184666"/>
          </a:xfrm>
          <a:prstGeom prst="rect">
            <a:avLst/>
          </a:prstGeom>
        </p:spPr>
        <p:txBody>
          <a:bodyPr wrap="none">
            <a:spAutoFit/>
          </a:bodyPr>
          <a:lstStyle/>
          <a:p>
            <a:r>
              <a:rPr lang="en-GB" sz="600">
                <a:solidFill>
                  <a:schemeClr val="bg1"/>
                </a:solidFill>
                <a:latin typeface="Segoe UI" panose="020B0502040204020203" pitchFamily="34" charset="0"/>
                <a:cs typeface="Segoe UI" panose="020B0502040204020203" pitchFamily="34" charset="0"/>
              </a:rPr>
              <a:t>Source: Aldgate Connect BID</a:t>
            </a:r>
            <a:endParaRPr lang="en-GB" sz="600">
              <a:solidFill>
                <a:schemeClr val="bg1"/>
              </a:solidFill>
            </a:endParaRPr>
          </a:p>
        </p:txBody>
      </p:sp>
    </p:spTree>
    <p:extLst>
      <p:ext uri="{BB962C8B-B14F-4D97-AF65-F5344CB8AC3E}">
        <p14:creationId xmlns:p14="http://schemas.microsoft.com/office/powerpoint/2010/main" val="176627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6298880"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introduction</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Aldgate bid geography </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496929" cy="4645242"/>
          </a:xfrm>
        </p:spPr>
        <p:txBody>
          <a:bodyPr numCol="2" spcCol="180000">
            <a:norm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Aldgate Connect BID straddles the City of London (</a:t>
            </a:r>
            <a:r>
              <a:rPr lang="en-GB" sz="800" err="1">
                <a:solidFill>
                  <a:schemeClr val="tx1">
                    <a:lumMod val="75000"/>
                    <a:lumOff val="25000"/>
                  </a:schemeClr>
                </a:solidFill>
                <a:latin typeface="Segoe UI" panose="020B0502040204020203" pitchFamily="34" charset="0"/>
                <a:cs typeface="Segoe UI" panose="020B0502040204020203" pitchFamily="34" charset="0"/>
              </a:rPr>
              <a:t>CoL</a:t>
            </a:r>
            <a:r>
              <a:rPr lang="en-GB" sz="800">
                <a:solidFill>
                  <a:schemeClr val="tx1">
                    <a:lumMod val="75000"/>
                    <a:lumOff val="25000"/>
                  </a:schemeClr>
                </a:solidFill>
                <a:latin typeface="Segoe UI" panose="020B0502040204020203" pitchFamily="34" charset="0"/>
                <a:cs typeface="Segoe UI" panose="020B0502040204020203" pitchFamily="34" charset="0"/>
              </a:rPr>
              <a:t>) local authority and the London Borough of Tower Hamlets. It encompasses areas of the City’s Financial District to the west, Tower of London to the south, Whitechapel to the east and residential districts to the north. The geographical size of the BID is approximately 50.6 hectares, 22.5 hectares within the City and 28.1 within Tower Hamlets.</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BID’s location in the heart of the City means it is easily accessible by public transport, with two London Underground stations (Aldgate and Aldgate East), one rail station (Fenchurch Street) and one Docklands Light Railway (DLR) station (Tower Gateway) located within or in close proximity to the Aldgate Connect boundary.</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terms of smaller geographical areas, the Aldgate Connect BID has a presence across nine Lower Layer Super Output Areas (LSOAs) to varying degrees:</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City of London 001E;</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City of London 001F;</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015E;</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015A;</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015B;</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015D;</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021D;</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021E; and</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Tower Hamlets 021F</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LSOAs are an ONS geography and one of the smallest areas for which economic and social data can be analysed. The majority of the Aldgate Connect BID is located across the four LSOAs of City of London 001F and 001E, and Tower Hamlets 015E and 021F, with smaller proportions spread across the remaining LSOAs.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BID boundary, in relation to LSOAs and borough boundaries, is illustrated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1</a:t>
            </a:r>
            <a:r>
              <a:rPr lang="en-GB" sz="800">
                <a:solidFill>
                  <a:schemeClr val="tx1">
                    <a:lumMod val="75000"/>
                    <a:lumOff val="25000"/>
                  </a:schemeClr>
                </a:solidFill>
                <a:latin typeface="Segoe UI" panose="020B0502040204020203" pitchFamily="34" charset="0"/>
                <a:cs typeface="Segoe UI" panose="020B0502040204020203" pitchFamily="34" charset="0"/>
              </a:rPr>
              <a:t>.</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preparing this Study, WSP has also reviewed a report prepared by the economic consultancy firm Volterra in January 2017, which assessed the socio-economic profile of the then Aldgate Partnership. While the objectives of the Volterra report are similar to this one, the results are notably different, and reflect the different geographic boundaries implemented for the Aldgate Connect BID, and the former Aldgate Partnership. There are also a number of methodological differences behind how the socio-economic statistics have been derived between the reports. A comparison between the two pieces of work can be found in the </a:t>
            </a:r>
            <a:r>
              <a:rPr lang="en-GB" sz="800" b="1">
                <a:solidFill>
                  <a:schemeClr val="tx1">
                    <a:lumMod val="75000"/>
                    <a:lumOff val="25000"/>
                  </a:schemeClr>
                </a:solidFill>
                <a:latin typeface="Segoe UI" panose="020B0502040204020203" pitchFamily="34" charset="0"/>
                <a:cs typeface="Segoe UI" panose="020B0502040204020203" pitchFamily="34" charset="0"/>
              </a:rPr>
              <a:t>Appendix 1</a:t>
            </a:r>
            <a:r>
              <a:rPr lang="en-GB" sz="800">
                <a:solidFill>
                  <a:schemeClr val="tx1">
                    <a:lumMod val="75000"/>
                    <a:lumOff val="25000"/>
                  </a:schemeClr>
                </a:solidFill>
                <a:latin typeface="Segoe UI" panose="020B0502040204020203" pitchFamily="34" charset="0"/>
                <a:cs typeface="Segoe UI" panose="020B0502040204020203" pitchFamily="34" charset="0"/>
              </a:rPr>
              <a:t>.</a:t>
            </a:r>
          </a:p>
          <a:p>
            <a:pPr marL="0" indent="0">
              <a:lnSpc>
                <a:spcPct val="100000"/>
              </a:lnSpc>
              <a:buNone/>
            </a:pPr>
            <a:endParaRPr lang="en-GB" sz="800">
              <a:solidFill>
                <a:schemeClr val="tx1">
                  <a:lumMod val="75000"/>
                  <a:lumOff val="25000"/>
                </a:schemeClr>
              </a:solidFill>
              <a:latin typeface="Segoe UI" panose="020B0502040204020203" pitchFamily="34" charset="0"/>
              <a:cs typeface="Segoe UI" panose="020B0502040204020203" pitchFamily="34" charset="0"/>
            </a:endParaRPr>
          </a:p>
          <a:p>
            <a:pPr marL="0" indent="0">
              <a:lnSpc>
                <a:spcPct val="100000"/>
              </a:lnSpc>
              <a:buNone/>
            </a:pPr>
            <a:endParaRPr lang="en-GB" sz="9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36CDA2CB-A3BF-462B-BBBA-8D545BABBFB9}"/>
              </a:ext>
            </a:extLst>
          </p:cNvPr>
          <p:cNvSpPr>
            <a:spLocks noGrp="1"/>
          </p:cNvSpPr>
          <p:nvPr>
            <p:ph type="sldNum" sz="quarter" idx="12"/>
          </p:nvPr>
        </p:nvSpPr>
        <p:spPr/>
        <p:txBody>
          <a:bodyPr/>
          <a:lstStyle/>
          <a:p>
            <a:fld id="{04E361EE-CEE0-400D-99AD-0A610B98C417}" type="slidenum">
              <a:rPr lang="en-GB" smtClean="0"/>
              <a:t>6</a:t>
            </a:fld>
            <a:endParaRPr lang="en-GB"/>
          </a:p>
        </p:txBody>
      </p:sp>
      <p:sp>
        <p:nvSpPr>
          <p:cNvPr id="4" name="Footer Placeholder 3">
            <a:extLst>
              <a:ext uri="{FF2B5EF4-FFF2-40B4-BE49-F238E27FC236}">
                <a16:creationId xmlns:a16="http://schemas.microsoft.com/office/drawing/2014/main" id="{298999B1-67AA-494F-8BAB-44E979B2614D}"/>
              </a:ext>
            </a:extLst>
          </p:cNvPr>
          <p:cNvSpPr>
            <a:spLocks noGrp="1"/>
          </p:cNvSpPr>
          <p:nvPr>
            <p:ph type="ftr" sz="quarter" idx="11"/>
          </p:nvPr>
        </p:nvSpPr>
        <p:spPr/>
        <p:txBody>
          <a:bodyPr/>
          <a:lstStyle/>
          <a:p>
            <a:r>
              <a:rPr lang="en-GB"/>
              <a:t>Aldgate: Baseline Study and Economic Analysis</a:t>
            </a:r>
          </a:p>
        </p:txBody>
      </p:sp>
      <p:sp>
        <p:nvSpPr>
          <p:cNvPr id="10" name="TextBox 9">
            <a:extLst>
              <a:ext uri="{FF2B5EF4-FFF2-40B4-BE49-F238E27FC236}">
                <a16:creationId xmlns:a16="http://schemas.microsoft.com/office/drawing/2014/main" id="{44663A44-2C51-486A-A9FE-2393151E1288}"/>
              </a:ext>
            </a:extLst>
          </p:cNvPr>
          <p:cNvSpPr txBox="1"/>
          <p:nvPr/>
        </p:nvSpPr>
        <p:spPr>
          <a:xfrm>
            <a:off x="6355325" y="1545140"/>
            <a:ext cx="5429584"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1 – Aldgate BID area boundaries (blue) relative to LSOA boundaries (orange)</a:t>
            </a:r>
            <a:endParaRPr lang="en-GB" sz="800" b="1"/>
          </a:p>
        </p:txBody>
      </p:sp>
      <p:grpSp>
        <p:nvGrpSpPr>
          <p:cNvPr id="11" name="Group 10">
            <a:extLst>
              <a:ext uri="{FF2B5EF4-FFF2-40B4-BE49-F238E27FC236}">
                <a16:creationId xmlns:a16="http://schemas.microsoft.com/office/drawing/2014/main" id="{B4C8F980-6512-429E-B008-B44C1E6CA1D4}"/>
              </a:ext>
            </a:extLst>
          </p:cNvPr>
          <p:cNvGrpSpPr/>
          <p:nvPr/>
        </p:nvGrpSpPr>
        <p:grpSpPr>
          <a:xfrm>
            <a:off x="6462444" y="1879388"/>
            <a:ext cx="5296362" cy="3812496"/>
            <a:chOff x="6462444" y="1879388"/>
            <a:chExt cx="5296362" cy="3812496"/>
          </a:xfrm>
        </p:grpSpPr>
        <p:pic>
          <p:nvPicPr>
            <p:cNvPr id="6" name="Picture 5">
              <a:extLst>
                <a:ext uri="{FF2B5EF4-FFF2-40B4-BE49-F238E27FC236}">
                  <a16:creationId xmlns:a16="http://schemas.microsoft.com/office/drawing/2014/main" id="{9864AFBB-7537-49BA-A109-A09992E92D0D}"/>
                </a:ext>
              </a:extLst>
            </p:cNvPr>
            <p:cNvPicPr>
              <a:picLocks noChangeAspect="1"/>
            </p:cNvPicPr>
            <p:nvPr/>
          </p:nvPicPr>
          <p:blipFill rotWithShape="1">
            <a:blip r:embed="rId3"/>
            <a:srcRect b="6411"/>
            <a:stretch/>
          </p:blipFill>
          <p:spPr>
            <a:xfrm>
              <a:off x="6462444" y="1879388"/>
              <a:ext cx="5296362" cy="3812496"/>
            </a:xfrm>
            <a:prstGeom prst="rect">
              <a:avLst/>
            </a:prstGeom>
          </p:spPr>
        </p:pic>
        <p:sp>
          <p:nvSpPr>
            <p:cNvPr id="12" name="TextBox 11">
              <a:extLst>
                <a:ext uri="{FF2B5EF4-FFF2-40B4-BE49-F238E27FC236}">
                  <a16:creationId xmlns:a16="http://schemas.microsoft.com/office/drawing/2014/main" id="{91A5B7AC-6981-463D-9B7D-5FD1AC91802B}"/>
                </a:ext>
              </a:extLst>
            </p:cNvPr>
            <p:cNvSpPr txBox="1"/>
            <p:nvPr/>
          </p:nvSpPr>
          <p:spPr>
            <a:xfrm>
              <a:off x="6470291" y="5518155"/>
              <a:ext cx="2306611" cy="169277"/>
            </a:xfrm>
            <a:prstGeom prst="rect">
              <a:avLst/>
            </a:prstGeom>
            <a:noFill/>
          </p:spPr>
          <p:txBody>
            <a:bodyPr wrap="square" rtlCol="0">
              <a:spAutoFit/>
            </a:bodyPr>
            <a:lstStyle/>
            <a:p>
              <a:r>
                <a:rPr lang="en-GB" sz="500">
                  <a:solidFill>
                    <a:schemeClr val="tx1">
                      <a:lumMod val="75000"/>
                      <a:lumOff val="25000"/>
                    </a:schemeClr>
                  </a:solidFill>
                  <a:latin typeface="Segoe UI" panose="020B0502040204020203" pitchFamily="34" charset="0"/>
                  <a:cs typeface="Segoe UI" panose="020B0502040204020203" pitchFamily="34" charset="0"/>
                </a:rPr>
                <a:t>Background Map: OS</a:t>
              </a:r>
              <a:endParaRPr lang="en-GB" sz="500"/>
            </a:p>
          </p:txBody>
        </p:sp>
      </p:grpSp>
    </p:spTree>
    <p:extLst>
      <p:ext uri="{BB962C8B-B14F-4D97-AF65-F5344CB8AC3E}">
        <p14:creationId xmlns:p14="http://schemas.microsoft.com/office/powerpoint/2010/main" val="4224454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6298880" cy="470898"/>
          </a:xfrm>
          <a:prstGeom prst="rect">
            <a:avLst/>
          </a:prstGeom>
        </p:spPr>
        <p:txBody>
          <a:bodyPr>
            <a:normAutofit fontScale="90000"/>
          </a:bodyPr>
          <a:lstStyle/>
          <a:p>
            <a:pPr algn="l"/>
            <a:r>
              <a:rPr lang="en-GB" sz="2000" cap="all" spc="271">
                <a:solidFill>
                  <a:srgbClr val="000000"/>
                </a:solidFill>
                <a:latin typeface="Segoe UI Semibold" panose="020B0702040204020203" pitchFamily="34" charset="0"/>
                <a:cs typeface="Segoe UI" panose="020B0502040204020203" pitchFamily="34" charset="0"/>
              </a:rPr>
              <a:t>introduction</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methodology </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262559" cy="4645242"/>
          </a:xfrm>
        </p:spPr>
        <p:txBody>
          <a:bodyPr numCol="2" spcCol="180000">
            <a:normAutofit fontScale="25000" lnSpcReduction="20000"/>
          </a:bodyPr>
          <a:lstStyle/>
          <a:p>
            <a:pPr marL="0" indent="0">
              <a:lnSpc>
                <a:spcPct val="120000"/>
              </a:lnSpc>
              <a:buNone/>
            </a:pPr>
            <a:r>
              <a:rPr lang="en-GB" sz="3200">
                <a:solidFill>
                  <a:schemeClr val="tx1">
                    <a:lumMod val="75000"/>
                    <a:lumOff val="25000"/>
                  </a:schemeClr>
                </a:solidFill>
                <a:latin typeface="Segoe UI" panose="020B0502040204020203" pitchFamily="34" charset="0"/>
                <a:cs typeface="Segoe UI" panose="020B0502040204020203" pitchFamily="34" charset="0"/>
              </a:rPr>
              <a:t>In order to undertake the socio-economic baseline assessment, WSP has drawn on a range of publicly available data sources. These have included:</a:t>
            </a:r>
          </a:p>
          <a:p>
            <a:pPr>
              <a:lnSpc>
                <a:spcPct val="120000"/>
              </a:lnSpc>
            </a:pPr>
            <a:r>
              <a:rPr lang="en-GB" sz="3200">
                <a:solidFill>
                  <a:schemeClr val="tx1">
                    <a:lumMod val="75000"/>
                    <a:lumOff val="25000"/>
                  </a:schemeClr>
                </a:solidFill>
                <a:latin typeface="Segoe UI" panose="020B0502040204020203" pitchFamily="34" charset="0"/>
                <a:cs typeface="Segoe UI" panose="020B0502040204020203" pitchFamily="34" charset="0"/>
              </a:rPr>
              <a:t>National Online Manpower Information System (NOMIS);</a:t>
            </a:r>
          </a:p>
          <a:p>
            <a:pPr>
              <a:lnSpc>
                <a:spcPct val="120000"/>
              </a:lnSpc>
            </a:pPr>
            <a:r>
              <a:rPr lang="en-GB" sz="3200">
                <a:solidFill>
                  <a:schemeClr val="tx1">
                    <a:lumMod val="75000"/>
                    <a:lumOff val="25000"/>
                  </a:schemeClr>
                </a:solidFill>
                <a:latin typeface="Segoe UI" panose="020B0502040204020203" pitchFamily="34" charset="0"/>
                <a:cs typeface="Segoe UI" panose="020B0502040204020203" pitchFamily="34" charset="0"/>
              </a:rPr>
              <a:t>Annual Population Survey/Labour Force Survey (ONS);</a:t>
            </a:r>
          </a:p>
          <a:p>
            <a:pPr>
              <a:lnSpc>
                <a:spcPct val="120000"/>
              </a:lnSpc>
            </a:pPr>
            <a:r>
              <a:rPr lang="en-GB" sz="3200">
                <a:solidFill>
                  <a:schemeClr val="tx1">
                    <a:lumMod val="75000"/>
                    <a:lumOff val="25000"/>
                  </a:schemeClr>
                </a:solidFill>
                <a:latin typeface="Segoe UI" panose="020B0502040204020203" pitchFamily="34" charset="0"/>
                <a:cs typeface="Segoe UI" panose="020B0502040204020203" pitchFamily="34" charset="0"/>
              </a:rPr>
              <a:t>Business Register and Employment Survey/Annual Business Inquiry (ONS);</a:t>
            </a:r>
          </a:p>
          <a:p>
            <a:pPr>
              <a:lnSpc>
                <a:spcPct val="120000"/>
              </a:lnSpc>
            </a:pPr>
            <a:r>
              <a:rPr lang="en-GB" sz="3200">
                <a:solidFill>
                  <a:schemeClr val="tx1">
                    <a:lumMod val="75000"/>
                    <a:lumOff val="25000"/>
                  </a:schemeClr>
                </a:solidFill>
                <a:latin typeface="Segoe UI" panose="020B0502040204020203" pitchFamily="34" charset="0"/>
                <a:cs typeface="Segoe UI" panose="020B0502040204020203" pitchFamily="34" charset="0"/>
              </a:rPr>
              <a:t>Population Estimates/Projections (ONS);</a:t>
            </a:r>
          </a:p>
          <a:p>
            <a:pPr>
              <a:lnSpc>
                <a:spcPct val="120000"/>
              </a:lnSpc>
            </a:pPr>
            <a:r>
              <a:rPr lang="en-GB" sz="3200">
                <a:solidFill>
                  <a:schemeClr val="tx1">
                    <a:lumMod val="75000"/>
                    <a:lumOff val="25000"/>
                  </a:schemeClr>
                </a:solidFill>
                <a:latin typeface="Segoe UI" panose="020B0502040204020203" pitchFamily="34" charset="0"/>
                <a:cs typeface="Segoe UI" panose="020B0502040204020203" pitchFamily="34" charset="0"/>
              </a:rPr>
              <a:t>Transport for London (TfL);</a:t>
            </a:r>
          </a:p>
          <a:p>
            <a:pPr>
              <a:lnSpc>
                <a:spcPct val="120000"/>
              </a:lnSpc>
            </a:pPr>
            <a:r>
              <a:rPr lang="en-GB" sz="3200">
                <a:solidFill>
                  <a:schemeClr val="tx1">
                    <a:lumMod val="75000"/>
                    <a:lumOff val="25000"/>
                  </a:schemeClr>
                </a:solidFill>
                <a:latin typeface="Segoe UI" panose="020B0502040204020203" pitchFamily="34" charset="0"/>
                <a:cs typeface="Segoe UI" panose="020B0502040204020203" pitchFamily="34" charset="0"/>
              </a:rPr>
              <a:t>Planning portals of City of London and Tower Hamlets; and</a:t>
            </a:r>
          </a:p>
          <a:p>
            <a:pPr>
              <a:lnSpc>
                <a:spcPct val="120000"/>
              </a:lnSpc>
            </a:pPr>
            <a:r>
              <a:rPr lang="en-GB" sz="3200">
                <a:solidFill>
                  <a:schemeClr val="tx1">
                    <a:lumMod val="75000"/>
                    <a:lumOff val="25000"/>
                  </a:schemeClr>
                </a:solidFill>
                <a:latin typeface="Segoe UI" panose="020B0502040204020203" pitchFamily="34" charset="0"/>
                <a:cs typeface="Segoe UI" panose="020B0502040204020203" pitchFamily="34" charset="0"/>
              </a:rPr>
              <a:t>London Datastore (GLA)</a:t>
            </a:r>
          </a:p>
          <a:p>
            <a:pPr marL="0" indent="0">
              <a:lnSpc>
                <a:spcPct val="120000"/>
              </a:lnSpc>
              <a:buNone/>
            </a:pPr>
            <a:r>
              <a:rPr lang="en-GB" sz="3200">
                <a:solidFill>
                  <a:schemeClr val="tx1">
                    <a:lumMod val="75000"/>
                    <a:lumOff val="25000"/>
                  </a:schemeClr>
                </a:solidFill>
                <a:latin typeface="Segoe UI" panose="020B0502040204020203" pitchFamily="34" charset="0"/>
                <a:cs typeface="Segoe UI" panose="020B0502040204020203" pitchFamily="34" charset="0"/>
              </a:rPr>
              <a:t>These data sources have been supplemented with a review and assessment of any data/analytical research or emerging policy frameworks available directly from Primera, the BID partnership or from the City of London Corporation and Tower Hamlets.</a:t>
            </a:r>
          </a:p>
          <a:p>
            <a:pPr marL="0" indent="0">
              <a:lnSpc>
                <a:spcPct val="120000"/>
              </a:lnSpc>
              <a:buNone/>
            </a:pPr>
            <a:r>
              <a:rPr lang="en-GB" sz="3200">
                <a:solidFill>
                  <a:schemeClr val="tx1">
                    <a:lumMod val="75000"/>
                    <a:lumOff val="25000"/>
                  </a:schemeClr>
                </a:solidFill>
                <a:latin typeface="Segoe UI" panose="020B0502040204020203" pitchFamily="34" charset="0"/>
                <a:cs typeface="Segoe UI" panose="020B0502040204020203" pitchFamily="34" charset="0"/>
              </a:rPr>
              <a:t>Pertinently for the baseline assessment, the geography of the BID area does not exactly match any standard geographic areas for which data is recorded. For example, the BID has a presence across nine LSOAs to varying degrees (see Figure 1 for an example of this). As a result, estimates of economic statistics are approximated and scaled based on the proportion of the Aldgate Connect BID within geographic areas for which data is available, calculated using GIS. The respective scaling of socio-economic statistics for the BID area is outlined in the </a:t>
            </a:r>
            <a:r>
              <a:rPr lang="en-GB" sz="3200" b="1">
                <a:solidFill>
                  <a:schemeClr val="tx1">
                    <a:lumMod val="75000"/>
                    <a:lumOff val="25000"/>
                  </a:schemeClr>
                </a:solidFill>
                <a:latin typeface="Segoe UI" panose="020B0502040204020203" pitchFamily="34" charset="0"/>
                <a:cs typeface="Segoe UI" panose="020B0502040204020203" pitchFamily="34" charset="0"/>
              </a:rPr>
              <a:t>Appendix 2</a:t>
            </a:r>
            <a:r>
              <a:rPr lang="en-GB" sz="3200">
                <a:solidFill>
                  <a:schemeClr val="tx1">
                    <a:lumMod val="75000"/>
                    <a:lumOff val="25000"/>
                  </a:schemeClr>
                </a:solidFill>
                <a:latin typeface="Segoe UI" panose="020B0502040204020203" pitchFamily="34" charset="0"/>
                <a:cs typeface="Segoe UI" panose="020B0502040204020203" pitchFamily="34" charset="0"/>
              </a:rPr>
              <a:t>. </a:t>
            </a:r>
          </a:p>
          <a:p>
            <a:pPr marL="0" indent="0">
              <a:lnSpc>
                <a:spcPct val="120000"/>
              </a:lnSpc>
              <a:buNone/>
            </a:pPr>
            <a:r>
              <a:rPr lang="en-GB" sz="3200">
                <a:solidFill>
                  <a:schemeClr val="tx1">
                    <a:lumMod val="75000"/>
                    <a:lumOff val="25000"/>
                  </a:schemeClr>
                </a:solidFill>
                <a:latin typeface="Segoe UI" panose="020B0502040204020203" pitchFamily="34" charset="0"/>
                <a:cs typeface="Segoe UI" panose="020B0502040204020203" pitchFamily="34" charset="0"/>
              </a:rPr>
              <a:t>WSP has also held discussions with members of the Aldgate Connect Board – including the Chair Ian Mulcahey, representatives from the City of London research team, and Primera corporation. These discussions have been used to gain an insight into the existing strengths and weaknesses of the BID, and where the future opportunities and challenges lie. These discussions have supported the economic analysis undertaken within the report. </a:t>
            </a:r>
          </a:p>
          <a:p>
            <a:pPr marL="0" indent="0">
              <a:lnSpc>
                <a:spcPct val="120000"/>
              </a:lnSpc>
              <a:buNone/>
            </a:pPr>
            <a:r>
              <a:rPr lang="en-GB" sz="3200">
                <a:solidFill>
                  <a:schemeClr val="tx1">
                    <a:lumMod val="75000"/>
                    <a:lumOff val="25000"/>
                  </a:schemeClr>
                </a:solidFill>
                <a:latin typeface="Segoe UI" panose="020B0502040204020203" pitchFamily="34" charset="0"/>
                <a:cs typeface="Segoe UI" panose="020B0502040204020203" pitchFamily="34" charset="0"/>
              </a:rPr>
              <a:t>From hereon in, the Aldgate Connect BID shall be referred to as Aldgate within this report.</a:t>
            </a:r>
          </a:p>
          <a:p>
            <a:pPr marL="0" indent="0">
              <a:lnSpc>
                <a:spcPct val="120000"/>
              </a:lnSpc>
              <a:buNone/>
            </a:pPr>
            <a:endParaRPr lang="en-GB" sz="4000">
              <a:solidFill>
                <a:schemeClr val="tx1">
                  <a:lumMod val="75000"/>
                  <a:lumOff val="25000"/>
                </a:schemeClr>
              </a:solidFill>
              <a:latin typeface="Segoe UI" panose="020B0502040204020203" pitchFamily="34" charset="0"/>
              <a:cs typeface="Segoe UI" panose="020B0502040204020203" pitchFamily="34" charset="0"/>
            </a:endParaRPr>
          </a:p>
          <a:p>
            <a:pPr marL="0" indent="0">
              <a:buNone/>
            </a:pPr>
            <a:endParaRPr lang="en-GB" sz="40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36CDA2CB-A3BF-462B-BBBA-8D545BABBFB9}"/>
              </a:ext>
            </a:extLst>
          </p:cNvPr>
          <p:cNvSpPr>
            <a:spLocks noGrp="1"/>
          </p:cNvSpPr>
          <p:nvPr>
            <p:ph type="sldNum" sz="quarter" idx="12"/>
          </p:nvPr>
        </p:nvSpPr>
        <p:spPr/>
        <p:txBody>
          <a:bodyPr/>
          <a:lstStyle/>
          <a:p>
            <a:fld id="{04E361EE-CEE0-400D-99AD-0A610B98C417}" type="slidenum">
              <a:rPr lang="en-GB" smtClean="0"/>
              <a:t>7</a:t>
            </a:fld>
            <a:endParaRPr lang="en-GB"/>
          </a:p>
        </p:txBody>
      </p:sp>
      <p:sp>
        <p:nvSpPr>
          <p:cNvPr id="4" name="Footer Placeholder 3">
            <a:extLst>
              <a:ext uri="{FF2B5EF4-FFF2-40B4-BE49-F238E27FC236}">
                <a16:creationId xmlns:a16="http://schemas.microsoft.com/office/drawing/2014/main" id="{298999B1-67AA-494F-8BAB-44E979B2614D}"/>
              </a:ext>
            </a:extLst>
          </p:cNvPr>
          <p:cNvSpPr>
            <a:spLocks noGrp="1"/>
          </p:cNvSpPr>
          <p:nvPr>
            <p:ph type="ftr" sz="quarter" idx="11"/>
          </p:nvPr>
        </p:nvSpPr>
        <p:spPr/>
        <p:txBody>
          <a:bodyPr/>
          <a:lstStyle/>
          <a:p>
            <a:r>
              <a:rPr lang="en-GB"/>
              <a:t>Aldgate: Baseline Study and Economic Analysis</a:t>
            </a:r>
          </a:p>
        </p:txBody>
      </p:sp>
      <p:pic>
        <p:nvPicPr>
          <p:cNvPr id="9" name="Picture 8">
            <a:extLst>
              <a:ext uri="{FF2B5EF4-FFF2-40B4-BE49-F238E27FC236}">
                <a16:creationId xmlns:a16="http://schemas.microsoft.com/office/drawing/2014/main" id="{EBDD3CB0-83D0-40E3-830A-37F5BC0146D3}"/>
              </a:ext>
            </a:extLst>
          </p:cNvPr>
          <p:cNvPicPr>
            <a:picLocks noChangeAspect="1"/>
          </p:cNvPicPr>
          <p:nvPr/>
        </p:nvPicPr>
        <p:blipFill>
          <a:blip r:embed="rId3"/>
          <a:stretch>
            <a:fillRect/>
          </a:stretch>
        </p:blipFill>
        <p:spPr>
          <a:xfrm>
            <a:off x="6590296" y="0"/>
            <a:ext cx="5601704" cy="6858000"/>
          </a:xfrm>
          <a:prstGeom prst="rect">
            <a:avLst/>
          </a:prstGeom>
        </p:spPr>
      </p:pic>
      <p:sp>
        <p:nvSpPr>
          <p:cNvPr id="11" name="Rectangle 10">
            <a:extLst>
              <a:ext uri="{FF2B5EF4-FFF2-40B4-BE49-F238E27FC236}">
                <a16:creationId xmlns:a16="http://schemas.microsoft.com/office/drawing/2014/main" id="{C220D47B-08B5-42A1-B024-E3CFAF85BCE0}"/>
              </a:ext>
            </a:extLst>
          </p:cNvPr>
          <p:cNvSpPr/>
          <p:nvPr/>
        </p:nvSpPr>
        <p:spPr>
          <a:xfrm>
            <a:off x="6549501" y="6665019"/>
            <a:ext cx="1159292" cy="184666"/>
          </a:xfrm>
          <a:prstGeom prst="rect">
            <a:avLst/>
          </a:prstGeom>
        </p:spPr>
        <p:txBody>
          <a:bodyPr wrap="none">
            <a:spAutoFit/>
          </a:bodyPr>
          <a:lstStyle/>
          <a:p>
            <a:r>
              <a:rPr lang="en-GB" sz="600">
                <a:solidFill>
                  <a:schemeClr val="bg1"/>
                </a:solidFill>
                <a:latin typeface="Segoe UI" panose="020B0502040204020203" pitchFamily="34" charset="0"/>
                <a:cs typeface="Segoe UI" panose="020B0502040204020203" pitchFamily="34" charset="0"/>
              </a:rPr>
              <a:t>Source: Aldgate Connect BID</a:t>
            </a:r>
            <a:endParaRPr lang="en-GB" sz="600">
              <a:solidFill>
                <a:schemeClr val="bg1"/>
              </a:solidFill>
            </a:endParaRPr>
          </a:p>
        </p:txBody>
      </p:sp>
    </p:spTree>
    <p:extLst>
      <p:ext uri="{BB962C8B-B14F-4D97-AF65-F5344CB8AC3E}">
        <p14:creationId xmlns:p14="http://schemas.microsoft.com/office/powerpoint/2010/main" val="3750380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ltVert">
          <a:fgClr>
            <a:srgbClr val="FFFFFF"/>
          </a:fgClr>
          <a:bgClr>
            <a:schemeClr val="bg1"/>
          </a:bgClr>
        </a:pattFill>
        <a:effectLst/>
      </p:bgPr>
    </p:bg>
    <p:spTree>
      <p:nvGrpSpPr>
        <p:cNvPr id="1" name=""/>
        <p:cNvGrpSpPr/>
        <p:nvPr/>
      </p:nvGrpSpPr>
      <p:grpSpPr>
        <a:xfrm>
          <a:off x="0" y="0"/>
          <a:ext cx="0" cy="0"/>
          <a:chOff x="0" y="0"/>
          <a:chExt cx="0" cy="0"/>
        </a:xfrm>
      </p:grpSpPr>
      <p:sp>
        <p:nvSpPr>
          <p:cNvPr id="11" name="Titre 3">
            <a:extLst>
              <a:ext uri="{FF2B5EF4-FFF2-40B4-BE49-F238E27FC236}">
                <a16:creationId xmlns:a16="http://schemas.microsoft.com/office/drawing/2014/main" id="{03126CF3-07E3-4B9B-BD3D-94D5196F1AE4}"/>
              </a:ext>
            </a:extLst>
          </p:cNvPr>
          <p:cNvSpPr txBox="1">
            <a:spLocks/>
          </p:cNvSpPr>
          <p:nvPr/>
        </p:nvSpPr>
        <p:spPr>
          <a:xfrm>
            <a:off x="2992145" y="2692400"/>
            <a:ext cx="6207711" cy="942370"/>
          </a:xfrm>
          <a:prstGeom prst="rect">
            <a:avLst/>
          </a:prstGeom>
        </p:spPr>
        <p:txBody>
          <a:bodyPr vert="horz" lIns="58652" tIns="29326" rIns="58652" bIns="29326" rtlCol="0" anchor="b">
            <a:normAutofit/>
          </a:bodyPr>
          <a:lstStyle>
            <a:lvl1pPr algn="l" defTabSz="914400" rtl="0" eaLnBrk="1" latinLnBrk="0" hangingPunct="1">
              <a:lnSpc>
                <a:spcPct val="90000"/>
              </a:lnSpc>
              <a:spcBef>
                <a:spcPct val="0"/>
              </a:spcBef>
              <a:buNone/>
              <a:defRPr sz="2800" b="1" i="0" kern="1200" baseline="0">
                <a:solidFill>
                  <a:srgbClr val="FF4337"/>
                </a:solidFill>
                <a:latin typeface="Arial" charset="0"/>
                <a:ea typeface="Arial" charset="0"/>
                <a:cs typeface="Arial" charset="0"/>
              </a:defRPr>
            </a:lvl1pPr>
          </a:lstStyle>
          <a:p>
            <a:pPr>
              <a:spcAft>
                <a:spcPts val="385"/>
              </a:spcAft>
            </a:pPr>
            <a:r>
              <a:rPr lang="en-GB" sz="1800" cap="all" spc="271">
                <a:solidFill>
                  <a:srgbClr val="000000"/>
                </a:solidFill>
                <a:latin typeface="Segoe UI Semibold" panose="020B0702040204020203" pitchFamily="34" charset="0"/>
                <a:ea typeface="+mj-ea"/>
                <a:cs typeface="Segoe UI" panose="020B0502040204020203" pitchFamily="34" charset="0"/>
              </a:rPr>
              <a:t>3. Socio-economic baseline assessment  </a:t>
            </a:r>
          </a:p>
          <a:p>
            <a:pPr>
              <a:spcAft>
                <a:spcPts val="385"/>
              </a:spcAft>
            </a:pPr>
            <a:endParaRPr lang="en-GB" sz="1800" cap="all" spc="271">
              <a:solidFill>
                <a:srgbClr val="000000"/>
              </a:solidFill>
              <a:latin typeface="Segoe UI Semibold" panose="020B0702040204020203" pitchFamily="34" charset="0"/>
              <a:ea typeface="+mj-ea"/>
              <a:cs typeface="Segoe UI" panose="020B0502040204020203" pitchFamily="34" charset="0"/>
            </a:endParaRPr>
          </a:p>
        </p:txBody>
      </p:sp>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Slide Number Placeholder 4">
            <a:extLst>
              <a:ext uri="{FF2B5EF4-FFF2-40B4-BE49-F238E27FC236}">
                <a16:creationId xmlns:a16="http://schemas.microsoft.com/office/drawing/2014/main" id="{F65C3594-9CCE-4EB7-ABFB-4DD8D38EABD1}"/>
              </a:ext>
            </a:extLst>
          </p:cNvPr>
          <p:cNvSpPr>
            <a:spLocks noGrp="1"/>
          </p:cNvSpPr>
          <p:nvPr>
            <p:ph type="sldNum" sz="quarter" idx="12"/>
          </p:nvPr>
        </p:nvSpPr>
        <p:spPr/>
        <p:txBody>
          <a:bodyPr/>
          <a:lstStyle/>
          <a:p>
            <a:fld id="{04E361EE-CEE0-400D-99AD-0A610B98C417}" type="slidenum">
              <a:rPr lang="en-GB" smtClean="0"/>
              <a:t>8</a:t>
            </a:fld>
            <a:endParaRPr lang="en-GB"/>
          </a:p>
        </p:txBody>
      </p:sp>
      <p:sp>
        <p:nvSpPr>
          <p:cNvPr id="3" name="Footer Placeholder 2">
            <a:extLst>
              <a:ext uri="{FF2B5EF4-FFF2-40B4-BE49-F238E27FC236}">
                <a16:creationId xmlns:a16="http://schemas.microsoft.com/office/drawing/2014/main" id="{6ACB1A5A-CA5A-459E-84B6-7360534AEF80}"/>
              </a:ext>
            </a:extLst>
          </p:cNvPr>
          <p:cNvSpPr>
            <a:spLocks noGrp="1"/>
          </p:cNvSpPr>
          <p:nvPr>
            <p:ph type="ftr" sz="quarter" idx="11"/>
          </p:nvPr>
        </p:nvSpPr>
        <p:spPr/>
        <p:txBody>
          <a:bodyPr/>
          <a:lstStyle/>
          <a:p>
            <a:r>
              <a:rPr lang="en-GB"/>
              <a:t>Aldgate: Baseline Study and Economic Analysis</a:t>
            </a:r>
          </a:p>
        </p:txBody>
      </p:sp>
    </p:spTree>
    <p:extLst>
      <p:ext uri="{BB962C8B-B14F-4D97-AF65-F5344CB8AC3E}">
        <p14:creationId xmlns:p14="http://schemas.microsoft.com/office/powerpoint/2010/main" val="3414681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A45526-B6F3-464F-ACB5-85DD0F55C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751" y="6430645"/>
            <a:ext cx="603443" cy="288604"/>
          </a:xfrm>
          <a:prstGeom prst="rect">
            <a:avLst/>
          </a:prstGeom>
        </p:spPr>
      </p:pic>
      <p:sp>
        <p:nvSpPr>
          <p:cNvPr id="5" name="Title 3">
            <a:extLst>
              <a:ext uri="{FF2B5EF4-FFF2-40B4-BE49-F238E27FC236}">
                <a16:creationId xmlns:a16="http://schemas.microsoft.com/office/drawing/2014/main" id="{A9C0E096-9050-4E3E-8158-B7DF106E09B0}"/>
              </a:ext>
            </a:extLst>
          </p:cNvPr>
          <p:cNvSpPr>
            <a:spLocks noGrp="1"/>
          </p:cNvSpPr>
          <p:nvPr>
            <p:ph type="title"/>
          </p:nvPr>
        </p:nvSpPr>
        <p:spPr>
          <a:xfrm>
            <a:off x="406720" y="434669"/>
            <a:ext cx="5928655" cy="470898"/>
          </a:xfrm>
          <a:prstGeom prst="rect">
            <a:avLst/>
          </a:prstGeom>
        </p:spPr>
        <p:txBody>
          <a:bodyPr>
            <a:normAutofit fontScale="90000"/>
          </a:bodyPr>
          <a:lstStyle/>
          <a:p>
            <a:r>
              <a:rPr lang="en-GB" sz="2000" cap="all" spc="271">
                <a:solidFill>
                  <a:srgbClr val="000000"/>
                </a:solidFill>
                <a:latin typeface="Segoe UI Semibold" panose="020B0702040204020203" pitchFamily="34" charset="0"/>
                <a:cs typeface="Segoe UI" panose="020B0502040204020203" pitchFamily="34" charset="0"/>
              </a:rPr>
              <a:t>population</a:t>
            </a:r>
            <a:br>
              <a:rPr lang="en-GB" sz="2000" cap="all" spc="271">
                <a:solidFill>
                  <a:srgbClr val="000000"/>
                </a:solidFill>
                <a:latin typeface="Segoe UI Semibold" panose="020B0702040204020203" pitchFamily="34" charset="0"/>
                <a:cs typeface="Segoe UI" panose="020B0502040204020203" pitchFamily="34" charset="0"/>
              </a:rPr>
            </a:br>
            <a:r>
              <a:rPr lang="en-GB" sz="1800" cap="all" spc="271">
                <a:solidFill>
                  <a:schemeClr val="bg1">
                    <a:lumMod val="65000"/>
                  </a:schemeClr>
                </a:solidFill>
                <a:latin typeface="Segoe UI Semibold" panose="020B0702040204020203" pitchFamily="34" charset="0"/>
                <a:cs typeface="Segoe UI" panose="020B0502040204020203" pitchFamily="34" charset="0"/>
              </a:rPr>
              <a:t>Aldgate bid population</a:t>
            </a:r>
          </a:p>
        </p:txBody>
      </p:sp>
      <p:sp>
        <p:nvSpPr>
          <p:cNvPr id="7" name="Content Placeholder 6">
            <a:extLst>
              <a:ext uri="{FF2B5EF4-FFF2-40B4-BE49-F238E27FC236}">
                <a16:creationId xmlns:a16="http://schemas.microsoft.com/office/drawing/2014/main" id="{3FB7E8F7-3E68-46D1-9629-4841E239CD1E}"/>
              </a:ext>
            </a:extLst>
          </p:cNvPr>
          <p:cNvSpPr>
            <a:spLocks noGrp="1"/>
          </p:cNvSpPr>
          <p:nvPr>
            <p:ph idx="1"/>
          </p:nvPr>
        </p:nvSpPr>
        <p:spPr>
          <a:xfrm>
            <a:off x="406721" y="1635760"/>
            <a:ext cx="5429585" cy="4645242"/>
          </a:xfrm>
        </p:spPr>
        <p:txBody>
          <a:bodyPr numCol="2" spcCol="180000">
            <a:noAutofit/>
          </a:bodyPr>
          <a:lstStyle/>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resident population of Aldgate has been estimated based on 2019 LSOA population data obtained from the ONS, scaled appropriately using the proportions outlined in Appendix 1.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Based on this approach, it is estimated that Aldgate is home to approximately 8,050 people (1,480 residing within the City of London portion of the BID and 6,570 within Tower Hamlets). A disproportionately large share of the BID population are within the Tower Hamlets portion of the area. This is illustrated in </a:t>
            </a:r>
            <a:r>
              <a:rPr lang="en-GB" sz="800" b="1">
                <a:solidFill>
                  <a:schemeClr val="tx1">
                    <a:lumMod val="75000"/>
                    <a:lumOff val="25000"/>
                  </a:schemeClr>
                </a:solidFill>
                <a:latin typeface="Segoe UI" panose="020B0502040204020203" pitchFamily="34" charset="0"/>
                <a:cs typeface="Segoe UI" panose="020B0502040204020203" pitchFamily="34" charset="0"/>
              </a:rPr>
              <a:t>Figure 2</a:t>
            </a:r>
            <a:r>
              <a:rPr lang="en-GB" sz="800">
                <a:solidFill>
                  <a:schemeClr val="tx1">
                    <a:lumMod val="75000"/>
                    <a:lumOff val="25000"/>
                  </a:schemeClr>
                </a:solidFill>
                <a:latin typeface="Segoe UI" panose="020B0502040204020203" pitchFamily="34" charset="0"/>
                <a:cs typeface="Segoe UI" panose="020B0502040204020203" pitchFamily="34" charset="0"/>
              </a:rPr>
              <a:t>.</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 following illustrates the age breakdown of the population in 2019, with the highest proportion between the ages of 16-64 (82.4%). :</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Aged 0 -15: 1,020 people </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Aged 16 – 64: 6,630 people</a:t>
            </a:r>
          </a:p>
          <a:p>
            <a:pPr>
              <a:lnSpc>
                <a:spcPct val="100000"/>
              </a:lnSpc>
            </a:pPr>
            <a:r>
              <a:rPr lang="en-GB" sz="800">
                <a:solidFill>
                  <a:schemeClr val="tx1">
                    <a:lumMod val="75000"/>
                    <a:lumOff val="25000"/>
                  </a:schemeClr>
                </a:solidFill>
                <a:latin typeface="Segoe UI" panose="020B0502040204020203" pitchFamily="34" charset="0"/>
                <a:cs typeface="Segoe UI" panose="020B0502040204020203" pitchFamily="34" charset="0"/>
              </a:rPr>
              <a:t>Aged 65+: 400 people</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There has been significant growth in Aldgate’s resident population in recent years. In comparison to 2015, the total population has increased from 6,300 to 8,050- a growth rate of 28%, with people aged between 0-15, 16-64 and 65+ increasing by 40%, 26% and 21% respectively. </a:t>
            </a:r>
            <a:r>
              <a:rPr lang="en-GB" sz="800" b="1">
                <a:solidFill>
                  <a:schemeClr val="tx1">
                    <a:lumMod val="75000"/>
                    <a:lumOff val="25000"/>
                  </a:schemeClr>
                </a:solidFill>
                <a:latin typeface="Segoe UI" panose="020B0502040204020203" pitchFamily="34" charset="0"/>
                <a:cs typeface="Segoe UI" panose="020B0502040204020203" pitchFamily="34" charset="0"/>
              </a:rPr>
              <a:t>Figure 3</a:t>
            </a:r>
            <a:r>
              <a:rPr lang="en-GB" sz="800">
                <a:solidFill>
                  <a:schemeClr val="tx1">
                    <a:lumMod val="75000"/>
                    <a:lumOff val="25000"/>
                  </a:schemeClr>
                </a:solidFill>
                <a:latin typeface="Segoe UI" panose="020B0502040204020203" pitchFamily="34" charset="0"/>
                <a:cs typeface="Segoe UI" panose="020B0502040204020203" pitchFamily="34" charset="0"/>
              </a:rPr>
              <a:t> illustrates the population of Aldgate based on this approach.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A resident population of 8,050 equates to a population density (number of people per square kilometre) of 15,920. This is significantly greater than figures estimated for the City of London, and London as a whole, but in line with the figure for Tower Hamlets (</a:t>
            </a:r>
            <a:r>
              <a:rPr lang="en-GB" sz="800" b="1">
                <a:solidFill>
                  <a:schemeClr val="tx1">
                    <a:lumMod val="75000"/>
                    <a:lumOff val="25000"/>
                  </a:schemeClr>
                </a:solidFill>
                <a:latin typeface="Segoe UI" panose="020B0502040204020203" pitchFamily="34" charset="0"/>
                <a:cs typeface="Segoe UI" panose="020B0502040204020203" pitchFamily="34" charset="0"/>
              </a:rPr>
              <a:t>Figure 3</a:t>
            </a:r>
            <a:r>
              <a:rPr lang="en-GB" sz="800">
                <a:solidFill>
                  <a:schemeClr val="tx1">
                    <a:lumMod val="75000"/>
                    <a:lumOff val="25000"/>
                  </a:schemeClr>
                </a:solidFill>
                <a:latin typeface="Segoe UI" panose="020B0502040204020203" pitchFamily="34" charset="0"/>
                <a:cs typeface="Segoe UI" panose="020B0502040204020203" pitchFamily="34" charset="0"/>
              </a:rPr>
              <a:t>).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In general, dense residential locations such as Tower Hamlets have lower levels of employment density since demand for residential space crowds out commercial space. The opposite is true for areas of high employment density such as the City of London, and inner City BIDs such as Cheapside and the Eastern City Partnership. </a:t>
            </a:r>
          </a:p>
          <a:p>
            <a:pPr marL="0" indent="0">
              <a:lnSpc>
                <a:spcPct val="100000"/>
              </a:lnSpc>
              <a:buNone/>
            </a:pPr>
            <a:r>
              <a:rPr lang="en-GB" sz="800">
                <a:solidFill>
                  <a:schemeClr val="tx1">
                    <a:lumMod val="75000"/>
                    <a:lumOff val="25000"/>
                  </a:schemeClr>
                </a:solidFill>
                <a:latin typeface="Segoe UI" panose="020B0502040204020203" pitchFamily="34" charset="0"/>
                <a:cs typeface="Segoe UI" panose="020B0502040204020203" pitchFamily="34" charset="0"/>
              </a:rPr>
              <a:t>However, as will be illustrated later in this report, Aldgate also has a high concentration of employment. Aldgate is therefore a bit of an outlier in this respect, in that it has both high population and employment densities. This is owed to the fact that the BID boundary straddles both the employment-dense area of the City of London, and the more residential orientated Tower Hamlets. </a:t>
            </a:r>
          </a:p>
        </p:txBody>
      </p:sp>
      <p:sp>
        <p:nvSpPr>
          <p:cNvPr id="4" name="Slide Number Placeholder 3">
            <a:extLst>
              <a:ext uri="{FF2B5EF4-FFF2-40B4-BE49-F238E27FC236}">
                <a16:creationId xmlns:a16="http://schemas.microsoft.com/office/drawing/2014/main" id="{A888E3A0-5144-42EF-A577-FC0F606FF6A1}"/>
              </a:ext>
            </a:extLst>
          </p:cNvPr>
          <p:cNvSpPr>
            <a:spLocks noGrp="1"/>
          </p:cNvSpPr>
          <p:nvPr>
            <p:ph type="sldNum" sz="quarter" idx="12"/>
          </p:nvPr>
        </p:nvSpPr>
        <p:spPr/>
        <p:txBody>
          <a:bodyPr/>
          <a:lstStyle/>
          <a:p>
            <a:fld id="{04E361EE-CEE0-400D-99AD-0A610B98C417}" type="slidenum">
              <a:rPr lang="en-GB" smtClean="0"/>
              <a:t>9</a:t>
            </a:fld>
            <a:endParaRPr lang="en-GB"/>
          </a:p>
        </p:txBody>
      </p:sp>
      <p:sp>
        <p:nvSpPr>
          <p:cNvPr id="3" name="Footer Placeholder 2">
            <a:extLst>
              <a:ext uri="{FF2B5EF4-FFF2-40B4-BE49-F238E27FC236}">
                <a16:creationId xmlns:a16="http://schemas.microsoft.com/office/drawing/2014/main" id="{073419C5-E6D5-4BD3-B78F-EC5DCDED31CF}"/>
              </a:ext>
            </a:extLst>
          </p:cNvPr>
          <p:cNvSpPr>
            <a:spLocks noGrp="1"/>
          </p:cNvSpPr>
          <p:nvPr>
            <p:ph type="ftr" sz="quarter" idx="11"/>
          </p:nvPr>
        </p:nvSpPr>
        <p:spPr/>
        <p:txBody>
          <a:bodyPr/>
          <a:lstStyle/>
          <a:p>
            <a:r>
              <a:rPr lang="en-GB"/>
              <a:t>Aldgate: Baseline Study and Economic Analysis</a:t>
            </a:r>
          </a:p>
        </p:txBody>
      </p:sp>
      <p:sp>
        <p:nvSpPr>
          <p:cNvPr id="12" name="TextBox 11">
            <a:extLst>
              <a:ext uri="{FF2B5EF4-FFF2-40B4-BE49-F238E27FC236}">
                <a16:creationId xmlns:a16="http://schemas.microsoft.com/office/drawing/2014/main" id="{F3EF6A44-5058-434D-9A7C-65EF2B34DC9F}"/>
              </a:ext>
            </a:extLst>
          </p:cNvPr>
          <p:cNvSpPr txBox="1"/>
          <p:nvPr/>
        </p:nvSpPr>
        <p:spPr>
          <a:xfrm>
            <a:off x="6581725" y="4188127"/>
            <a:ext cx="4357045"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3 -  Population Density in 2019 (selected geographies) </a:t>
            </a:r>
            <a:endParaRPr lang="en-GB" sz="1400" b="1"/>
          </a:p>
        </p:txBody>
      </p:sp>
      <p:grpSp>
        <p:nvGrpSpPr>
          <p:cNvPr id="13" name="Group 12">
            <a:extLst>
              <a:ext uri="{FF2B5EF4-FFF2-40B4-BE49-F238E27FC236}">
                <a16:creationId xmlns:a16="http://schemas.microsoft.com/office/drawing/2014/main" id="{D189284F-5508-4790-98C8-11744206F3E4}"/>
              </a:ext>
            </a:extLst>
          </p:cNvPr>
          <p:cNvGrpSpPr/>
          <p:nvPr/>
        </p:nvGrpSpPr>
        <p:grpSpPr>
          <a:xfrm>
            <a:off x="6355696" y="4370765"/>
            <a:ext cx="5207350" cy="2126737"/>
            <a:chOff x="6355696" y="4370765"/>
            <a:chExt cx="5207350" cy="2126737"/>
          </a:xfrm>
        </p:grpSpPr>
        <p:sp>
          <p:nvSpPr>
            <p:cNvPr id="14" name="TextBox 13">
              <a:extLst>
                <a:ext uri="{FF2B5EF4-FFF2-40B4-BE49-F238E27FC236}">
                  <a16:creationId xmlns:a16="http://schemas.microsoft.com/office/drawing/2014/main" id="{D0349E21-23E0-49E0-9DF7-AEE6C5923D47}"/>
                </a:ext>
              </a:extLst>
            </p:cNvPr>
            <p:cNvSpPr txBox="1"/>
            <p:nvPr/>
          </p:nvSpPr>
          <p:spPr>
            <a:xfrm>
              <a:off x="6626990" y="6312836"/>
              <a:ext cx="4936056" cy="184666"/>
            </a:xfrm>
            <a:prstGeom prst="rect">
              <a:avLst/>
            </a:prstGeom>
            <a:noFill/>
          </p:spPr>
          <p:txBody>
            <a:bodyPr wrap="square" rtlCol="0">
              <a:spAutoFit/>
            </a:bodyPr>
            <a:lstStyle/>
            <a:p>
              <a:r>
                <a:rPr lang="en-GB" sz="600">
                  <a:solidFill>
                    <a:schemeClr val="tx1">
                      <a:lumMod val="75000"/>
                      <a:lumOff val="25000"/>
                    </a:schemeClr>
                  </a:solidFill>
                  <a:latin typeface="Segoe UI" panose="020B0502040204020203" pitchFamily="34" charset="0"/>
                  <a:cs typeface="Segoe UI" panose="020B0502040204020203" pitchFamily="34" charset="0"/>
                </a:rPr>
                <a:t>Source: WSP Calculation based on ONS Population Estimates and land areas by the London Datastore</a:t>
              </a:r>
              <a:endParaRPr lang="en-GB" sz="600"/>
            </a:p>
          </p:txBody>
        </p:sp>
        <p:graphicFrame>
          <p:nvGraphicFramePr>
            <p:cNvPr id="17" name="Chart 16">
              <a:extLst>
                <a:ext uri="{FF2B5EF4-FFF2-40B4-BE49-F238E27FC236}">
                  <a16:creationId xmlns:a16="http://schemas.microsoft.com/office/drawing/2014/main" id="{9BEDF58B-0B22-4ADE-BE87-D5C1FEB4C76D}"/>
                </a:ext>
              </a:extLst>
            </p:cNvPr>
            <p:cNvGraphicFramePr>
              <a:graphicFrameLocks/>
            </p:cNvGraphicFramePr>
            <p:nvPr>
              <p:extLst>
                <p:ext uri="{D42A27DB-BD31-4B8C-83A1-F6EECF244321}">
                  <p14:modId xmlns:p14="http://schemas.microsoft.com/office/powerpoint/2010/main" val="1611706648"/>
                </p:ext>
              </p:extLst>
            </p:nvPr>
          </p:nvGraphicFramePr>
          <p:xfrm>
            <a:off x="6355696" y="4370765"/>
            <a:ext cx="5043810" cy="1904191"/>
          </p:xfrm>
          <a:graphic>
            <a:graphicData uri="http://schemas.openxmlformats.org/drawingml/2006/chart">
              <c:chart xmlns:c="http://schemas.openxmlformats.org/drawingml/2006/chart" xmlns:r="http://schemas.openxmlformats.org/officeDocument/2006/relationships" r:id="rId4"/>
            </a:graphicData>
          </a:graphic>
        </p:graphicFrame>
      </p:grpSp>
      <p:sp>
        <p:nvSpPr>
          <p:cNvPr id="15" name="TextBox 14">
            <a:extLst>
              <a:ext uri="{FF2B5EF4-FFF2-40B4-BE49-F238E27FC236}">
                <a16:creationId xmlns:a16="http://schemas.microsoft.com/office/drawing/2014/main" id="{7CD0BDB0-FAD7-48D6-B6C2-BA1DC980E624}"/>
              </a:ext>
            </a:extLst>
          </p:cNvPr>
          <p:cNvSpPr txBox="1"/>
          <p:nvPr/>
        </p:nvSpPr>
        <p:spPr>
          <a:xfrm>
            <a:off x="6565615" y="1399243"/>
            <a:ext cx="4357045" cy="215444"/>
          </a:xfrm>
          <a:prstGeom prst="rect">
            <a:avLst/>
          </a:prstGeom>
          <a:noFill/>
        </p:spPr>
        <p:txBody>
          <a:bodyPr wrap="square" rtlCol="0">
            <a:spAutoFit/>
          </a:bodyPr>
          <a:lstStyle/>
          <a:p>
            <a:r>
              <a:rPr lang="en-GB" sz="800" b="1">
                <a:solidFill>
                  <a:schemeClr val="tx1">
                    <a:lumMod val="75000"/>
                    <a:lumOff val="25000"/>
                  </a:schemeClr>
                </a:solidFill>
                <a:latin typeface="Segoe UI" panose="020B0502040204020203" pitchFamily="34" charset="0"/>
                <a:cs typeface="Segoe UI" panose="020B0502040204020203" pitchFamily="34" charset="0"/>
              </a:rPr>
              <a:t>Figure 2 -  Population in Aldgate by local authority and recent growth in population</a:t>
            </a:r>
            <a:endParaRPr lang="en-GB" sz="1400" b="1"/>
          </a:p>
        </p:txBody>
      </p:sp>
      <p:grpSp>
        <p:nvGrpSpPr>
          <p:cNvPr id="9" name="Group 8">
            <a:extLst>
              <a:ext uri="{FF2B5EF4-FFF2-40B4-BE49-F238E27FC236}">
                <a16:creationId xmlns:a16="http://schemas.microsoft.com/office/drawing/2014/main" id="{B2C4B25F-1B15-4291-971D-91FC5CEB68D8}"/>
              </a:ext>
            </a:extLst>
          </p:cNvPr>
          <p:cNvGrpSpPr/>
          <p:nvPr/>
        </p:nvGrpSpPr>
        <p:grpSpPr>
          <a:xfrm>
            <a:off x="5396204" y="1669772"/>
            <a:ext cx="6415530" cy="2359090"/>
            <a:chOff x="5396204" y="1587580"/>
            <a:chExt cx="6415530" cy="2359090"/>
          </a:xfrm>
        </p:grpSpPr>
        <p:graphicFrame>
          <p:nvGraphicFramePr>
            <p:cNvPr id="18" name="Chart 17">
              <a:extLst>
                <a:ext uri="{FF2B5EF4-FFF2-40B4-BE49-F238E27FC236}">
                  <a16:creationId xmlns:a16="http://schemas.microsoft.com/office/drawing/2014/main" id="{4BD7429D-C85C-4F82-95A5-D604DDB0E4A8}"/>
                </a:ext>
              </a:extLst>
            </p:cNvPr>
            <p:cNvGraphicFramePr>
              <a:graphicFrameLocks/>
            </p:cNvGraphicFramePr>
            <p:nvPr>
              <p:extLst>
                <p:ext uri="{D42A27DB-BD31-4B8C-83A1-F6EECF244321}">
                  <p14:modId xmlns:p14="http://schemas.microsoft.com/office/powerpoint/2010/main" val="1635453896"/>
                </p:ext>
              </p:extLst>
            </p:nvPr>
          </p:nvGraphicFramePr>
          <p:xfrm>
            <a:off x="5396204" y="1587580"/>
            <a:ext cx="3915747" cy="2359090"/>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3DAD6ACA-608A-4B83-BDCF-8B1FD214C551}"/>
                </a:ext>
              </a:extLst>
            </p:cNvPr>
            <p:cNvSpPr txBox="1"/>
            <p:nvPr/>
          </p:nvSpPr>
          <p:spPr>
            <a:xfrm>
              <a:off x="6871866" y="2325488"/>
              <a:ext cx="964422" cy="577081"/>
            </a:xfrm>
            <a:prstGeom prst="rect">
              <a:avLst/>
            </a:prstGeom>
            <a:noFill/>
          </p:spPr>
          <p:txBody>
            <a:bodyPr wrap="square" rtlCol="0">
              <a:spAutoFit/>
            </a:bodyPr>
            <a:lstStyle/>
            <a:p>
              <a:pPr algn="ctr"/>
              <a:r>
                <a:rPr lang="en-GB" sz="1050" b="1">
                  <a:solidFill>
                    <a:schemeClr val="tx1">
                      <a:lumMod val="75000"/>
                      <a:lumOff val="25000"/>
                    </a:schemeClr>
                  </a:solidFill>
                  <a:latin typeface="Segoe UI" panose="020B0502040204020203" pitchFamily="34" charset="0"/>
                  <a:cs typeface="Segoe UI" panose="020B0502040204020203" pitchFamily="34" charset="0"/>
                </a:rPr>
                <a:t>Population of 8,050 in 2019</a:t>
              </a:r>
            </a:p>
          </p:txBody>
        </p:sp>
        <p:graphicFrame>
          <p:nvGraphicFramePr>
            <p:cNvPr id="21" name="Chart 20">
              <a:extLst>
                <a:ext uri="{FF2B5EF4-FFF2-40B4-BE49-F238E27FC236}">
                  <a16:creationId xmlns:a16="http://schemas.microsoft.com/office/drawing/2014/main" id="{B9C1E3F1-496C-42F3-B523-72238E1FA009}"/>
                </a:ext>
              </a:extLst>
            </p:cNvPr>
            <p:cNvGraphicFramePr>
              <a:graphicFrameLocks/>
            </p:cNvGraphicFramePr>
            <p:nvPr>
              <p:extLst>
                <p:ext uri="{D42A27DB-BD31-4B8C-83A1-F6EECF244321}">
                  <p14:modId xmlns:p14="http://schemas.microsoft.com/office/powerpoint/2010/main" val="3238870598"/>
                </p:ext>
              </p:extLst>
            </p:nvPr>
          </p:nvGraphicFramePr>
          <p:xfrm>
            <a:off x="8537709" y="1597688"/>
            <a:ext cx="3274025" cy="2347523"/>
          </p:xfrm>
          <a:graphic>
            <a:graphicData uri="http://schemas.openxmlformats.org/drawingml/2006/chart">
              <c:chart xmlns:c="http://schemas.openxmlformats.org/drawingml/2006/chart" xmlns:r="http://schemas.openxmlformats.org/officeDocument/2006/relationships" r:id="rId6"/>
            </a:graphicData>
          </a:graphic>
        </p:graphicFrame>
      </p:grpSp>
      <p:sp>
        <p:nvSpPr>
          <p:cNvPr id="22" name="TextBox 21">
            <a:extLst>
              <a:ext uri="{FF2B5EF4-FFF2-40B4-BE49-F238E27FC236}">
                <a16:creationId xmlns:a16="http://schemas.microsoft.com/office/drawing/2014/main" id="{071DCA52-1C54-44CB-A393-55C7D0B0B5D5}"/>
              </a:ext>
            </a:extLst>
          </p:cNvPr>
          <p:cNvSpPr txBox="1"/>
          <p:nvPr/>
        </p:nvSpPr>
        <p:spPr>
          <a:xfrm>
            <a:off x="9000287" y="2015045"/>
            <a:ext cx="420007" cy="200055"/>
          </a:xfrm>
          <a:prstGeom prst="rect">
            <a:avLst/>
          </a:prstGeom>
          <a:noFill/>
        </p:spPr>
        <p:txBody>
          <a:bodyPr wrap="square" rtlCol="0">
            <a:spAutoFit/>
          </a:bodyPr>
          <a:lstStyle/>
          <a:p>
            <a:r>
              <a:rPr lang="en-GB" sz="700">
                <a:solidFill>
                  <a:schemeClr val="tx1">
                    <a:lumMod val="75000"/>
                    <a:lumOff val="25000"/>
                  </a:schemeClr>
                </a:solidFill>
                <a:latin typeface="Segoe UI" panose="020B0502040204020203" pitchFamily="34" charset="0"/>
                <a:cs typeface="Segoe UI" panose="020B0502040204020203" pitchFamily="34" charset="0"/>
              </a:rPr>
              <a:t>6,300</a:t>
            </a:r>
          </a:p>
        </p:txBody>
      </p:sp>
      <p:sp>
        <p:nvSpPr>
          <p:cNvPr id="23" name="TextBox 22">
            <a:extLst>
              <a:ext uri="{FF2B5EF4-FFF2-40B4-BE49-F238E27FC236}">
                <a16:creationId xmlns:a16="http://schemas.microsoft.com/office/drawing/2014/main" id="{37FCF2C8-12F2-46EA-AF7D-5CBD3EB5BD1C}"/>
              </a:ext>
            </a:extLst>
          </p:cNvPr>
          <p:cNvSpPr txBox="1"/>
          <p:nvPr/>
        </p:nvSpPr>
        <p:spPr>
          <a:xfrm>
            <a:off x="9558259" y="1956693"/>
            <a:ext cx="415209" cy="200055"/>
          </a:xfrm>
          <a:prstGeom prst="rect">
            <a:avLst/>
          </a:prstGeom>
          <a:noFill/>
        </p:spPr>
        <p:txBody>
          <a:bodyPr wrap="square" rtlCol="0">
            <a:spAutoFit/>
          </a:bodyPr>
          <a:lstStyle/>
          <a:p>
            <a:r>
              <a:rPr lang="en-GB" sz="700">
                <a:solidFill>
                  <a:schemeClr val="tx1">
                    <a:lumMod val="75000"/>
                    <a:lumOff val="25000"/>
                  </a:schemeClr>
                </a:solidFill>
                <a:latin typeface="Segoe UI" panose="020B0502040204020203" pitchFamily="34" charset="0"/>
                <a:cs typeface="Segoe UI" panose="020B0502040204020203" pitchFamily="34" charset="0"/>
              </a:rPr>
              <a:t>6,670</a:t>
            </a:r>
          </a:p>
        </p:txBody>
      </p:sp>
      <p:sp>
        <p:nvSpPr>
          <p:cNvPr id="24" name="TextBox 23">
            <a:extLst>
              <a:ext uri="{FF2B5EF4-FFF2-40B4-BE49-F238E27FC236}">
                <a16:creationId xmlns:a16="http://schemas.microsoft.com/office/drawing/2014/main" id="{7677D797-1602-483E-9A6B-263039A91EB9}"/>
              </a:ext>
            </a:extLst>
          </p:cNvPr>
          <p:cNvSpPr txBox="1"/>
          <p:nvPr/>
        </p:nvSpPr>
        <p:spPr>
          <a:xfrm>
            <a:off x="10125505" y="1888229"/>
            <a:ext cx="436337" cy="200055"/>
          </a:xfrm>
          <a:prstGeom prst="rect">
            <a:avLst/>
          </a:prstGeom>
          <a:noFill/>
        </p:spPr>
        <p:txBody>
          <a:bodyPr wrap="square" rtlCol="0">
            <a:spAutoFit/>
          </a:bodyPr>
          <a:lstStyle/>
          <a:p>
            <a:r>
              <a:rPr lang="en-GB" sz="700">
                <a:solidFill>
                  <a:schemeClr val="tx1">
                    <a:lumMod val="75000"/>
                    <a:lumOff val="25000"/>
                  </a:schemeClr>
                </a:solidFill>
                <a:latin typeface="Segoe UI" panose="020B0502040204020203" pitchFamily="34" charset="0"/>
                <a:cs typeface="Segoe UI" panose="020B0502040204020203" pitchFamily="34" charset="0"/>
              </a:rPr>
              <a:t>7,010</a:t>
            </a:r>
          </a:p>
        </p:txBody>
      </p:sp>
      <p:sp>
        <p:nvSpPr>
          <p:cNvPr id="25" name="TextBox 24">
            <a:extLst>
              <a:ext uri="{FF2B5EF4-FFF2-40B4-BE49-F238E27FC236}">
                <a16:creationId xmlns:a16="http://schemas.microsoft.com/office/drawing/2014/main" id="{B09DAB21-993B-4D2E-86DE-405CD4D5BFC5}"/>
              </a:ext>
            </a:extLst>
          </p:cNvPr>
          <p:cNvSpPr txBox="1"/>
          <p:nvPr/>
        </p:nvSpPr>
        <p:spPr>
          <a:xfrm>
            <a:off x="10667051" y="1779596"/>
            <a:ext cx="451099" cy="200055"/>
          </a:xfrm>
          <a:prstGeom prst="rect">
            <a:avLst/>
          </a:prstGeom>
          <a:noFill/>
        </p:spPr>
        <p:txBody>
          <a:bodyPr wrap="square" rtlCol="0">
            <a:spAutoFit/>
          </a:bodyPr>
          <a:lstStyle/>
          <a:p>
            <a:r>
              <a:rPr lang="en-GB" sz="700">
                <a:solidFill>
                  <a:schemeClr val="tx1">
                    <a:lumMod val="75000"/>
                    <a:lumOff val="25000"/>
                  </a:schemeClr>
                </a:solidFill>
                <a:latin typeface="Segoe UI" panose="020B0502040204020203" pitchFamily="34" charset="0"/>
                <a:cs typeface="Segoe UI" panose="020B0502040204020203" pitchFamily="34" charset="0"/>
              </a:rPr>
              <a:t>7,550</a:t>
            </a:r>
          </a:p>
        </p:txBody>
      </p:sp>
      <p:sp>
        <p:nvSpPr>
          <p:cNvPr id="26" name="TextBox 25">
            <a:extLst>
              <a:ext uri="{FF2B5EF4-FFF2-40B4-BE49-F238E27FC236}">
                <a16:creationId xmlns:a16="http://schemas.microsoft.com/office/drawing/2014/main" id="{451FCD71-DD8A-4550-A2B1-72CB59631443}"/>
              </a:ext>
            </a:extLst>
          </p:cNvPr>
          <p:cNvSpPr txBox="1"/>
          <p:nvPr/>
        </p:nvSpPr>
        <p:spPr>
          <a:xfrm>
            <a:off x="11216877" y="1688174"/>
            <a:ext cx="431641" cy="200055"/>
          </a:xfrm>
          <a:prstGeom prst="rect">
            <a:avLst/>
          </a:prstGeom>
          <a:noFill/>
        </p:spPr>
        <p:txBody>
          <a:bodyPr wrap="square" rtlCol="0">
            <a:spAutoFit/>
          </a:bodyPr>
          <a:lstStyle/>
          <a:p>
            <a:r>
              <a:rPr lang="en-GB" sz="700">
                <a:solidFill>
                  <a:schemeClr val="tx1">
                    <a:lumMod val="75000"/>
                    <a:lumOff val="25000"/>
                  </a:schemeClr>
                </a:solidFill>
                <a:latin typeface="Segoe UI" panose="020B0502040204020203" pitchFamily="34" charset="0"/>
                <a:cs typeface="Segoe UI" panose="020B0502040204020203" pitchFamily="34" charset="0"/>
              </a:rPr>
              <a:t>8,050</a:t>
            </a:r>
          </a:p>
        </p:txBody>
      </p:sp>
    </p:spTree>
    <p:extLst>
      <p:ext uri="{BB962C8B-B14F-4D97-AF65-F5344CB8AC3E}">
        <p14:creationId xmlns:p14="http://schemas.microsoft.com/office/powerpoint/2010/main" val="1844026367"/>
      </p:ext>
    </p:extLst>
  </p:cSld>
  <p:clrMapOvr>
    <a:masterClrMapping/>
  </p:clrMapOvr>
</p:sld>
</file>

<file path=ppt/theme/theme1.xml><?xml version="1.0" encoding="utf-8"?>
<a:theme xmlns:a="http://schemas.openxmlformats.org/drawingml/2006/main" name="Office Theme">
  <a:themeElements>
    <a:clrScheme name="WSP Corporate">
      <a:dk1>
        <a:sysClr val="windowText" lastClr="000000"/>
      </a:dk1>
      <a:lt1>
        <a:srgbClr val="FFFFFF"/>
      </a:lt1>
      <a:dk2>
        <a:srgbClr val="F9423A"/>
      </a:dk2>
      <a:lt2>
        <a:srgbClr val="FFFFFF"/>
      </a:lt2>
      <a:accent1>
        <a:srgbClr val="F9423A"/>
      </a:accent1>
      <a:accent2>
        <a:srgbClr val="D8E6F0"/>
      </a:accent2>
      <a:accent3>
        <a:srgbClr val="1E252B"/>
      </a:accent3>
      <a:accent4>
        <a:srgbClr val="333E48"/>
      </a:accent4>
      <a:accent5>
        <a:srgbClr val="D9D9D6"/>
      </a:accent5>
      <a:accent6>
        <a:srgbClr val="EFECEA"/>
      </a:accent6>
      <a:hlink>
        <a:srgbClr val="0046AD"/>
      </a:hlink>
      <a:folHlink>
        <a:srgbClr val="0098D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 xmlns="c2c766c2-fe92-4637-90ad-df4147393fff" xsi:nil="true"/>
    <MigrationWizIdPermissionLevels xmlns="c2c766c2-fe92-4637-90ad-df4147393fff" xsi:nil="true"/>
    <MigrationWizIdDocumentLibraryPermissions xmlns="c2c766c2-fe92-4637-90ad-df4147393fff" xsi:nil="true"/>
    <MigrationWizIdPermissions xmlns="c2c766c2-fe92-4637-90ad-df4147393fff" xsi:nil="true"/>
    <MigrationWizIdSecurityGroups xmlns="c2c766c2-fe92-4637-90ad-df4147393ff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8F5E1BE860C2449315C4446DBFDC7E" ma:contentTypeVersion="18" ma:contentTypeDescription="Create a new document." ma:contentTypeScope="" ma:versionID="aed83f88422dcf957a65215e72802260">
  <xsd:schema xmlns:xsd="http://www.w3.org/2001/XMLSchema" xmlns:xs="http://www.w3.org/2001/XMLSchema" xmlns:p="http://schemas.microsoft.com/office/2006/metadata/properties" xmlns:ns3="c2c766c2-fe92-4637-90ad-df4147393fff" xmlns:ns4="93a5c7c8-0540-4cf2-93b8-09b581d23c8a" targetNamespace="http://schemas.microsoft.com/office/2006/metadata/properties" ma:root="true" ma:fieldsID="7f28274ed3c41d28dbb9c6de9623220b" ns3:_="" ns4:_="">
    <xsd:import namespace="c2c766c2-fe92-4637-90ad-df4147393fff"/>
    <xsd:import namespace="93a5c7c8-0540-4cf2-93b8-09b581d23c8a"/>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c766c2-fe92-4637-90ad-df4147393fff"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a5c7c8-0540-4cf2-93b8-09b581d23c8a"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6CC10D-181E-44E1-8C16-C5D6AA8C51A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93a5c7c8-0540-4cf2-93b8-09b581d23c8a"/>
    <ds:schemaRef ds:uri="c2c766c2-fe92-4637-90ad-df4147393fff"/>
    <ds:schemaRef ds:uri="http://www.w3.org/XML/1998/namespace"/>
    <ds:schemaRef ds:uri="http://purl.org/dc/dcmitype/"/>
  </ds:schemaRefs>
</ds:datastoreItem>
</file>

<file path=customXml/itemProps2.xml><?xml version="1.0" encoding="utf-8"?>
<ds:datastoreItem xmlns:ds="http://schemas.openxmlformats.org/officeDocument/2006/customXml" ds:itemID="{3770E22E-909A-43C5-8280-F08B9D0E16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c766c2-fe92-4637-90ad-df4147393fff"/>
    <ds:schemaRef ds:uri="93a5c7c8-0540-4cf2-93b8-09b581d23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24FB66-9314-42DC-8BF5-E3434FC768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15011</Words>
  <Application>Microsoft Office PowerPoint</Application>
  <PresentationFormat>Widescreen</PresentationFormat>
  <Paragraphs>826</Paragraphs>
  <Slides>39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Segoe UI</vt:lpstr>
      <vt:lpstr>Segoe UI Semibold</vt:lpstr>
      <vt:lpstr>Office Theme</vt:lpstr>
      <vt:lpstr>PowerPoint Presentation</vt:lpstr>
      <vt:lpstr>Contents </vt:lpstr>
      <vt:lpstr>Executive summary  Aldgate connect bid</vt:lpstr>
      <vt:lpstr>PowerPoint Presentation</vt:lpstr>
      <vt:lpstr>introduction economic context</vt:lpstr>
      <vt:lpstr>introduction Aldgate bid geography </vt:lpstr>
      <vt:lpstr>introduction methodology </vt:lpstr>
      <vt:lpstr>PowerPoint Presentation</vt:lpstr>
      <vt:lpstr>population Aldgate bid population</vt:lpstr>
      <vt:lpstr>population Ethnicity</vt:lpstr>
      <vt:lpstr>employment total jobs</vt:lpstr>
      <vt:lpstr>Sector composition top employment sectors  </vt:lpstr>
      <vt:lpstr>employment job density</vt:lpstr>
      <vt:lpstr>Companies house data top employment sectors</vt:lpstr>
      <vt:lpstr>New Businesses and Business survival rates active enterprises</vt:lpstr>
      <vt:lpstr>Output gross value added and tax revenue</vt:lpstr>
      <vt:lpstr>deprivation index of multiple deprivation</vt:lpstr>
      <vt:lpstr>education Aldgate’s skill level</vt:lpstr>
      <vt:lpstr>accessibility transport and mobility</vt:lpstr>
      <vt:lpstr>accessibility transport and mobility</vt:lpstr>
      <vt:lpstr>accessibility transport and mobility</vt:lpstr>
      <vt:lpstr>PowerPoint Presentation</vt:lpstr>
      <vt:lpstr>DEVELOPMENT PIPELINE HISTORIC &amp; FUTURE residential DEVELOPMENT</vt:lpstr>
      <vt:lpstr>DEVELOPMENT PIPELINE HISTORIC &amp; FUTURE COMMERCIAL DEVELOPMENT</vt:lpstr>
      <vt:lpstr>DEVELOPMENT PIPELINE HISTORIC &amp; FUTURE COMMERCIAL DEVELOPMENT</vt:lpstr>
      <vt:lpstr>PowerPoint Presentation</vt:lpstr>
      <vt:lpstr>Covid-19 economic impact</vt:lpstr>
      <vt:lpstr>Covid-19 Societal impact and the onset of home working</vt:lpstr>
      <vt:lpstr>brexit  possible impact on the Aldgate economy</vt:lpstr>
      <vt:lpstr>Promoting the bid petticoat lane market </vt:lpstr>
      <vt:lpstr>Transport infrastructure   Investment is required in Aldgate’s transport infrastructure </vt:lpstr>
      <vt:lpstr>deprivation  Aldgate suffers from pockets of high deprivation</vt:lpstr>
      <vt:lpstr>technology  new technology is reshaping economies as we know them </vt:lpstr>
      <vt:lpstr>net zero  drive to a net zero economy by 2050</vt:lpstr>
      <vt:lpstr>PowerPoint Presentation</vt:lpstr>
      <vt:lpstr>Conclusions   Aldgate connect bid socio-economic profile</vt:lpstr>
      <vt:lpstr>PowerPoint Presentation</vt:lpstr>
      <vt:lpstr>Appendix 1 Aldgate bid geography – Comparison with previous work</vt:lpstr>
      <vt:lpstr>Appendix 2 Aldgate bid proportions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Jenkins, Martyn</dc:creator>
  <cp:lastModifiedBy>Izabella Kasinska</cp:lastModifiedBy>
  <cp:revision>2</cp:revision>
  <dcterms:created xsi:type="dcterms:W3CDTF">2020-11-02T16:39:05Z</dcterms:created>
  <dcterms:modified xsi:type="dcterms:W3CDTF">2021-09-24T14:56:34Z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0x010100488F5E1BE860C2449315C4446DBFDC7E</vt:lpwstr>
  </property>
</Properties>
</file>