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6" r:id="rId5"/>
    <p:sldId id="267" r:id="rId6"/>
    <p:sldId id="927" r:id="rId7"/>
    <p:sldId id="898" r:id="rId8"/>
    <p:sldId id="908" r:id="rId9"/>
    <p:sldId id="899" r:id="rId10"/>
    <p:sldId id="938" r:id="rId11"/>
    <p:sldId id="900" r:id="rId12"/>
    <p:sldId id="932" r:id="rId13"/>
    <p:sldId id="911" r:id="rId14"/>
    <p:sldId id="907" r:id="rId15"/>
    <p:sldId id="939" r:id="rId16"/>
    <p:sldId id="933" r:id="rId17"/>
    <p:sldId id="940" r:id="rId18"/>
    <p:sldId id="935" r:id="rId19"/>
    <p:sldId id="936" r:id="rId20"/>
    <p:sldId id="93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3F7AA5"/>
    <a:srgbClr val="6595B7"/>
    <a:srgbClr val="E1DC15"/>
    <a:srgbClr val="EBE82B"/>
    <a:srgbClr val="50AC54"/>
    <a:srgbClr val="5CCDCF"/>
    <a:srgbClr val="01D557"/>
    <a:srgbClr val="01F965"/>
    <a:srgbClr val="48FE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242E6-FEAE-4964-97FD-1F963E9BBBFE}" v="1" dt="2020-12-18T13:34:43.876"/>
    <p1510:client id="{509C4447-ADBE-4452-B383-720C6C498894}" v="130" dt="2020-12-17T14:02:54.928"/>
    <p1510:client id="{F5475029-536E-4383-B529-6E302418CA79}" v="784" dt="2020-12-18T12:19:59.659"/>
    <p1510:client id="{FD12F54B-7FF2-6611-E087-837EB2F4E37D}" v="6" dt="2020-12-17T13:55:34.674"/>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71" autoAdjust="0"/>
  </p:normalViewPr>
  <p:slideViewPr>
    <p:cSldViewPr snapToGrid="0">
      <p:cViewPr varScale="1">
        <p:scale>
          <a:sx n="62" d="100"/>
          <a:sy n="62" d="100"/>
        </p:scale>
        <p:origin x="804" y="56"/>
      </p:cViewPr>
      <p:guideLst>
        <p:guide orient="horz" pos="79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wsponline-my.sharepoint.com/personal/jay_atwal_wsp_com/Documents/BIDS%20-%20Economic%20Baseline/BID%20Reports/datasets/City%20BIDS%20Partnership%20data%20LIV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wsponline-my.sharepoint.com/personal/jay_atwal_wsp_com/Documents/BIDS%20-%20Economic%20Baseline/BID%20Reports/datasets/City%20BIDS%20Partnership%20data%20LIV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883758706431"/>
          <c:y val="7.5617968496482571E-2"/>
          <c:w val="0.87658822859096353"/>
          <c:h val="0.67213826605191274"/>
        </c:manualLayout>
      </c:layout>
      <c:barChart>
        <c:barDir val="col"/>
        <c:grouping val="clustered"/>
        <c:varyColors val="0"/>
        <c:ser>
          <c:idx val="0"/>
          <c:order val="0"/>
          <c:tx>
            <c:strRef>
              <c:f>Population!$C$26</c:f>
              <c:strCache>
                <c:ptCount val="1"/>
                <c:pt idx="0">
                  <c:v>Population Density</c:v>
                </c:pt>
              </c:strCache>
            </c:strRef>
          </c:tx>
          <c:spPr>
            <a:solidFill>
              <a:schemeClr val="accent1"/>
            </a:solidFill>
            <a:ln>
              <a:noFill/>
            </a:ln>
            <a:effectLst/>
          </c:spPr>
          <c:invertIfNegative val="0"/>
          <c:cat>
            <c:strRef>
              <c:f>Population!$B$27:$B$32</c:f>
              <c:strCache>
                <c:ptCount val="6"/>
                <c:pt idx="0">
                  <c:v>Cheapside</c:v>
                </c:pt>
                <c:pt idx="1">
                  <c:v>Aldgate</c:v>
                </c:pt>
                <c:pt idx="2">
                  <c:v>Eastern City</c:v>
                </c:pt>
                <c:pt idx="3">
                  <c:v>Fleet Street Quarter</c:v>
                </c:pt>
                <c:pt idx="4">
                  <c:v>City of London</c:v>
                </c:pt>
                <c:pt idx="5">
                  <c:v>Tower Hamlets</c:v>
                </c:pt>
              </c:strCache>
            </c:strRef>
          </c:cat>
          <c:val>
            <c:numRef>
              <c:f>Population!$C$27:$C$32</c:f>
              <c:numCache>
                <c:formatCode>General</c:formatCode>
                <c:ptCount val="6"/>
                <c:pt idx="0">
                  <c:v>2320</c:v>
                </c:pt>
                <c:pt idx="1">
                  <c:v>15920</c:v>
                </c:pt>
                <c:pt idx="2">
                  <c:v>1040</c:v>
                </c:pt>
                <c:pt idx="3">
                  <c:v>2010</c:v>
                </c:pt>
                <c:pt idx="4">
                  <c:v>3350</c:v>
                </c:pt>
                <c:pt idx="5">
                  <c:v>16420</c:v>
                </c:pt>
              </c:numCache>
            </c:numRef>
          </c:val>
          <c:extLst>
            <c:ext xmlns:c16="http://schemas.microsoft.com/office/drawing/2014/chart" uri="{C3380CC4-5D6E-409C-BE32-E72D297353CC}">
              <c16:uniqueId val="{00000000-6658-4883-9AD2-52BBFD5933CB}"/>
            </c:ext>
          </c:extLst>
        </c:ser>
        <c:dLbls>
          <c:showLegendKey val="0"/>
          <c:showVal val="0"/>
          <c:showCatName val="0"/>
          <c:showSerName val="0"/>
          <c:showPercent val="0"/>
          <c:showBubbleSize val="0"/>
        </c:dLbls>
        <c:gapWidth val="219"/>
        <c:overlap val="-27"/>
        <c:axId val="818771352"/>
        <c:axId val="818771680"/>
      </c:barChart>
      <c:lineChart>
        <c:grouping val="standard"/>
        <c:varyColors val="0"/>
        <c:ser>
          <c:idx val="1"/>
          <c:order val="1"/>
          <c:tx>
            <c:strRef>
              <c:f>Population!$D$26</c:f>
              <c:strCache>
                <c:ptCount val="1"/>
                <c:pt idx="0">
                  <c:v>London Population Density</c:v>
                </c:pt>
              </c:strCache>
            </c:strRef>
          </c:tx>
          <c:spPr>
            <a:ln w="28575" cap="rnd">
              <a:solidFill>
                <a:schemeClr val="accent2">
                  <a:lumMod val="75000"/>
                </a:schemeClr>
              </a:solidFill>
              <a:round/>
            </a:ln>
            <a:effectLst/>
          </c:spPr>
          <c:marker>
            <c:symbol val="none"/>
          </c:marker>
          <c:cat>
            <c:strRef>
              <c:f>Population!$B$27:$B$32</c:f>
              <c:strCache>
                <c:ptCount val="6"/>
                <c:pt idx="0">
                  <c:v>Cheapside</c:v>
                </c:pt>
                <c:pt idx="1">
                  <c:v>Aldgate</c:v>
                </c:pt>
                <c:pt idx="2">
                  <c:v>Eastern City</c:v>
                </c:pt>
                <c:pt idx="3">
                  <c:v>Fleet Street Quarter</c:v>
                </c:pt>
                <c:pt idx="4">
                  <c:v>City of London</c:v>
                </c:pt>
                <c:pt idx="5">
                  <c:v>Tower Hamlets</c:v>
                </c:pt>
              </c:strCache>
            </c:strRef>
          </c:cat>
          <c:val>
            <c:numRef>
              <c:f>Population!$D$27:$D$32</c:f>
              <c:numCache>
                <c:formatCode>General</c:formatCode>
                <c:ptCount val="6"/>
                <c:pt idx="0">
                  <c:v>5700</c:v>
                </c:pt>
                <c:pt idx="1">
                  <c:v>5700</c:v>
                </c:pt>
                <c:pt idx="2">
                  <c:v>5700</c:v>
                </c:pt>
                <c:pt idx="3">
                  <c:v>5700</c:v>
                </c:pt>
                <c:pt idx="4">
                  <c:v>5700</c:v>
                </c:pt>
                <c:pt idx="5">
                  <c:v>5700</c:v>
                </c:pt>
              </c:numCache>
            </c:numRef>
          </c:val>
          <c:smooth val="0"/>
          <c:extLst>
            <c:ext xmlns:c16="http://schemas.microsoft.com/office/drawing/2014/chart" uri="{C3380CC4-5D6E-409C-BE32-E72D297353CC}">
              <c16:uniqueId val="{00000001-6658-4883-9AD2-52BBFD5933CB}"/>
            </c:ext>
          </c:extLst>
        </c:ser>
        <c:dLbls>
          <c:showLegendKey val="0"/>
          <c:showVal val="0"/>
          <c:showCatName val="0"/>
          <c:showSerName val="0"/>
          <c:showPercent val="0"/>
          <c:showBubbleSize val="0"/>
        </c:dLbls>
        <c:marker val="1"/>
        <c:smooth val="0"/>
        <c:axId val="818771352"/>
        <c:axId val="818771680"/>
      </c:lineChart>
      <c:catAx>
        <c:axId val="81877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18771680"/>
        <c:crosses val="autoZero"/>
        <c:auto val="1"/>
        <c:lblAlgn val="ctr"/>
        <c:lblOffset val="100"/>
        <c:noMultiLvlLbl val="0"/>
      </c:catAx>
      <c:valAx>
        <c:axId val="8187716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18771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GVA!$C$25</c:f>
              <c:strCache>
                <c:ptCount val="1"/>
                <c:pt idx="0">
                  <c:v>GVA per worker</c:v>
                </c:pt>
              </c:strCache>
            </c:strRef>
          </c:tx>
          <c:spPr>
            <a:solidFill>
              <a:schemeClr val="accent1"/>
            </a:solidFill>
            <a:ln>
              <a:noFill/>
            </a:ln>
            <a:effectLst/>
          </c:spPr>
          <c:invertIfNegative val="0"/>
          <c:cat>
            <c:strRef>
              <c:f>GVA!$B$26:$B$29</c:f>
              <c:strCache>
                <c:ptCount val="4"/>
                <c:pt idx="0">
                  <c:v>Cheapside</c:v>
                </c:pt>
                <c:pt idx="1">
                  <c:v>Aldgate</c:v>
                </c:pt>
                <c:pt idx="2">
                  <c:v>Eastern City</c:v>
                </c:pt>
                <c:pt idx="3">
                  <c:v>Fleet Street Quarter</c:v>
                </c:pt>
              </c:strCache>
            </c:strRef>
          </c:cat>
          <c:val>
            <c:numRef>
              <c:f>GVA!$C$26:$C$29</c:f>
              <c:numCache>
                <c:formatCode>General</c:formatCode>
                <c:ptCount val="4"/>
                <c:pt idx="0">
                  <c:v>142490</c:v>
                </c:pt>
                <c:pt idx="1">
                  <c:v>126490</c:v>
                </c:pt>
                <c:pt idx="2">
                  <c:v>143140</c:v>
                </c:pt>
                <c:pt idx="3">
                  <c:v>123960</c:v>
                </c:pt>
              </c:numCache>
            </c:numRef>
          </c:val>
          <c:extLst>
            <c:ext xmlns:c16="http://schemas.microsoft.com/office/drawing/2014/chart" uri="{C3380CC4-5D6E-409C-BE32-E72D297353CC}">
              <c16:uniqueId val="{00000000-D9C3-4EF6-BD0B-1D9CCA14923E}"/>
            </c:ext>
          </c:extLst>
        </c:ser>
        <c:dLbls>
          <c:showLegendKey val="0"/>
          <c:showVal val="0"/>
          <c:showCatName val="0"/>
          <c:showSerName val="0"/>
          <c:showPercent val="0"/>
          <c:showBubbleSize val="0"/>
        </c:dLbls>
        <c:gapWidth val="219"/>
        <c:overlap val="-27"/>
        <c:axId val="879317456"/>
        <c:axId val="879320080"/>
      </c:barChart>
      <c:lineChart>
        <c:grouping val="standard"/>
        <c:varyColors val="0"/>
        <c:ser>
          <c:idx val="1"/>
          <c:order val="1"/>
          <c:tx>
            <c:strRef>
              <c:f>GVA!$D$25</c:f>
              <c:strCache>
                <c:ptCount val="1"/>
                <c:pt idx="0">
                  <c:v>City of London GVA per worker</c:v>
                </c:pt>
              </c:strCache>
            </c:strRef>
          </c:tx>
          <c:spPr>
            <a:ln w="28575" cap="rnd">
              <a:solidFill>
                <a:schemeClr val="accent2">
                  <a:lumMod val="50000"/>
                </a:schemeClr>
              </a:solidFill>
              <a:prstDash val="sysDot"/>
              <a:round/>
            </a:ln>
            <a:effectLst/>
          </c:spPr>
          <c:marker>
            <c:symbol val="none"/>
          </c:marker>
          <c:cat>
            <c:strRef>
              <c:f>GVA!$B$26:$B$29</c:f>
              <c:strCache>
                <c:ptCount val="4"/>
                <c:pt idx="0">
                  <c:v>Cheapside</c:v>
                </c:pt>
                <c:pt idx="1">
                  <c:v>Aldgate</c:v>
                </c:pt>
                <c:pt idx="2">
                  <c:v>Eastern City</c:v>
                </c:pt>
                <c:pt idx="3">
                  <c:v>Fleet Street Quarter</c:v>
                </c:pt>
              </c:strCache>
            </c:strRef>
          </c:cat>
          <c:val>
            <c:numRef>
              <c:f>GVA!$D$26:$D$29</c:f>
              <c:numCache>
                <c:formatCode>General</c:formatCode>
                <c:ptCount val="4"/>
                <c:pt idx="0">
                  <c:v>136595</c:v>
                </c:pt>
                <c:pt idx="1">
                  <c:v>136595</c:v>
                </c:pt>
                <c:pt idx="2">
                  <c:v>136595</c:v>
                </c:pt>
                <c:pt idx="3">
                  <c:v>136595</c:v>
                </c:pt>
              </c:numCache>
            </c:numRef>
          </c:val>
          <c:smooth val="0"/>
          <c:extLst>
            <c:ext xmlns:c16="http://schemas.microsoft.com/office/drawing/2014/chart" uri="{C3380CC4-5D6E-409C-BE32-E72D297353CC}">
              <c16:uniqueId val="{00000001-D9C3-4EF6-BD0B-1D9CCA14923E}"/>
            </c:ext>
          </c:extLst>
        </c:ser>
        <c:ser>
          <c:idx val="2"/>
          <c:order val="2"/>
          <c:tx>
            <c:strRef>
              <c:f>GVA!$E$25</c:f>
              <c:strCache>
                <c:ptCount val="1"/>
                <c:pt idx="0">
                  <c:v>Tower Hamlets GVA per worker</c:v>
                </c:pt>
              </c:strCache>
            </c:strRef>
          </c:tx>
          <c:spPr>
            <a:ln w="28575" cap="rnd">
              <a:solidFill>
                <a:schemeClr val="accent3"/>
              </a:solidFill>
              <a:prstDash val="sysDot"/>
              <a:round/>
            </a:ln>
            <a:effectLst/>
          </c:spPr>
          <c:marker>
            <c:symbol val="none"/>
          </c:marker>
          <c:cat>
            <c:strRef>
              <c:f>GVA!$B$26:$B$29</c:f>
              <c:strCache>
                <c:ptCount val="4"/>
                <c:pt idx="0">
                  <c:v>Cheapside</c:v>
                </c:pt>
                <c:pt idx="1">
                  <c:v>Aldgate</c:v>
                </c:pt>
                <c:pt idx="2">
                  <c:v>Eastern City</c:v>
                </c:pt>
                <c:pt idx="3">
                  <c:v>Fleet Street Quarter</c:v>
                </c:pt>
              </c:strCache>
            </c:strRef>
          </c:cat>
          <c:val>
            <c:numRef>
              <c:f>GVA!$E$26:$E$29</c:f>
              <c:numCache>
                <c:formatCode>General</c:formatCode>
                <c:ptCount val="4"/>
                <c:pt idx="0">
                  <c:v>116322</c:v>
                </c:pt>
                <c:pt idx="1">
                  <c:v>116322</c:v>
                </c:pt>
                <c:pt idx="2">
                  <c:v>116322</c:v>
                </c:pt>
                <c:pt idx="3">
                  <c:v>116322</c:v>
                </c:pt>
              </c:numCache>
            </c:numRef>
          </c:val>
          <c:smooth val="0"/>
          <c:extLst>
            <c:ext xmlns:c16="http://schemas.microsoft.com/office/drawing/2014/chart" uri="{C3380CC4-5D6E-409C-BE32-E72D297353CC}">
              <c16:uniqueId val="{00000002-D9C3-4EF6-BD0B-1D9CCA14923E}"/>
            </c:ext>
          </c:extLst>
        </c:ser>
        <c:ser>
          <c:idx val="3"/>
          <c:order val="3"/>
          <c:tx>
            <c:strRef>
              <c:f>GVA!$F$25</c:f>
              <c:strCache>
                <c:ptCount val="1"/>
                <c:pt idx="0">
                  <c:v>London GVA per worker</c:v>
                </c:pt>
              </c:strCache>
            </c:strRef>
          </c:tx>
          <c:spPr>
            <a:ln w="28575" cap="rnd">
              <a:solidFill>
                <a:schemeClr val="bg2">
                  <a:lumMod val="50000"/>
                </a:schemeClr>
              </a:solidFill>
              <a:prstDash val="sysDot"/>
              <a:round/>
            </a:ln>
            <a:effectLst/>
          </c:spPr>
          <c:marker>
            <c:symbol val="none"/>
          </c:marker>
          <c:cat>
            <c:strRef>
              <c:f>GVA!$B$26:$B$29</c:f>
              <c:strCache>
                <c:ptCount val="4"/>
                <c:pt idx="0">
                  <c:v>Cheapside</c:v>
                </c:pt>
                <c:pt idx="1">
                  <c:v>Aldgate</c:v>
                </c:pt>
                <c:pt idx="2">
                  <c:v>Eastern City</c:v>
                </c:pt>
                <c:pt idx="3">
                  <c:v>Fleet Street Quarter</c:v>
                </c:pt>
              </c:strCache>
            </c:strRef>
          </c:cat>
          <c:val>
            <c:numRef>
              <c:f>GVA!$F$26:$F$29</c:f>
              <c:numCache>
                <c:formatCode>General</c:formatCode>
                <c:ptCount val="4"/>
                <c:pt idx="0">
                  <c:v>87259</c:v>
                </c:pt>
                <c:pt idx="1">
                  <c:v>87259</c:v>
                </c:pt>
                <c:pt idx="2">
                  <c:v>87259</c:v>
                </c:pt>
                <c:pt idx="3">
                  <c:v>87259</c:v>
                </c:pt>
              </c:numCache>
            </c:numRef>
          </c:val>
          <c:smooth val="0"/>
          <c:extLst>
            <c:ext xmlns:c16="http://schemas.microsoft.com/office/drawing/2014/chart" uri="{C3380CC4-5D6E-409C-BE32-E72D297353CC}">
              <c16:uniqueId val="{00000003-D9C3-4EF6-BD0B-1D9CCA14923E}"/>
            </c:ext>
          </c:extLst>
        </c:ser>
        <c:ser>
          <c:idx val="4"/>
          <c:order val="4"/>
          <c:tx>
            <c:strRef>
              <c:f>GVA!$G$25</c:f>
              <c:strCache>
                <c:ptCount val="1"/>
                <c:pt idx="0">
                  <c:v>England GVA per worker</c:v>
                </c:pt>
              </c:strCache>
            </c:strRef>
          </c:tx>
          <c:spPr>
            <a:ln w="28575" cap="rnd">
              <a:solidFill>
                <a:srgbClr val="00B050"/>
              </a:solidFill>
              <a:prstDash val="sysDot"/>
              <a:round/>
            </a:ln>
            <a:effectLst/>
          </c:spPr>
          <c:marker>
            <c:symbol val="none"/>
          </c:marker>
          <c:cat>
            <c:strRef>
              <c:f>GVA!$B$26:$B$29</c:f>
              <c:strCache>
                <c:ptCount val="4"/>
                <c:pt idx="0">
                  <c:v>Cheapside</c:v>
                </c:pt>
                <c:pt idx="1">
                  <c:v>Aldgate</c:v>
                </c:pt>
                <c:pt idx="2">
                  <c:v>Eastern City</c:v>
                </c:pt>
                <c:pt idx="3">
                  <c:v>Fleet Street Quarter</c:v>
                </c:pt>
              </c:strCache>
            </c:strRef>
          </c:cat>
          <c:val>
            <c:numRef>
              <c:f>GVA!$G$26:$G$29</c:f>
              <c:numCache>
                <c:formatCode>General</c:formatCode>
                <c:ptCount val="4"/>
                <c:pt idx="0">
                  <c:v>63261</c:v>
                </c:pt>
                <c:pt idx="1">
                  <c:v>63261</c:v>
                </c:pt>
                <c:pt idx="2">
                  <c:v>63261</c:v>
                </c:pt>
                <c:pt idx="3">
                  <c:v>63261</c:v>
                </c:pt>
              </c:numCache>
            </c:numRef>
          </c:val>
          <c:smooth val="0"/>
          <c:extLst>
            <c:ext xmlns:c16="http://schemas.microsoft.com/office/drawing/2014/chart" uri="{C3380CC4-5D6E-409C-BE32-E72D297353CC}">
              <c16:uniqueId val="{00000004-D9C3-4EF6-BD0B-1D9CCA14923E}"/>
            </c:ext>
          </c:extLst>
        </c:ser>
        <c:dLbls>
          <c:showLegendKey val="0"/>
          <c:showVal val="0"/>
          <c:showCatName val="0"/>
          <c:showSerName val="0"/>
          <c:showPercent val="0"/>
          <c:showBubbleSize val="0"/>
        </c:dLbls>
        <c:marker val="1"/>
        <c:smooth val="0"/>
        <c:axId val="879317456"/>
        <c:axId val="879320080"/>
      </c:lineChart>
      <c:catAx>
        <c:axId val="87931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79320080"/>
        <c:crosses val="autoZero"/>
        <c:auto val="1"/>
        <c:lblAlgn val="ctr"/>
        <c:lblOffset val="100"/>
        <c:noMultiLvlLbl val="0"/>
      </c:catAx>
      <c:valAx>
        <c:axId val="879320080"/>
        <c:scaling>
          <c:orientation val="minMax"/>
          <c:min val="2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7931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GVA!$C$3</c:f>
              <c:strCache>
                <c:ptCount val="1"/>
                <c:pt idx="0">
                  <c:v>GVA (£ billions)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A5-45E9-81E2-D46F19CE39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A5-45E9-81E2-D46F19CE39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A5-45E9-81E2-D46F19CE3994}"/>
              </c:ext>
            </c:extLst>
          </c:dPt>
          <c:dPt>
            <c:idx val="3"/>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7-FDA5-45E9-81E2-D46F19CE3994}"/>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DA5-45E9-81E2-D46F19CE399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GVA!$B$4:$B$7</c:f>
              <c:strCache>
                <c:ptCount val="4"/>
                <c:pt idx="0">
                  <c:v>Cheapside</c:v>
                </c:pt>
                <c:pt idx="1">
                  <c:v>Aldgate</c:v>
                </c:pt>
                <c:pt idx="2">
                  <c:v>Eastern City</c:v>
                </c:pt>
                <c:pt idx="3">
                  <c:v>Fleet Street Quarter</c:v>
                </c:pt>
              </c:strCache>
            </c:strRef>
          </c:cat>
          <c:val>
            <c:numRef>
              <c:f>GVA!$C$4:$C$7</c:f>
              <c:numCache>
                <c:formatCode>0.0</c:formatCode>
                <c:ptCount val="4"/>
                <c:pt idx="0" formatCode="General">
                  <c:v>7.9</c:v>
                </c:pt>
                <c:pt idx="1">
                  <c:v>6</c:v>
                </c:pt>
                <c:pt idx="2" formatCode="General">
                  <c:v>11.8</c:v>
                </c:pt>
                <c:pt idx="3" formatCode="General">
                  <c:v>9.5</c:v>
                </c:pt>
              </c:numCache>
            </c:numRef>
          </c:val>
          <c:extLst>
            <c:ext xmlns:c16="http://schemas.microsoft.com/office/drawing/2014/chart" uri="{C3380CC4-5D6E-409C-BE32-E72D297353CC}">
              <c16:uniqueId val="{00000008-FDA5-45E9-81E2-D46F19CE399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4037037037038"/>
          <c:y val="0.14059281045751637"/>
          <c:w val="0.81036611111111112"/>
          <c:h val="0.67511895424836599"/>
        </c:manualLayout>
      </c:layout>
      <c:scatterChart>
        <c:scatterStyle val="lineMarker"/>
        <c:varyColors val="0"/>
        <c:ser>
          <c:idx val="0"/>
          <c:order val="0"/>
          <c:tx>
            <c:strRef>
              <c:f>'GVA &amp; Employment vs Land Size'!$L$16</c:f>
              <c:strCache>
                <c:ptCount val="1"/>
                <c:pt idx="0">
                  <c:v>FSQ</c:v>
                </c:pt>
              </c:strCache>
            </c:strRef>
          </c:tx>
          <c:spPr>
            <a:ln w="19050" cap="rnd">
              <a:noFill/>
              <a:round/>
            </a:ln>
            <a:effectLst/>
          </c:spPr>
          <c:marker>
            <c:symbol val="circle"/>
            <c:size val="18"/>
            <c:spPr>
              <a:solidFill>
                <a:schemeClr val="accent1"/>
              </a:solidFill>
              <a:ln w="9525">
                <a:solidFill>
                  <a:schemeClr val="accent1"/>
                </a:solidFill>
              </a:ln>
              <a:effectLst/>
            </c:spPr>
          </c:marker>
          <c:xVal>
            <c:numRef>
              <c:f>'GVA &amp; Employment vs Land Size'!$M$16</c:f>
              <c:numCache>
                <c:formatCode>0.0%</c:formatCode>
                <c:ptCount val="1"/>
                <c:pt idx="0">
                  <c:v>0.13688484306944304</c:v>
                </c:pt>
              </c:numCache>
            </c:numRef>
          </c:xVal>
          <c:yVal>
            <c:numRef>
              <c:f>'GVA &amp; Employment vs Land Size'!$N$16</c:f>
              <c:numCache>
                <c:formatCode>0.0%</c:formatCode>
                <c:ptCount val="1"/>
                <c:pt idx="0">
                  <c:v>0.14917522230188426</c:v>
                </c:pt>
              </c:numCache>
            </c:numRef>
          </c:yVal>
          <c:smooth val="0"/>
          <c:extLst>
            <c:ext xmlns:c16="http://schemas.microsoft.com/office/drawing/2014/chart" uri="{C3380CC4-5D6E-409C-BE32-E72D297353CC}">
              <c16:uniqueId val="{00000000-1C5C-4139-AD8E-0541EBC60DCD}"/>
            </c:ext>
          </c:extLst>
        </c:ser>
        <c:ser>
          <c:idx val="1"/>
          <c:order val="1"/>
          <c:tx>
            <c:strRef>
              <c:f>'GVA &amp; Employment vs Land Size'!$L$17</c:f>
              <c:strCache>
                <c:ptCount val="1"/>
                <c:pt idx="0">
                  <c:v>Cheapside</c:v>
                </c:pt>
              </c:strCache>
            </c:strRef>
          </c:tx>
          <c:spPr>
            <a:ln w="25400" cap="rnd">
              <a:noFill/>
              <a:round/>
            </a:ln>
            <a:effectLst/>
          </c:spPr>
          <c:marker>
            <c:symbol val="circle"/>
            <c:size val="18"/>
            <c:spPr>
              <a:solidFill>
                <a:schemeClr val="accent2"/>
              </a:solidFill>
              <a:ln w="9525">
                <a:solidFill>
                  <a:schemeClr val="accent2"/>
                </a:solidFill>
              </a:ln>
              <a:effectLst/>
            </c:spPr>
          </c:marker>
          <c:xVal>
            <c:numRef>
              <c:f>'GVA &amp; Employment vs Land Size'!$M$17</c:f>
              <c:numCache>
                <c:formatCode>0.0%</c:formatCode>
                <c:ptCount val="1"/>
                <c:pt idx="0">
                  <c:v>0.11445519267223292</c:v>
                </c:pt>
              </c:numCache>
            </c:numRef>
          </c:xVal>
          <c:yVal>
            <c:numRef>
              <c:f>'GVA &amp; Employment vs Land Size'!$N$17</c:f>
              <c:numCache>
                <c:formatCode>0.0%</c:formatCode>
                <c:ptCount val="1"/>
                <c:pt idx="0">
                  <c:v>0.10221995403476798</c:v>
                </c:pt>
              </c:numCache>
            </c:numRef>
          </c:yVal>
          <c:smooth val="0"/>
          <c:extLst>
            <c:ext xmlns:c16="http://schemas.microsoft.com/office/drawing/2014/chart" uri="{C3380CC4-5D6E-409C-BE32-E72D297353CC}">
              <c16:uniqueId val="{00000001-1C5C-4139-AD8E-0541EBC60DCD}"/>
            </c:ext>
          </c:extLst>
        </c:ser>
        <c:ser>
          <c:idx val="2"/>
          <c:order val="2"/>
          <c:tx>
            <c:strRef>
              <c:f>'GVA &amp; Employment vs Land Size'!$L$18</c:f>
              <c:strCache>
                <c:ptCount val="1"/>
                <c:pt idx="0">
                  <c:v>Eastern City</c:v>
                </c:pt>
              </c:strCache>
            </c:strRef>
          </c:tx>
          <c:spPr>
            <a:ln w="25400" cap="rnd">
              <a:noFill/>
              <a:round/>
            </a:ln>
            <a:effectLst/>
          </c:spPr>
          <c:marker>
            <c:symbol val="circle"/>
            <c:size val="18"/>
            <c:spPr>
              <a:solidFill>
                <a:schemeClr val="accent1">
                  <a:lumMod val="20000"/>
                  <a:lumOff val="80000"/>
                </a:schemeClr>
              </a:solidFill>
              <a:ln w="9525">
                <a:solidFill>
                  <a:schemeClr val="accent3"/>
                </a:solidFill>
              </a:ln>
              <a:effectLst/>
            </c:spPr>
          </c:marker>
          <c:xVal>
            <c:numRef>
              <c:f>'GVA &amp; Employment vs Land Size'!$M$18</c:f>
              <c:numCache>
                <c:formatCode>0.0%</c:formatCode>
                <c:ptCount val="1"/>
                <c:pt idx="0">
                  <c:v>0.17131506359703069</c:v>
                </c:pt>
              </c:numCache>
            </c:numRef>
          </c:xVal>
          <c:yVal>
            <c:numRef>
              <c:f>'GVA &amp; Employment vs Land Size'!$N$18</c:f>
              <c:numCache>
                <c:formatCode>0.0%</c:formatCode>
                <c:ptCount val="1"/>
                <c:pt idx="0">
                  <c:v>0.14562314432766033</c:v>
                </c:pt>
              </c:numCache>
            </c:numRef>
          </c:yVal>
          <c:smooth val="0"/>
          <c:extLst>
            <c:ext xmlns:c16="http://schemas.microsoft.com/office/drawing/2014/chart" uri="{C3380CC4-5D6E-409C-BE32-E72D297353CC}">
              <c16:uniqueId val="{00000002-1C5C-4139-AD8E-0541EBC60DCD}"/>
            </c:ext>
          </c:extLst>
        </c:ser>
        <c:ser>
          <c:idx val="3"/>
          <c:order val="3"/>
          <c:tx>
            <c:strRef>
              <c:f>'GVA &amp; Employment vs Land Size'!$L$19</c:f>
              <c:strCache>
                <c:ptCount val="1"/>
                <c:pt idx="0">
                  <c:v>Aldgate</c:v>
                </c:pt>
              </c:strCache>
            </c:strRef>
          </c:tx>
          <c:spPr>
            <a:ln w="25400" cap="rnd">
              <a:noFill/>
              <a:round/>
            </a:ln>
            <a:effectLst/>
          </c:spPr>
          <c:marker>
            <c:symbol val="circle"/>
            <c:size val="18"/>
            <c:spPr>
              <a:solidFill>
                <a:schemeClr val="accent4"/>
              </a:solidFill>
              <a:ln w="9525">
                <a:solidFill>
                  <a:schemeClr val="accent4"/>
                </a:solidFill>
              </a:ln>
              <a:effectLst/>
            </c:spPr>
          </c:marker>
          <c:xVal>
            <c:numRef>
              <c:f>'GVA &amp; Employment vs Land Size'!$M$19</c:f>
              <c:numCache>
                <c:formatCode>0.0%</c:formatCode>
                <c:ptCount val="1"/>
                <c:pt idx="0">
                  <c:v>6.006135080382595E-2</c:v>
                </c:pt>
              </c:numCache>
            </c:numRef>
          </c:xVal>
          <c:yVal>
            <c:numRef>
              <c:f>'GVA &amp; Employment vs Land Size'!$N$19</c:f>
              <c:numCache>
                <c:formatCode>0.0%</c:formatCode>
                <c:ptCount val="1"/>
                <c:pt idx="0">
                  <c:v>7.7439776523846621E-2</c:v>
                </c:pt>
              </c:numCache>
            </c:numRef>
          </c:yVal>
          <c:smooth val="0"/>
          <c:extLst>
            <c:ext xmlns:c16="http://schemas.microsoft.com/office/drawing/2014/chart" uri="{C3380CC4-5D6E-409C-BE32-E72D297353CC}">
              <c16:uniqueId val="{00000003-1C5C-4139-AD8E-0541EBC60DCD}"/>
            </c:ext>
          </c:extLst>
        </c:ser>
        <c:dLbls>
          <c:showLegendKey val="0"/>
          <c:showVal val="0"/>
          <c:showCatName val="0"/>
          <c:showSerName val="0"/>
          <c:showPercent val="0"/>
          <c:showBubbleSize val="0"/>
        </c:dLbls>
        <c:axId val="642171176"/>
        <c:axId val="642171504"/>
      </c:scatterChart>
      <c:valAx>
        <c:axId val="6421711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GB" sz="800" dirty="0"/>
                  <a:t>% of CoL</a:t>
                </a:r>
                <a:r>
                  <a:rPr lang="en-GB" sz="800" baseline="0" dirty="0"/>
                  <a:t> GVA</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42171504"/>
        <c:crosses val="autoZero"/>
        <c:crossBetween val="midCat"/>
      </c:valAx>
      <c:valAx>
        <c:axId val="642171504"/>
        <c:scaling>
          <c:orientation val="minMax"/>
          <c:max val="0.18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GB" sz="800" dirty="0"/>
                  <a:t>% of CoL</a:t>
                </a:r>
                <a:r>
                  <a:rPr lang="en-GB" sz="800" baseline="0" dirty="0"/>
                  <a:t> Land Area</a:t>
                </a:r>
                <a:endParaRPr lang="en-GB" sz="800" dirty="0"/>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42171176"/>
        <c:crosses val="autoZero"/>
        <c:crossBetween val="midCat"/>
      </c:valAx>
      <c:spPr>
        <a:noFill/>
        <a:ln>
          <a:noFill/>
        </a:ln>
        <a:effectLst/>
      </c:spPr>
    </c:plotArea>
    <c:legend>
      <c:legendPos val="b"/>
      <c:layout>
        <c:manualLayout>
          <c:xMode val="edge"/>
          <c:yMode val="edge"/>
          <c:x val="0.15661796296296296"/>
          <c:y val="0.92581241830065364"/>
          <c:w val="0.74369203703703701"/>
          <c:h val="6.5024509803921562E-2"/>
        </c:manualLayout>
      </c:layout>
      <c:overlay val="0"/>
      <c:spPr>
        <a:noFill/>
        <a:ln>
          <a:noFill/>
        </a:ln>
        <a:effectLst/>
      </c:spPr>
      <c:txPr>
        <a:bodyPr rot="0" spcFirstLastPara="1" vertOverflow="ellipsis" vert="horz" wrap="square" anchor="ctr" anchorCtr="1"/>
        <a:lstStyle/>
        <a:p>
          <a:pPr algn="just">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'Tax Revenue'!$C$2</c:f>
              <c:strCache>
                <c:ptCount val="1"/>
                <c:pt idx="0">
                  <c:v>Tax Revenue (£ billions)</c:v>
                </c:pt>
              </c:strCache>
            </c:strRef>
          </c:tx>
          <c:spPr>
            <a:solidFill>
              <a:schemeClr val="accent1"/>
            </a:solidFill>
            <a:ln>
              <a:noFill/>
            </a:ln>
            <a:effectLst/>
          </c:spPr>
          <c:invertIfNegative val="0"/>
          <c:cat>
            <c:strRef>
              <c:f>'Tax Revenue'!$B$3:$B$6</c:f>
              <c:strCache>
                <c:ptCount val="4"/>
                <c:pt idx="0">
                  <c:v>Cheapside</c:v>
                </c:pt>
                <c:pt idx="1">
                  <c:v>Aldgate</c:v>
                </c:pt>
                <c:pt idx="2">
                  <c:v>Eastern City</c:v>
                </c:pt>
                <c:pt idx="3">
                  <c:v>Fleet Street</c:v>
                </c:pt>
              </c:strCache>
            </c:strRef>
          </c:cat>
          <c:val>
            <c:numRef>
              <c:f>'Tax Revenue'!$C$3:$C$6</c:f>
              <c:numCache>
                <c:formatCode>General</c:formatCode>
                <c:ptCount val="4"/>
                <c:pt idx="0">
                  <c:v>2.9</c:v>
                </c:pt>
                <c:pt idx="1">
                  <c:v>2.2000000000000002</c:v>
                </c:pt>
                <c:pt idx="2">
                  <c:v>4.4000000000000004</c:v>
                </c:pt>
                <c:pt idx="3">
                  <c:v>3.5</c:v>
                </c:pt>
              </c:numCache>
            </c:numRef>
          </c:val>
          <c:extLst>
            <c:ext xmlns:c16="http://schemas.microsoft.com/office/drawing/2014/chart" uri="{C3380CC4-5D6E-409C-BE32-E72D297353CC}">
              <c16:uniqueId val="{00000000-BE44-48A1-A2AD-7A1A16FD0024}"/>
            </c:ext>
          </c:extLst>
        </c:ser>
        <c:dLbls>
          <c:showLegendKey val="0"/>
          <c:showVal val="0"/>
          <c:showCatName val="0"/>
          <c:showSerName val="0"/>
          <c:showPercent val="0"/>
          <c:showBubbleSize val="0"/>
        </c:dLbls>
        <c:gapWidth val="182"/>
        <c:axId val="879619224"/>
        <c:axId val="879619552"/>
      </c:barChart>
      <c:catAx>
        <c:axId val="879619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79619552"/>
        <c:crosses val="autoZero"/>
        <c:auto val="1"/>
        <c:lblAlgn val="ctr"/>
        <c:lblOffset val="100"/>
        <c:noMultiLvlLbl val="0"/>
      </c:catAx>
      <c:valAx>
        <c:axId val="879619552"/>
        <c:scaling>
          <c:orientation val="minMax"/>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619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Population!$C$3</c:f>
              <c:strCache>
                <c:ptCount val="1"/>
                <c:pt idx="0">
                  <c:v>0-15</c:v>
                </c:pt>
              </c:strCache>
            </c:strRef>
          </c:tx>
          <c:spPr>
            <a:solidFill>
              <a:schemeClr val="accent1"/>
            </a:solidFill>
            <a:ln>
              <a:noFill/>
            </a:ln>
            <a:effectLst/>
          </c:spPr>
          <c:invertIfNegative val="0"/>
          <c:cat>
            <c:strRef>
              <c:f>Population!$B$4:$B$7</c:f>
              <c:strCache>
                <c:ptCount val="4"/>
                <c:pt idx="0">
                  <c:v>Cheapside</c:v>
                </c:pt>
                <c:pt idx="1">
                  <c:v>Aldgate</c:v>
                </c:pt>
                <c:pt idx="2">
                  <c:v>Eastern City</c:v>
                </c:pt>
                <c:pt idx="3">
                  <c:v>Fleet Street Quarter</c:v>
                </c:pt>
              </c:strCache>
            </c:strRef>
          </c:cat>
          <c:val>
            <c:numRef>
              <c:f>Population!$C$4:$C$7</c:f>
              <c:numCache>
                <c:formatCode>General</c:formatCode>
                <c:ptCount val="4"/>
                <c:pt idx="0">
                  <c:v>100</c:v>
                </c:pt>
                <c:pt idx="1">
                  <c:v>1020</c:v>
                </c:pt>
                <c:pt idx="2">
                  <c:v>70</c:v>
                </c:pt>
                <c:pt idx="3">
                  <c:v>80</c:v>
                </c:pt>
              </c:numCache>
            </c:numRef>
          </c:val>
          <c:extLst>
            <c:ext xmlns:c16="http://schemas.microsoft.com/office/drawing/2014/chart" uri="{C3380CC4-5D6E-409C-BE32-E72D297353CC}">
              <c16:uniqueId val="{00000000-E43D-442A-A0A9-91122DAD328D}"/>
            </c:ext>
          </c:extLst>
        </c:ser>
        <c:ser>
          <c:idx val="1"/>
          <c:order val="1"/>
          <c:tx>
            <c:strRef>
              <c:f>Population!$D$3</c:f>
              <c:strCache>
                <c:ptCount val="1"/>
                <c:pt idx="0">
                  <c:v>16-64</c:v>
                </c:pt>
              </c:strCache>
            </c:strRef>
          </c:tx>
          <c:spPr>
            <a:solidFill>
              <a:schemeClr val="accent2"/>
            </a:solidFill>
            <a:ln>
              <a:noFill/>
            </a:ln>
            <a:effectLst/>
          </c:spPr>
          <c:invertIfNegative val="0"/>
          <c:cat>
            <c:strRef>
              <c:f>Population!$B$4:$B$7</c:f>
              <c:strCache>
                <c:ptCount val="4"/>
                <c:pt idx="0">
                  <c:v>Cheapside</c:v>
                </c:pt>
                <c:pt idx="1">
                  <c:v>Aldgate</c:v>
                </c:pt>
                <c:pt idx="2">
                  <c:v>Eastern City</c:v>
                </c:pt>
                <c:pt idx="3">
                  <c:v>Fleet Street Quarter</c:v>
                </c:pt>
              </c:strCache>
            </c:strRef>
          </c:cat>
          <c:val>
            <c:numRef>
              <c:f>Population!$D$4:$D$7</c:f>
              <c:numCache>
                <c:formatCode>General</c:formatCode>
                <c:ptCount val="4"/>
                <c:pt idx="0">
                  <c:v>450</c:v>
                </c:pt>
                <c:pt idx="1">
                  <c:v>6630</c:v>
                </c:pt>
                <c:pt idx="2">
                  <c:v>340</c:v>
                </c:pt>
                <c:pt idx="3">
                  <c:v>710</c:v>
                </c:pt>
              </c:numCache>
            </c:numRef>
          </c:val>
          <c:extLst>
            <c:ext xmlns:c16="http://schemas.microsoft.com/office/drawing/2014/chart" uri="{C3380CC4-5D6E-409C-BE32-E72D297353CC}">
              <c16:uniqueId val="{00000001-E43D-442A-A0A9-91122DAD328D}"/>
            </c:ext>
          </c:extLst>
        </c:ser>
        <c:ser>
          <c:idx val="2"/>
          <c:order val="2"/>
          <c:tx>
            <c:strRef>
              <c:f>Population!$E$3</c:f>
              <c:strCache>
                <c:ptCount val="1"/>
                <c:pt idx="0">
                  <c:v>65+</c:v>
                </c:pt>
              </c:strCache>
            </c:strRef>
          </c:tx>
          <c:spPr>
            <a:solidFill>
              <a:schemeClr val="accent3"/>
            </a:solidFill>
            <a:ln>
              <a:noFill/>
            </a:ln>
            <a:effectLst/>
          </c:spPr>
          <c:invertIfNegative val="0"/>
          <c:cat>
            <c:strRef>
              <c:f>Population!$B$4:$B$7</c:f>
              <c:strCache>
                <c:ptCount val="4"/>
                <c:pt idx="0">
                  <c:v>Cheapside</c:v>
                </c:pt>
                <c:pt idx="1">
                  <c:v>Aldgate</c:v>
                </c:pt>
                <c:pt idx="2">
                  <c:v>Eastern City</c:v>
                </c:pt>
                <c:pt idx="3">
                  <c:v>Fleet Street Quarter</c:v>
                </c:pt>
              </c:strCache>
            </c:strRef>
          </c:cat>
          <c:val>
            <c:numRef>
              <c:f>Population!$E$4:$E$7</c:f>
              <c:numCache>
                <c:formatCode>General</c:formatCode>
                <c:ptCount val="4"/>
                <c:pt idx="0">
                  <c:v>140</c:v>
                </c:pt>
                <c:pt idx="1">
                  <c:v>400</c:v>
                </c:pt>
                <c:pt idx="2">
                  <c:v>30</c:v>
                </c:pt>
                <c:pt idx="3">
                  <c:v>80</c:v>
                </c:pt>
              </c:numCache>
            </c:numRef>
          </c:val>
          <c:extLst>
            <c:ext xmlns:c16="http://schemas.microsoft.com/office/drawing/2014/chart" uri="{C3380CC4-5D6E-409C-BE32-E72D297353CC}">
              <c16:uniqueId val="{00000002-E43D-442A-A0A9-91122DAD328D}"/>
            </c:ext>
          </c:extLst>
        </c:ser>
        <c:dLbls>
          <c:showLegendKey val="0"/>
          <c:showVal val="0"/>
          <c:showCatName val="0"/>
          <c:showSerName val="0"/>
          <c:showPercent val="0"/>
          <c:showBubbleSize val="0"/>
        </c:dLbls>
        <c:gapWidth val="150"/>
        <c:overlap val="100"/>
        <c:axId val="549507136"/>
        <c:axId val="549499920"/>
      </c:barChart>
      <c:catAx>
        <c:axId val="54950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49499920"/>
        <c:crosses val="autoZero"/>
        <c:auto val="1"/>
        <c:lblAlgn val="ctr"/>
        <c:lblOffset val="100"/>
        <c:noMultiLvlLbl val="0"/>
      </c:catAx>
      <c:valAx>
        <c:axId val="549499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4950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Employment!$C$3</c:f>
              <c:strCache>
                <c:ptCount val="1"/>
                <c:pt idx="0">
                  <c:v>2015</c:v>
                </c:pt>
              </c:strCache>
            </c:strRef>
          </c:tx>
          <c:spPr>
            <a:solidFill>
              <a:schemeClr val="accent1"/>
            </a:solidFill>
            <a:ln>
              <a:noFill/>
            </a:ln>
            <a:effectLst/>
          </c:spPr>
          <c:invertIfNegative val="0"/>
          <c:cat>
            <c:strRef>
              <c:f>Employment!$B$4:$B$7</c:f>
              <c:strCache>
                <c:ptCount val="4"/>
                <c:pt idx="0">
                  <c:v>Cheapside</c:v>
                </c:pt>
                <c:pt idx="1">
                  <c:v>Aldgate</c:v>
                </c:pt>
                <c:pt idx="2">
                  <c:v>Eastern City</c:v>
                </c:pt>
                <c:pt idx="3">
                  <c:v>Fleet Street Quarter</c:v>
                </c:pt>
              </c:strCache>
            </c:strRef>
          </c:cat>
          <c:val>
            <c:numRef>
              <c:f>Employment!$C$4:$C$7</c:f>
              <c:numCache>
                <c:formatCode>#,##0</c:formatCode>
                <c:ptCount val="4"/>
                <c:pt idx="0">
                  <c:v>47550</c:v>
                </c:pt>
                <c:pt idx="1">
                  <c:v>42690</c:v>
                </c:pt>
                <c:pt idx="2">
                  <c:v>69890</c:v>
                </c:pt>
                <c:pt idx="3">
                  <c:v>65860</c:v>
                </c:pt>
              </c:numCache>
            </c:numRef>
          </c:val>
          <c:extLst>
            <c:ext xmlns:c16="http://schemas.microsoft.com/office/drawing/2014/chart" uri="{C3380CC4-5D6E-409C-BE32-E72D297353CC}">
              <c16:uniqueId val="{00000000-4EBD-4BFC-A643-8BD606A0F84B}"/>
            </c:ext>
          </c:extLst>
        </c:ser>
        <c:ser>
          <c:idx val="1"/>
          <c:order val="1"/>
          <c:tx>
            <c:strRef>
              <c:f>Employment!$D$3</c:f>
              <c:strCache>
                <c:ptCount val="1"/>
                <c:pt idx="0">
                  <c:v>2018</c:v>
                </c:pt>
              </c:strCache>
            </c:strRef>
          </c:tx>
          <c:spPr>
            <a:solidFill>
              <a:schemeClr val="accent2"/>
            </a:solidFill>
            <a:ln>
              <a:noFill/>
            </a:ln>
            <a:effectLst/>
          </c:spPr>
          <c:invertIfNegative val="0"/>
          <c:cat>
            <c:strRef>
              <c:f>Employment!$B$4:$B$7</c:f>
              <c:strCache>
                <c:ptCount val="4"/>
                <c:pt idx="0">
                  <c:v>Cheapside</c:v>
                </c:pt>
                <c:pt idx="1">
                  <c:v>Aldgate</c:v>
                </c:pt>
                <c:pt idx="2">
                  <c:v>Eastern City</c:v>
                </c:pt>
                <c:pt idx="3">
                  <c:v>Fleet Street Quarter</c:v>
                </c:pt>
              </c:strCache>
            </c:strRef>
          </c:cat>
          <c:val>
            <c:numRef>
              <c:f>Employment!$D$4:$D$7</c:f>
              <c:numCache>
                <c:formatCode>#,##0</c:formatCode>
                <c:ptCount val="4"/>
                <c:pt idx="0" formatCode="General">
                  <c:v>55510</c:v>
                </c:pt>
                <c:pt idx="1">
                  <c:v>47100</c:v>
                </c:pt>
                <c:pt idx="2">
                  <c:v>82710</c:v>
                </c:pt>
                <c:pt idx="3">
                  <c:v>76310</c:v>
                </c:pt>
              </c:numCache>
            </c:numRef>
          </c:val>
          <c:extLst>
            <c:ext xmlns:c16="http://schemas.microsoft.com/office/drawing/2014/chart" uri="{C3380CC4-5D6E-409C-BE32-E72D297353CC}">
              <c16:uniqueId val="{00000001-4EBD-4BFC-A643-8BD606A0F84B}"/>
            </c:ext>
          </c:extLst>
        </c:ser>
        <c:dLbls>
          <c:showLegendKey val="0"/>
          <c:showVal val="0"/>
          <c:showCatName val="0"/>
          <c:showSerName val="0"/>
          <c:showPercent val="0"/>
          <c:showBubbleSize val="0"/>
        </c:dLbls>
        <c:gapWidth val="219"/>
        <c:overlap val="-27"/>
        <c:axId val="869555664"/>
        <c:axId val="869556648"/>
        <c:extLst>
          <c:ext xmlns:c15="http://schemas.microsoft.com/office/drawing/2012/chart" uri="{02D57815-91ED-43cb-92C2-25804820EDAC}">
            <c15:filteredBarSeries>
              <c15:ser>
                <c:idx val="2"/>
                <c:order val="2"/>
                <c:tx>
                  <c:strRef>
                    <c:extLst>
                      <c:ext uri="{02D57815-91ED-43cb-92C2-25804820EDAC}">
                        <c15:formulaRef>
                          <c15:sqref>Employment!$E$3</c15:sqref>
                        </c15:formulaRef>
                      </c:ext>
                    </c:extLst>
                    <c:strCache>
                      <c:ptCount val="1"/>
                      <c:pt idx="0">
                        <c:v>2015-2018 change</c:v>
                      </c:pt>
                    </c:strCache>
                  </c:strRef>
                </c:tx>
                <c:spPr>
                  <a:solidFill>
                    <a:schemeClr val="accent3"/>
                  </a:solidFill>
                  <a:ln>
                    <a:noFill/>
                  </a:ln>
                  <a:effectLst/>
                </c:spPr>
                <c:invertIfNegative val="0"/>
                <c:cat>
                  <c:strRef>
                    <c:extLst>
                      <c:ext uri="{02D57815-91ED-43cb-92C2-25804820EDAC}">
                        <c15:formulaRef>
                          <c15:sqref>Employment!$B$4:$B$7</c15:sqref>
                        </c15:formulaRef>
                      </c:ext>
                    </c:extLst>
                    <c:strCache>
                      <c:ptCount val="4"/>
                      <c:pt idx="0">
                        <c:v>Cheapside</c:v>
                      </c:pt>
                      <c:pt idx="1">
                        <c:v>Aldgate</c:v>
                      </c:pt>
                      <c:pt idx="2">
                        <c:v>Eastern City</c:v>
                      </c:pt>
                      <c:pt idx="3">
                        <c:v>Fleet Street Quarter</c:v>
                      </c:pt>
                    </c:strCache>
                  </c:strRef>
                </c:cat>
                <c:val>
                  <c:numRef>
                    <c:extLst>
                      <c:ext uri="{02D57815-91ED-43cb-92C2-25804820EDAC}">
                        <c15:formulaRef>
                          <c15:sqref>Employment!$E$4:$E$7</c15:sqref>
                        </c15:formulaRef>
                      </c:ext>
                    </c:extLst>
                    <c:numCache>
                      <c:formatCode>#,##0</c:formatCode>
                      <c:ptCount val="4"/>
                      <c:pt idx="0">
                        <c:v>7960</c:v>
                      </c:pt>
                      <c:pt idx="1">
                        <c:v>4410</c:v>
                      </c:pt>
                      <c:pt idx="2">
                        <c:v>12820</c:v>
                      </c:pt>
                      <c:pt idx="3">
                        <c:v>10450</c:v>
                      </c:pt>
                    </c:numCache>
                  </c:numRef>
                </c:val>
                <c:extLst>
                  <c:ext xmlns:c16="http://schemas.microsoft.com/office/drawing/2014/chart" uri="{C3380CC4-5D6E-409C-BE32-E72D297353CC}">
                    <c16:uniqueId val="{00000003-4EBD-4BFC-A643-8BD606A0F84B}"/>
                  </c:ext>
                </c:extLst>
              </c15:ser>
            </c15:filteredBarSeries>
          </c:ext>
        </c:extLst>
      </c:barChart>
      <c:scatterChart>
        <c:scatterStyle val="lineMarker"/>
        <c:varyColors val="0"/>
        <c:ser>
          <c:idx val="3"/>
          <c:order val="3"/>
          <c:tx>
            <c:strRef>
              <c:f>Employment!$F$3</c:f>
              <c:strCache>
                <c:ptCount val="1"/>
                <c:pt idx="0">
                  <c:v>% change (RHS)</c:v>
                </c:pt>
              </c:strCache>
            </c:strRef>
          </c:tx>
          <c:spPr>
            <a:ln w="25400" cap="rnd">
              <a:noFill/>
              <a:round/>
            </a:ln>
            <a:effectLst/>
          </c:spPr>
          <c:marker>
            <c:symbol val="circle"/>
            <c:size val="5"/>
            <c:spPr>
              <a:solidFill>
                <a:schemeClr val="accent4"/>
              </a:solidFill>
              <a:ln w="9525">
                <a:solidFill>
                  <a:schemeClr val="accent4"/>
                </a:solidFill>
              </a:ln>
              <a:effectLst/>
            </c:spPr>
          </c:marker>
          <c:xVal>
            <c:strRef>
              <c:f>Employment!$B$4:$B$7</c:f>
              <c:strCache>
                <c:ptCount val="4"/>
                <c:pt idx="0">
                  <c:v>Cheapside</c:v>
                </c:pt>
                <c:pt idx="1">
                  <c:v>Aldgate</c:v>
                </c:pt>
                <c:pt idx="2">
                  <c:v>Eastern City</c:v>
                </c:pt>
                <c:pt idx="3">
                  <c:v>Fleet Street Quarter</c:v>
                </c:pt>
              </c:strCache>
            </c:strRef>
          </c:xVal>
          <c:yVal>
            <c:numRef>
              <c:f>Employment!$F$4:$F$7</c:f>
              <c:numCache>
                <c:formatCode>0.0%</c:formatCode>
                <c:ptCount val="4"/>
                <c:pt idx="0">
                  <c:v>0.1674027339642481</c:v>
                </c:pt>
                <c:pt idx="1">
                  <c:v>0.10330288123682352</c:v>
                </c:pt>
                <c:pt idx="2">
                  <c:v>0.18343110602375168</c:v>
                </c:pt>
                <c:pt idx="3">
                  <c:v>0.15866990586091712</c:v>
                </c:pt>
              </c:numCache>
            </c:numRef>
          </c:yVal>
          <c:smooth val="0"/>
          <c:extLst>
            <c:ext xmlns:c16="http://schemas.microsoft.com/office/drawing/2014/chart" uri="{C3380CC4-5D6E-409C-BE32-E72D297353CC}">
              <c16:uniqueId val="{00000002-4EBD-4BFC-A643-8BD606A0F84B}"/>
            </c:ext>
          </c:extLst>
        </c:ser>
        <c:dLbls>
          <c:showLegendKey val="0"/>
          <c:showVal val="0"/>
          <c:showCatName val="0"/>
          <c:showSerName val="0"/>
          <c:showPercent val="0"/>
          <c:showBubbleSize val="0"/>
        </c:dLbls>
        <c:axId val="549503856"/>
        <c:axId val="549491392"/>
      </c:scatterChart>
      <c:catAx>
        <c:axId val="86955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69556648"/>
        <c:crosses val="autoZero"/>
        <c:auto val="1"/>
        <c:lblAlgn val="ctr"/>
        <c:lblOffset val="100"/>
        <c:noMultiLvlLbl val="0"/>
      </c:catAx>
      <c:valAx>
        <c:axId val="8695566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69555664"/>
        <c:crosses val="autoZero"/>
        <c:crossBetween val="between"/>
      </c:valAx>
      <c:valAx>
        <c:axId val="54949139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503856"/>
        <c:crosses val="max"/>
        <c:crossBetween val="midCat"/>
      </c:valAx>
      <c:valAx>
        <c:axId val="549503856"/>
        <c:scaling>
          <c:orientation val="minMax"/>
        </c:scaling>
        <c:delete val="1"/>
        <c:axPos val="b"/>
        <c:numFmt formatCode="General" sourceLinked="1"/>
        <c:majorTickMark val="out"/>
        <c:minorTickMark val="none"/>
        <c:tickLblPos val="nextTo"/>
        <c:crossAx val="5494913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Employment!$C$53</c:f>
              <c:strCache>
                <c:ptCount val="1"/>
                <c:pt idx="0">
                  <c:v>2015-2018 employment growth</c:v>
                </c:pt>
              </c:strCache>
            </c:strRef>
          </c:tx>
          <c:spPr>
            <a:solidFill>
              <a:schemeClr val="tx2">
                <a:lumMod val="20000"/>
                <a:lumOff val="8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7F3-4328-AF76-B88E5418005A}"/>
              </c:ext>
            </c:extLst>
          </c:dPt>
          <c:cat>
            <c:strRef>
              <c:f>Employment!$B$54:$B$58</c:f>
              <c:strCache>
                <c:ptCount val="5"/>
                <c:pt idx="0">
                  <c:v>Study Areas</c:v>
                </c:pt>
                <c:pt idx="1">
                  <c:v>City of London</c:v>
                </c:pt>
                <c:pt idx="2">
                  <c:v>Tower Hamlets</c:v>
                </c:pt>
                <c:pt idx="3">
                  <c:v>London</c:v>
                </c:pt>
                <c:pt idx="4">
                  <c:v>England</c:v>
                </c:pt>
              </c:strCache>
            </c:strRef>
          </c:cat>
          <c:val>
            <c:numRef>
              <c:f>Employment!$C$54:$C$58</c:f>
              <c:numCache>
                <c:formatCode>0.0%</c:formatCode>
                <c:ptCount val="5"/>
                <c:pt idx="0">
                  <c:v>0.158</c:v>
                </c:pt>
                <c:pt idx="1">
                  <c:v>0.153</c:v>
                </c:pt>
                <c:pt idx="2">
                  <c:v>7.6999999999999999E-2</c:v>
                </c:pt>
                <c:pt idx="3">
                  <c:v>4.8000000000000001E-2</c:v>
                </c:pt>
                <c:pt idx="4">
                  <c:v>3.6999999999999998E-2</c:v>
                </c:pt>
              </c:numCache>
            </c:numRef>
          </c:val>
          <c:extLst>
            <c:ext xmlns:c16="http://schemas.microsoft.com/office/drawing/2014/chart" uri="{C3380CC4-5D6E-409C-BE32-E72D297353CC}">
              <c16:uniqueId val="{00000000-07F3-4328-AF76-B88E5418005A}"/>
            </c:ext>
          </c:extLst>
        </c:ser>
        <c:dLbls>
          <c:showLegendKey val="0"/>
          <c:showVal val="0"/>
          <c:showCatName val="0"/>
          <c:showSerName val="0"/>
          <c:showPercent val="0"/>
          <c:showBubbleSize val="0"/>
        </c:dLbls>
        <c:gapWidth val="219"/>
        <c:overlap val="-27"/>
        <c:axId val="599015416"/>
        <c:axId val="599010496"/>
      </c:barChart>
      <c:catAx>
        <c:axId val="59901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99010496"/>
        <c:crosses val="autoZero"/>
        <c:auto val="1"/>
        <c:lblAlgn val="ctr"/>
        <c:lblOffset val="100"/>
        <c:noMultiLvlLbl val="0"/>
      </c:catAx>
      <c:valAx>
        <c:axId val="59901049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99015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30-45E6-AA59-2BAC4BAD04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30-45E6-AA59-2BAC4BAD0462}"/>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930-45E6-AA59-2BAC4BAD046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Employment!$C$15:$C$16</c:f>
              <c:strCache>
                <c:ptCount val="2"/>
                <c:pt idx="0">
                  <c:v>City of London</c:v>
                </c:pt>
                <c:pt idx="1">
                  <c:v>Tower Hamlets</c:v>
                </c:pt>
              </c:strCache>
            </c:strRef>
          </c:cat>
          <c:val>
            <c:numRef>
              <c:f>Employment!$D$15:$D$16</c:f>
              <c:numCache>
                <c:formatCode>#,##0</c:formatCode>
                <c:ptCount val="2"/>
                <c:pt idx="0">
                  <c:v>244410</c:v>
                </c:pt>
                <c:pt idx="1">
                  <c:v>17220</c:v>
                </c:pt>
              </c:numCache>
            </c:numRef>
          </c:val>
          <c:extLst>
            <c:ext xmlns:c16="http://schemas.microsoft.com/office/drawing/2014/chart" uri="{C3380CC4-5D6E-409C-BE32-E72D297353CC}">
              <c16:uniqueId val="{00000004-C90D-436B-B1EE-DA4240ED69BF}"/>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E3-4B68-B9C6-5FB1A2AA5C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E3-4B68-B9C6-5FB1A2AA5C5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E3-4B68-B9C6-5FB1A2AA5C5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E3-4B68-B9C6-5FB1A2AA5C5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E3-4B68-B9C6-5FB1A2AA5C5B}"/>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6E3-4B68-B9C6-5FB1A2AA5C5B}"/>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6E3-4B68-B9C6-5FB1A2AA5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Employment!$B$26:$B$30</c:f>
              <c:strCache>
                <c:ptCount val="5"/>
                <c:pt idx="0">
                  <c:v>Rest of the City</c:v>
                </c:pt>
                <c:pt idx="1">
                  <c:v>Cheapside</c:v>
                </c:pt>
                <c:pt idx="2">
                  <c:v>Aldgate</c:v>
                </c:pt>
                <c:pt idx="3">
                  <c:v>Eastern City</c:v>
                </c:pt>
                <c:pt idx="4">
                  <c:v>Fleet Street Quarter</c:v>
                </c:pt>
              </c:strCache>
            </c:strRef>
          </c:cat>
          <c:val>
            <c:numRef>
              <c:f>Employment!$C$26:$C$30</c:f>
              <c:numCache>
                <c:formatCode>0%</c:formatCode>
                <c:ptCount val="5"/>
                <c:pt idx="0">
                  <c:v>0.51690467954736374</c:v>
                </c:pt>
                <c:pt idx="1">
                  <c:v>0.10971982013144241</c:v>
                </c:pt>
                <c:pt idx="2">
                  <c:v>5.9060137372140137E-2</c:v>
                </c:pt>
                <c:pt idx="3">
                  <c:v>0.16348272965360477</c:v>
                </c:pt>
                <c:pt idx="4">
                  <c:v>0.15083263329544894</c:v>
                </c:pt>
              </c:numCache>
            </c:numRef>
          </c:val>
          <c:extLst>
            <c:ext xmlns:c16="http://schemas.microsoft.com/office/drawing/2014/chart" uri="{C3380CC4-5D6E-409C-BE32-E72D297353CC}">
              <c16:uniqueId val="{0000000A-36E3-4B68-B9C6-5FB1A2AA5C5B}"/>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Employment!$B$44</c:f>
              <c:strCache>
                <c:ptCount val="1"/>
                <c:pt idx="0">
                  <c:v>Financial &amp; Insurance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Employment!$C$43:$F$43</c:f>
              <c:strCache>
                <c:ptCount val="4"/>
                <c:pt idx="0">
                  <c:v>Cheapside</c:v>
                </c:pt>
                <c:pt idx="1">
                  <c:v>Aldgate</c:v>
                </c:pt>
                <c:pt idx="2">
                  <c:v>Eastern City</c:v>
                </c:pt>
                <c:pt idx="3">
                  <c:v>Fleet Street Quarter</c:v>
                </c:pt>
              </c:strCache>
            </c:strRef>
          </c:cat>
          <c:val>
            <c:numRef>
              <c:f>Employment!$C$44:$F$44</c:f>
              <c:numCache>
                <c:formatCode>0%</c:formatCode>
                <c:ptCount val="4"/>
                <c:pt idx="0">
                  <c:v>0.42</c:v>
                </c:pt>
                <c:pt idx="1">
                  <c:v>0.27</c:v>
                </c:pt>
                <c:pt idx="2">
                  <c:v>0.43</c:v>
                </c:pt>
                <c:pt idx="3">
                  <c:v>0.19</c:v>
                </c:pt>
              </c:numCache>
            </c:numRef>
          </c:val>
          <c:extLst>
            <c:ext xmlns:c16="http://schemas.microsoft.com/office/drawing/2014/chart" uri="{C3380CC4-5D6E-409C-BE32-E72D297353CC}">
              <c16:uniqueId val="{00000000-A6E0-4EE4-B894-B8CBA553DD09}"/>
            </c:ext>
          </c:extLst>
        </c:ser>
        <c:ser>
          <c:idx val="1"/>
          <c:order val="1"/>
          <c:tx>
            <c:strRef>
              <c:f>Employment!$B$45</c:f>
              <c:strCache>
                <c:ptCount val="1"/>
                <c:pt idx="0">
                  <c:v>Professional, Scientific and Technical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Employment!$C$43:$F$43</c:f>
              <c:strCache>
                <c:ptCount val="4"/>
                <c:pt idx="0">
                  <c:v>Cheapside</c:v>
                </c:pt>
                <c:pt idx="1">
                  <c:v>Aldgate</c:v>
                </c:pt>
                <c:pt idx="2">
                  <c:v>Eastern City</c:v>
                </c:pt>
                <c:pt idx="3">
                  <c:v>Fleet Street Quarter</c:v>
                </c:pt>
              </c:strCache>
            </c:strRef>
          </c:cat>
          <c:val>
            <c:numRef>
              <c:f>Employment!$C$45:$F$45</c:f>
              <c:numCache>
                <c:formatCode>0%</c:formatCode>
                <c:ptCount val="4"/>
                <c:pt idx="0">
                  <c:v>0.19</c:v>
                </c:pt>
                <c:pt idx="1">
                  <c:v>0.23</c:v>
                </c:pt>
                <c:pt idx="2">
                  <c:v>0.18</c:v>
                </c:pt>
                <c:pt idx="3">
                  <c:v>0.33</c:v>
                </c:pt>
              </c:numCache>
            </c:numRef>
          </c:val>
          <c:extLst>
            <c:ext xmlns:c16="http://schemas.microsoft.com/office/drawing/2014/chart" uri="{C3380CC4-5D6E-409C-BE32-E72D297353CC}">
              <c16:uniqueId val="{00000001-A6E0-4EE4-B894-B8CBA553DD09}"/>
            </c:ext>
          </c:extLst>
        </c:ser>
        <c:ser>
          <c:idx val="2"/>
          <c:order val="2"/>
          <c:tx>
            <c:strRef>
              <c:f>Employment!$B$46</c:f>
              <c:strCache>
                <c:ptCount val="1"/>
                <c:pt idx="0">
                  <c:v>Business Administration</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Employment!$C$43:$F$43</c:f>
              <c:strCache>
                <c:ptCount val="4"/>
                <c:pt idx="0">
                  <c:v>Cheapside</c:v>
                </c:pt>
                <c:pt idx="1">
                  <c:v>Aldgate</c:v>
                </c:pt>
                <c:pt idx="2">
                  <c:v>Eastern City</c:v>
                </c:pt>
                <c:pt idx="3">
                  <c:v>Fleet Street Quarter</c:v>
                </c:pt>
              </c:strCache>
            </c:strRef>
          </c:cat>
          <c:val>
            <c:numRef>
              <c:f>Employment!$C$46:$F$46</c:f>
              <c:numCache>
                <c:formatCode>0%</c:formatCode>
                <c:ptCount val="4"/>
                <c:pt idx="0">
                  <c:v>0.11</c:v>
                </c:pt>
                <c:pt idx="1">
                  <c:v>0.1</c:v>
                </c:pt>
                <c:pt idx="2">
                  <c:v>0.12</c:v>
                </c:pt>
                <c:pt idx="3">
                  <c:v>0.16</c:v>
                </c:pt>
              </c:numCache>
            </c:numRef>
          </c:val>
          <c:extLst>
            <c:ext xmlns:c16="http://schemas.microsoft.com/office/drawing/2014/chart" uri="{C3380CC4-5D6E-409C-BE32-E72D297353CC}">
              <c16:uniqueId val="{00000002-A6E0-4EE4-B894-B8CBA553DD09}"/>
            </c:ext>
          </c:extLst>
        </c:ser>
        <c:ser>
          <c:idx val="3"/>
          <c:order val="3"/>
          <c:tx>
            <c:strRef>
              <c:f>Employment!$B$47</c:f>
              <c:strCache>
                <c:ptCount val="1"/>
                <c:pt idx="0">
                  <c:v>Information and Accommodation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Employment!$C$43:$F$43</c:f>
              <c:strCache>
                <c:ptCount val="4"/>
                <c:pt idx="0">
                  <c:v>Cheapside</c:v>
                </c:pt>
                <c:pt idx="1">
                  <c:v>Aldgate</c:v>
                </c:pt>
                <c:pt idx="2">
                  <c:v>Eastern City</c:v>
                </c:pt>
                <c:pt idx="3">
                  <c:v>Fleet Street Quarter</c:v>
                </c:pt>
              </c:strCache>
            </c:strRef>
          </c:cat>
          <c:val>
            <c:numRef>
              <c:f>Employment!$C$47:$F$47</c:f>
              <c:numCache>
                <c:formatCode>0%</c:formatCode>
                <c:ptCount val="4"/>
                <c:pt idx="0">
                  <c:v>0.09</c:v>
                </c:pt>
                <c:pt idx="1">
                  <c:v>0.11</c:v>
                </c:pt>
                <c:pt idx="2">
                  <c:v>0.09</c:v>
                </c:pt>
                <c:pt idx="3">
                  <c:v>0.11</c:v>
                </c:pt>
              </c:numCache>
            </c:numRef>
          </c:val>
          <c:extLst>
            <c:ext xmlns:c16="http://schemas.microsoft.com/office/drawing/2014/chart" uri="{C3380CC4-5D6E-409C-BE32-E72D297353CC}">
              <c16:uniqueId val="{00000003-A6E0-4EE4-B894-B8CBA553DD09}"/>
            </c:ext>
          </c:extLst>
        </c:ser>
        <c:ser>
          <c:idx val="4"/>
          <c:order val="4"/>
          <c:tx>
            <c:strRef>
              <c:f>Employment!$B$48</c:f>
              <c:strCache>
                <c:ptCount val="1"/>
                <c:pt idx="0">
                  <c:v>Accommodation and Food services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Employment!$C$43:$F$43</c:f>
              <c:strCache>
                <c:ptCount val="4"/>
                <c:pt idx="0">
                  <c:v>Cheapside</c:v>
                </c:pt>
                <c:pt idx="1">
                  <c:v>Aldgate</c:v>
                </c:pt>
                <c:pt idx="2">
                  <c:v>Eastern City</c:v>
                </c:pt>
                <c:pt idx="3">
                  <c:v>Fleet Street Quarter</c:v>
                </c:pt>
              </c:strCache>
            </c:strRef>
          </c:cat>
          <c:val>
            <c:numRef>
              <c:f>Employment!$C$48:$F$48</c:f>
              <c:numCache>
                <c:formatCode>0%</c:formatCode>
                <c:ptCount val="4"/>
                <c:pt idx="0">
                  <c:v>0.05</c:v>
                </c:pt>
                <c:pt idx="1">
                  <c:v>0.06</c:v>
                </c:pt>
                <c:pt idx="2">
                  <c:v>0.05</c:v>
                </c:pt>
                <c:pt idx="3">
                  <c:v>0.04</c:v>
                </c:pt>
              </c:numCache>
            </c:numRef>
          </c:val>
          <c:extLst>
            <c:ext xmlns:c16="http://schemas.microsoft.com/office/drawing/2014/chart" uri="{C3380CC4-5D6E-409C-BE32-E72D297353CC}">
              <c16:uniqueId val="{00000004-A6E0-4EE4-B894-B8CBA553DD09}"/>
            </c:ext>
          </c:extLst>
        </c:ser>
        <c:ser>
          <c:idx val="5"/>
          <c:order val="5"/>
          <c:tx>
            <c:strRef>
              <c:f>Employment!$B$49</c:f>
              <c:strCache>
                <c:ptCount val="1"/>
                <c:pt idx="0">
                  <c:v>Other services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Employment!$C$43:$F$43</c:f>
              <c:strCache>
                <c:ptCount val="4"/>
                <c:pt idx="0">
                  <c:v>Cheapside</c:v>
                </c:pt>
                <c:pt idx="1">
                  <c:v>Aldgate</c:v>
                </c:pt>
                <c:pt idx="2">
                  <c:v>Eastern City</c:v>
                </c:pt>
                <c:pt idx="3">
                  <c:v>Fleet Street Quarter</c:v>
                </c:pt>
              </c:strCache>
            </c:strRef>
          </c:cat>
          <c:val>
            <c:numRef>
              <c:f>Employment!$C$49:$F$49</c:f>
              <c:numCache>
                <c:formatCode>0%</c:formatCode>
                <c:ptCount val="4"/>
                <c:pt idx="0">
                  <c:v>0.14000000000000001</c:v>
                </c:pt>
                <c:pt idx="1">
                  <c:v>0.23</c:v>
                </c:pt>
                <c:pt idx="2">
                  <c:v>0.13</c:v>
                </c:pt>
                <c:pt idx="3">
                  <c:v>0.17</c:v>
                </c:pt>
              </c:numCache>
            </c:numRef>
          </c:val>
          <c:extLst>
            <c:ext xmlns:c16="http://schemas.microsoft.com/office/drawing/2014/chart" uri="{C3380CC4-5D6E-409C-BE32-E72D297353CC}">
              <c16:uniqueId val="{00000005-A6E0-4EE4-B894-B8CBA553DD09}"/>
            </c:ext>
          </c:extLst>
        </c:ser>
        <c:dLbls>
          <c:dLblPos val="ctr"/>
          <c:showLegendKey val="0"/>
          <c:showVal val="1"/>
          <c:showCatName val="0"/>
          <c:showSerName val="0"/>
          <c:showPercent val="0"/>
          <c:showBubbleSize val="0"/>
        </c:dLbls>
        <c:gapWidth val="150"/>
        <c:overlap val="100"/>
        <c:axId val="691211488"/>
        <c:axId val="691211816"/>
      </c:barChart>
      <c:catAx>
        <c:axId val="69121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91211816"/>
        <c:crosses val="autoZero"/>
        <c:auto val="1"/>
        <c:lblAlgn val="ctr"/>
        <c:lblOffset val="100"/>
        <c:noMultiLvlLbl val="0"/>
      </c:catAx>
      <c:valAx>
        <c:axId val="69121181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211488"/>
        <c:crosses val="autoZero"/>
        <c:crossBetween val="between"/>
      </c:valAx>
      <c:spPr>
        <a:noFill/>
        <a:ln>
          <a:noFill/>
        </a:ln>
        <a:effectLst/>
      </c:spPr>
    </c:plotArea>
    <c:legend>
      <c:legendPos val="b"/>
      <c:layout>
        <c:manualLayout>
          <c:xMode val="edge"/>
          <c:yMode val="edge"/>
          <c:x val="8.2322079045760735E-2"/>
          <c:y val="0.84272377131186205"/>
          <c:w val="0.90060818264352838"/>
          <c:h val="0.130942568775951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'Detailed employment'!$B$4</c:f>
              <c:strCache>
                <c:ptCount val="1"/>
                <c:pt idx="0">
                  <c:v>Activities Auxiliary to Financial Services and Insurance Services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'Detailed employment'!$C$3:$F$3</c:f>
              <c:strCache>
                <c:ptCount val="4"/>
                <c:pt idx="0">
                  <c:v>Cheapside</c:v>
                </c:pt>
                <c:pt idx="1">
                  <c:v>Aldgate</c:v>
                </c:pt>
                <c:pt idx="2">
                  <c:v>Eastern City</c:v>
                </c:pt>
                <c:pt idx="3">
                  <c:v>Fleet Street Quarter</c:v>
                </c:pt>
              </c:strCache>
            </c:strRef>
          </c:cat>
          <c:val>
            <c:numRef>
              <c:f>'Detailed employment'!$C$4:$F$4</c:f>
              <c:numCache>
                <c:formatCode>_-* #,##0_-;\-* #,##0_-;_-* "-"??_-;_-@_-</c:formatCode>
                <c:ptCount val="4"/>
                <c:pt idx="0">
                  <c:v>11100</c:v>
                </c:pt>
                <c:pt idx="1">
                  <c:v>7070</c:v>
                </c:pt>
                <c:pt idx="2">
                  <c:v>17680</c:v>
                </c:pt>
                <c:pt idx="3">
                  <c:v>4740</c:v>
                </c:pt>
              </c:numCache>
            </c:numRef>
          </c:val>
          <c:extLst>
            <c:ext xmlns:c16="http://schemas.microsoft.com/office/drawing/2014/chart" uri="{C3380CC4-5D6E-409C-BE32-E72D297353CC}">
              <c16:uniqueId val="{00000000-F4AE-4CA6-AE9C-A04EF5388C67}"/>
            </c:ext>
          </c:extLst>
        </c:ser>
        <c:ser>
          <c:idx val="1"/>
          <c:order val="1"/>
          <c:tx>
            <c:strRef>
              <c:f>'Detailed employment'!$B$5</c:f>
              <c:strCache>
                <c:ptCount val="1"/>
                <c:pt idx="0">
                  <c:v>Financial service activities, except insurance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'Detailed employment'!$C$3:$F$3</c:f>
              <c:strCache>
                <c:ptCount val="4"/>
                <c:pt idx="0">
                  <c:v>Cheapside</c:v>
                </c:pt>
                <c:pt idx="1">
                  <c:v>Aldgate</c:v>
                </c:pt>
                <c:pt idx="2">
                  <c:v>Eastern City</c:v>
                </c:pt>
                <c:pt idx="3">
                  <c:v>Fleet Street Quarter</c:v>
                </c:pt>
              </c:strCache>
            </c:strRef>
          </c:cat>
          <c:val>
            <c:numRef>
              <c:f>'Detailed employment'!$C$5:$F$5</c:f>
              <c:numCache>
                <c:formatCode>_-* #,##0_-;\-* #,##0_-;_-* "-"??_-;_-@_-</c:formatCode>
                <c:ptCount val="4"/>
                <c:pt idx="0">
                  <c:v>9850</c:v>
                </c:pt>
                <c:pt idx="1">
                  <c:v>4910</c:v>
                </c:pt>
                <c:pt idx="2">
                  <c:v>13840</c:v>
                </c:pt>
                <c:pt idx="3">
                  <c:v>8800</c:v>
                </c:pt>
              </c:numCache>
            </c:numRef>
          </c:val>
          <c:extLst>
            <c:ext xmlns:c16="http://schemas.microsoft.com/office/drawing/2014/chart" uri="{C3380CC4-5D6E-409C-BE32-E72D297353CC}">
              <c16:uniqueId val="{00000001-F4AE-4CA6-AE9C-A04EF5388C67}"/>
            </c:ext>
          </c:extLst>
        </c:ser>
        <c:ser>
          <c:idx val="2"/>
          <c:order val="2"/>
          <c:tx>
            <c:strRef>
              <c:f>'Detailed employment'!$B$6</c:f>
              <c:strCache>
                <c:ptCount val="1"/>
                <c:pt idx="0">
                  <c:v>Activitities of head offices, management consultancy activities</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'Detailed employment'!$C$3:$F$3</c:f>
              <c:strCache>
                <c:ptCount val="4"/>
                <c:pt idx="0">
                  <c:v>Cheapside</c:v>
                </c:pt>
                <c:pt idx="1">
                  <c:v>Aldgate</c:v>
                </c:pt>
                <c:pt idx="2">
                  <c:v>Eastern City</c:v>
                </c:pt>
                <c:pt idx="3">
                  <c:v>Fleet Street Quarter</c:v>
                </c:pt>
              </c:strCache>
            </c:strRef>
          </c:cat>
          <c:val>
            <c:numRef>
              <c:f>'Detailed employment'!$C$6:$F$6</c:f>
              <c:numCache>
                <c:formatCode>_-* #,##0_-;\-* #,##0_-;_-* "-"??_-;_-@_-</c:formatCode>
                <c:ptCount val="4"/>
                <c:pt idx="0">
                  <c:v>4160</c:v>
                </c:pt>
                <c:pt idx="1">
                  <c:v>3130</c:v>
                </c:pt>
                <c:pt idx="2">
                  <c:v>6310</c:v>
                </c:pt>
                <c:pt idx="3">
                  <c:v>5650</c:v>
                </c:pt>
              </c:numCache>
            </c:numRef>
          </c:val>
          <c:extLst>
            <c:ext xmlns:c16="http://schemas.microsoft.com/office/drawing/2014/chart" uri="{C3380CC4-5D6E-409C-BE32-E72D297353CC}">
              <c16:uniqueId val="{00000002-F4AE-4CA6-AE9C-A04EF5388C67}"/>
            </c:ext>
          </c:extLst>
        </c:ser>
        <c:ser>
          <c:idx val="3"/>
          <c:order val="3"/>
          <c:tx>
            <c:strRef>
              <c:f>'Detailed employment'!$B$7</c:f>
              <c:strCache>
                <c:ptCount val="1"/>
                <c:pt idx="0">
                  <c:v>Legal and accounting services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'Detailed employment'!$C$3:$F$3</c:f>
              <c:strCache>
                <c:ptCount val="4"/>
                <c:pt idx="0">
                  <c:v>Cheapside</c:v>
                </c:pt>
                <c:pt idx="1">
                  <c:v>Aldgate</c:v>
                </c:pt>
                <c:pt idx="2">
                  <c:v>Eastern City</c:v>
                </c:pt>
                <c:pt idx="3">
                  <c:v>Fleet Street Quarter</c:v>
                </c:pt>
              </c:strCache>
            </c:strRef>
          </c:cat>
          <c:val>
            <c:numRef>
              <c:f>'Detailed employment'!$C$7:$F$7</c:f>
              <c:numCache>
                <c:formatCode>_-* #,##0_-;\-* #,##0_-;_-* "-"??_-;_-@_-</c:formatCode>
                <c:ptCount val="4"/>
                <c:pt idx="0">
                  <c:v>4050</c:v>
                </c:pt>
                <c:pt idx="1">
                  <c:v>2900</c:v>
                </c:pt>
                <c:pt idx="2">
                  <c:v>5340</c:v>
                </c:pt>
                <c:pt idx="3">
                  <c:v>15350</c:v>
                </c:pt>
              </c:numCache>
            </c:numRef>
          </c:val>
          <c:extLst>
            <c:ext xmlns:c16="http://schemas.microsoft.com/office/drawing/2014/chart" uri="{C3380CC4-5D6E-409C-BE32-E72D297353CC}">
              <c16:uniqueId val="{00000003-F4AE-4CA6-AE9C-A04EF5388C67}"/>
            </c:ext>
          </c:extLst>
        </c:ser>
        <c:dLbls>
          <c:dLblPos val="ctr"/>
          <c:showLegendKey val="0"/>
          <c:showVal val="1"/>
          <c:showCatName val="0"/>
          <c:showSerName val="0"/>
          <c:showPercent val="0"/>
          <c:showBubbleSize val="0"/>
        </c:dLbls>
        <c:gapWidth val="150"/>
        <c:overlap val="100"/>
        <c:axId val="608463816"/>
        <c:axId val="608464144"/>
      </c:barChart>
      <c:catAx>
        <c:axId val="60846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08464144"/>
        <c:crosses val="autoZero"/>
        <c:auto val="1"/>
        <c:lblAlgn val="ctr"/>
        <c:lblOffset val="100"/>
        <c:noMultiLvlLbl val="0"/>
      </c:catAx>
      <c:valAx>
        <c:axId val="608464144"/>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08463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'GVA &amp; Employment vs Land Size'!$L$25</c:f>
              <c:strCache>
                <c:ptCount val="1"/>
                <c:pt idx="0">
                  <c:v>FSQ</c:v>
                </c:pt>
              </c:strCache>
            </c:strRef>
          </c:tx>
          <c:spPr>
            <a:ln w="25400" cap="rnd">
              <a:noFill/>
              <a:round/>
            </a:ln>
            <a:effectLst/>
          </c:spPr>
          <c:marker>
            <c:symbol val="circle"/>
            <c:size val="18"/>
            <c:spPr>
              <a:solidFill>
                <a:schemeClr val="accent1"/>
              </a:solidFill>
              <a:ln w="9525">
                <a:solidFill>
                  <a:schemeClr val="accent1"/>
                </a:solidFill>
              </a:ln>
              <a:effectLst/>
            </c:spPr>
          </c:marker>
          <c:xVal>
            <c:numRef>
              <c:f>'GVA &amp; Employment vs Land Size'!$M$25</c:f>
              <c:numCache>
                <c:formatCode>0.0%</c:formatCode>
                <c:ptCount val="1"/>
                <c:pt idx="0">
                  <c:v>0.15083263329544894</c:v>
                </c:pt>
              </c:numCache>
            </c:numRef>
          </c:xVal>
          <c:yVal>
            <c:numRef>
              <c:f>'GVA &amp; Employment vs Land Size'!$N$25</c:f>
              <c:numCache>
                <c:formatCode>0.0%</c:formatCode>
                <c:ptCount val="1"/>
                <c:pt idx="0">
                  <c:v>0.14917522230188426</c:v>
                </c:pt>
              </c:numCache>
            </c:numRef>
          </c:yVal>
          <c:smooth val="0"/>
          <c:extLst>
            <c:ext xmlns:c16="http://schemas.microsoft.com/office/drawing/2014/chart" uri="{C3380CC4-5D6E-409C-BE32-E72D297353CC}">
              <c16:uniqueId val="{00000000-2B8D-4863-9C8B-1E24F4A154C4}"/>
            </c:ext>
          </c:extLst>
        </c:ser>
        <c:ser>
          <c:idx val="1"/>
          <c:order val="1"/>
          <c:tx>
            <c:strRef>
              <c:f>'GVA &amp; Employment vs Land Size'!$L$26</c:f>
              <c:strCache>
                <c:ptCount val="1"/>
                <c:pt idx="0">
                  <c:v>Cheapside</c:v>
                </c:pt>
              </c:strCache>
            </c:strRef>
          </c:tx>
          <c:spPr>
            <a:ln w="25400" cap="rnd">
              <a:noFill/>
              <a:round/>
            </a:ln>
            <a:effectLst/>
          </c:spPr>
          <c:marker>
            <c:symbol val="circle"/>
            <c:size val="18"/>
            <c:spPr>
              <a:solidFill>
                <a:schemeClr val="accent2"/>
              </a:solidFill>
              <a:ln w="9525">
                <a:solidFill>
                  <a:schemeClr val="accent2"/>
                </a:solidFill>
              </a:ln>
              <a:effectLst/>
            </c:spPr>
          </c:marker>
          <c:xVal>
            <c:numRef>
              <c:f>'GVA &amp; Employment vs Land Size'!$M$26</c:f>
              <c:numCache>
                <c:formatCode>0.0%</c:formatCode>
                <c:ptCount val="1"/>
                <c:pt idx="0">
                  <c:v>0.10971982013144241</c:v>
                </c:pt>
              </c:numCache>
            </c:numRef>
          </c:xVal>
          <c:yVal>
            <c:numRef>
              <c:f>'GVA &amp; Employment vs Land Size'!$N$26</c:f>
              <c:numCache>
                <c:formatCode>0.0%</c:formatCode>
                <c:ptCount val="1"/>
                <c:pt idx="0">
                  <c:v>0.10221995403476798</c:v>
                </c:pt>
              </c:numCache>
            </c:numRef>
          </c:yVal>
          <c:smooth val="0"/>
          <c:extLst>
            <c:ext xmlns:c16="http://schemas.microsoft.com/office/drawing/2014/chart" uri="{C3380CC4-5D6E-409C-BE32-E72D297353CC}">
              <c16:uniqueId val="{00000001-2B8D-4863-9C8B-1E24F4A154C4}"/>
            </c:ext>
          </c:extLst>
        </c:ser>
        <c:ser>
          <c:idx val="2"/>
          <c:order val="2"/>
          <c:tx>
            <c:strRef>
              <c:f>'GVA &amp; Employment vs Land Size'!$L$27</c:f>
              <c:strCache>
                <c:ptCount val="1"/>
                <c:pt idx="0">
                  <c:v>Eastern City</c:v>
                </c:pt>
              </c:strCache>
            </c:strRef>
          </c:tx>
          <c:spPr>
            <a:ln w="25400" cap="rnd">
              <a:noFill/>
              <a:round/>
            </a:ln>
            <a:effectLst/>
          </c:spPr>
          <c:marker>
            <c:symbol val="circle"/>
            <c:size val="18"/>
            <c:spPr>
              <a:solidFill>
                <a:schemeClr val="accent1">
                  <a:lumMod val="20000"/>
                  <a:lumOff val="80000"/>
                </a:schemeClr>
              </a:solidFill>
              <a:ln w="9525">
                <a:solidFill>
                  <a:schemeClr val="accent3"/>
                </a:solidFill>
              </a:ln>
              <a:effectLst/>
            </c:spPr>
          </c:marker>
          <c:xVal>
            <c:numRef>
              <c:f>'GVA &amp; Employment vs Land Size'!$M$27</c:f>
              <c:numCache>
                <c:formatCode>0.0%</c:formatCode>
                <c:ptCount val="1"/>
                <c:pt idx="0">
                  <c:v>0.16348272965360477</c:v>
                </c:pt>
              </c:numCache>
            </c:numRef>
          </c:xVal>
          <c:yVal>
            <c:numRef>
              <c:f>'GVA &amp; Employment vs Land Size'!$N$27</c:f>
              <c:numCache>
                <c:formatCode>0.0%</c:formatCode>
                <c:ptCount val="1"/>
                <c:pt idx="0">
                  <c:v>0.14562314432766033</c:v>
                </c:pt>
              </c:numCache>
            </c:numRef>
          </c:yVal>
          <c:smooth val="0"/>
          <c:extLst>
            <c:ext xmlns:c16="http://schemas.microsoft.com/office/drawing/2014/chart" uri="{C3380CC4-5D6E-409C-BE32-E72D297353CC}">
              <c16:uniqueId val="{00000002-2B8D-4863-9C8B-1E24F4A154C4}"/>
            </c:ext>
          </c:extLst>
        </c:ser>
        <c:ser>
          <c:idx val="3"/>
          <c:order val="3"/>
          <c:tx>
            <c:strRef>
              <c:f>'GVA &amp; Employment vs Land Size'!$L$28</c:f>
              <c:strCache>
                <c:ptCount val="1"/>
                <c:pt idx="0">
                  <c:v>Aldgate</c:v>
                </c:pt>
              </c:strCache>
            </c:strRef>
          </c:tx>
          <c:spPr>
            <a:ln w="25400" cap="rnd">
              <a:noFill/>
              <a:round/>
            </a:ln>
            <a:effectLst/>
          </c:spPr>
          <c:marker>
            <c:symbol val="circle"/>
            <c:size val="18"/>
            <c:spPr>
              <a:solidFill>
                <a:schemeClr val="accent4"/>
              </a:solidFill>
              <a:ln w="9525">
                <a:solidFill>
                  <a:schemeClr val="accent4"/>
                </a:solidFill>
              </a:ln>
              <a:effectLst/>
            </c:spPr>
          </c:marker>
          <c:xVal>
            <c:numRef>
              <c:f>'GVA &amp; Employment vs Land Size'!$M$28</c:f>
              <c:numCache>
                <c:formatCode>0.0%</c:formatCode>
                <c:ptCount val="1"/>
                <c:pt idx="0">
                  <c:v>5.9060137372140137E-2</c:v>
                </c:pt>
              </c:numCache>
            </c:numRef>
          </c:xVal>
          <c:yVal>
            <c:numRef>
              <c:f>'GVA &amp; Employment vs Land Size'!$N$28</c:f>
              <c:numCache>
                <c:formatCode>0.0%</c:formatCode>
                <c:ptCount val="1"/>
                <c:pt idx="0">
                  <c:v>7.7439776523846621E-2</c:v>
                </c:pt>
              </c:numCache>
            </c:numRef>
          </c:yVal>
          <c:smooth val="0"/>
          <c:extLst>
            <c:ext xmlns:c16="http://schemas.microsoft.com/office/drawing/2014/chart" uri="{C3380CC4-5D6E-409C-BE32-E72D297353CC}">
              <c16:uniqueId val="{00000003-2B8D-4863-9C8B-1E24F4A154C4}"/>
            </c:ext>
          </c:extLst>
        </c:ser>
        <c:dLbls>
          <c:showLegendKey val="0"/>
          <c:showVal val="0"/>
          <c:showCatName val="0"/>
          <c:showSerName val="0"/>
          <c:showPercent val="0"/>
          <c:showBubbleSize val="0"/>
        </c:dLbls>
        <c:axId val="642171176"/>
        <c:axId val="642171504"/>
      </c:scatterChart>
      <c:valAx>
        <c:axId val="6421711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 of CoL</a:t>
                </a:r>
                <a:r>
                  <a:rPr lang="en-GB" baseline="0" dirty="0"/>
                  <a:t> Employment</a:t>
                </a:r>
                <a:endParaRPr lang="en-GB"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171504"/>
        <c:crosses val="autoZero"/>
        <c:crossBetween val="midCat"/>
      </c:valAx>
      <c:valAx>
        <c:axId val="642171504"/>
        <c:scaling>
          <c:orientation val="minMax"/>
          <c:max val="0.18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 of CoL</a:t>
                </a:r>
                <a:r>
                  <a:rPr lang="en-GB" baseline="0" dirty="0"/>
                  <a:t> Land Area</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171176"/>
        <c:crosses val="autoZero"/>
        <c:crossBetween val="midCat"/>
      </c:valAx>
      <c:spPr>
        <a:noFill/>
        <a:ln>
          <a:noFill/>
        </a:ln>
        <a:effectLst/>
      </c:spPr>
    </c:plotArea>
    <c:legend>
      <c:legendPos val="b"/>
      <c:layout>
        <c:manualLayout>
          <c:xMode val="edge"/>
          <c:yMode val="edge"/>
          <c:x val="0.10801325344952793"/>
          <c:y val="0.9132275985663082"/>
          <c:w val="0.84622839506172842"/>
          <c:h val="6.40125448028673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6DB32-1249-4DFE-B1CF-4495BFC6CA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666F93-015D-4B32-A90A-A03CEC0943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CB3899-94A7-467B-8636-1CA2ABF795F6}" type="datetimeFigureOut">
              <a:rPr lang="en-GB" smtClean="0"/>
              <a:t>24/09/2021</a:t>
            </a:fld>
            <a:endParaRPr lang="en-GB"/>
          </a:p>
        </p:txBody>
      </p:sp>
      <p:sp>
        <p:nvSpPr>
          <p:cNvPr id="4" name="Footer Placeholder 3">
            <a:extLst>
              <a:ext uri="{FF2B5EF4-FFF2-40B4-BE49-F238E27FC236}">
                <a16:creationId xmlns:a16="http://schemas.microsoft.com/office/drawing/2014/main" id="{12C4B5D7-5249-44C6-822F-658FADB311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34357C-CEB3-4151-96CA-07017A1BC5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608D80-9727-49B6-9529-811CD3B61FF5}" type="slidenum">
              <a:rPr lang="en-GB" smtClean="0"/>
              <a:t>‹#›</a:t>
            </a:fld>
            <a:endParaRPr lang="en-GB"/>
          </a:p>
        </p:txBody>
      </p:sp>
    </p:spTree>
    <p:extLst>
      <p:ext uri="{BB962C8B-B14F-4D97-AF65-F5344CB8AC3E}">
        <p14:creationId xmlns:p14="http://schemas.microsoft.com/office/powerpoint/2010/main" val="3710221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FBDA8-A62C-475B-835F-C0F6EC464E92}" type="datetimeFigureOut">
              <a:rPr lang="en-GB" smtClean="0"/>
              <a:t>24/09/2021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AA2A0-721F-4E5C-A870-0F4BE28D446E}" type="slidenum">
              <a:rPr lang="en-GB" smtClean="0"/>
              <a:t>‹#›</a:t>
            </a:fld>
            <a:endParaRPr lang="en-GB"/>
          </a:p>
        </p:txBody>
      </p:sp>
    </p:spTree>
    <p:extLst>
      <p:ext uri="{BB962C8B-B14F-4D97-AF65-F5344CB8AC3E}">
        <p14:creationId xmlns:p14="http://schemas.microsoft.com/office/powerpoint/2010/main" val="338803546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03AAA2A0-721F-4E5C-A870-0F4BE28D446E}" type="slidenum">
              <a:rPr lang="en-GB" smtClean="0"/>
              <a:t>5</a:t>
            </a:fld>
            <a:endParaRPr lang="en-GB"/>
          </a:p>
        </p:txBody>
      </p:sp>
    </p:spTree>
    <p:extLst>
      <p:ext uri="{BB962C8B-B14F-4D97-AF65-F5344CB8AC3E}">
        <p14:creationId xmlns:p14="http://schemas.microsoft.com/office/powerpoint/2010/main" val="105903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03AAA2A0-721F-4E5C-A870-0F4BE28D446E}" type="slidenum">
              <a:rPr lang="en-GB" smtClean="0"/>
              <a:t>7</a:t>
            </a:fld>
            <a:endParaRPr lang="en-GB"/>
          </a:p>
        </p:txBody>
      </p:sp>
    </p:spTree>
    <p:extLst>
      <p:ext uri="{BB962C8B-B14F-4D97-AF65-F5344CB8AC3E}">
        <p14:creationId xmlns:p14="http://schemas.microsoft.com/office/powerpoint/2010/main" val="148750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03AAA2A0-721F-4E5C-A870-0F4BE28D446E}" type="slidenum">
              <a:rPr lang="en-GB" smtClean="0"/>
              <a:t>8</a:t>
            </a:fld>
            <a:endParaRPr lang="en-GB"/>
          </a:p>
        </p:txBody>
      </p:sp>
    </p:spTree>
    <p:extLst>
      <p:ext uri="{BB962C8B-B14F-4D97-AF65-F5344CB8AC3E}">
        <p14:creationId xmlns:p14="http://schemas.microsoft.com/office/powerpoint/2010/main" val="1681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5AD4-7DCB-45B1-A9CD-5635F5DA6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F2426D-F259-481C-B821-6D2798055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A536A2-7416-4CCE-B1ED-149C3512EE15}"/>
              </a:ext>
            </a:extLst>
          </p:cNvPr>
          <p:cNvSpPr>
            <a:spLocks noGrp="1"/>
          </p:cNvSpPr>
          <p:nvPr>
            <p:ph type="dt" sz="half" idx="10"/>
          </p:nvPr>
        </p:nvSpPr>
        <p:spPr/>
        <p:txBody>
          <a:bodyPr/>
          <a:lstStyle/>
          <a:p>
            <a:fld id="{FC1948A1-918C-424C-BD38-C54B25EE8493}" type="datetime1">
              <a:rPr lang="en-GB" smtClean="0"/>
              <a:t>24/09/2021</a:t>
            </a:fld>
            <a:endParaRPr lang="en-GB"/>
          </a:p>
        </p:txBody>
      </p:sp>
      <p:sp>
        <p:nvSpPr>
          <p:cNvPr id="5" name="Footer Placeholder 4">
            <a:extLst>
              <a:ext uri="{FF2B5EF4-FFF2-40B4-BE49-F238E27FC236}">
                <a16:creationId xmlns:a16="http://schemas.microsoft.com/office/drawing/2014/main" id="{09B6AC5F-FEFD-4FB0-8307-9FE118CF755D}"/>
              </a:ext>
            </a:extLst>
          </p:cNvPr>
          <p:cNvSpPr>
            <a:spLocks noGrp="1"/>
          </p:cNvSpPr>
          <p:nvPr>
            <p:ph type="ftr" sz="quarter" idx="11"/>
          </p:nvPr>
        </p:nvSpPr>
        <p:spPr/>
        <p:txBody>
          <a:bodyPr/>
          <a:lstStyle/>
          <a:p>
            <a:r>
              <a:rPr lang="en-GB"/>
              <a:t>Aldgate Connect: Baseline Study and Economic Analysis</a:t>
            </a:r>
          </a:p>
        </p:txBody>
      </p:sp>
      <p:sp>
        <p:nvSpPr>
          <p:cNvPr id="6" name="Slide Number Placeholder 5">
            <a:extLst>
              <a:ext uri="{FF2B5EF4-FFF2-40B4-BE49-F238E27FC236}">
                <a16:creationId xmlns:a16="http://schemas.microsoft.com/office/drawing/2014/main" id="{53D963E9-7C49-4E47-A439-68CE61D2BC85}"/>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3758521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9123-728A-440D-AAB0-15555D49E2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E10075-E4E4-4FAA-BC8A-69DFA26AD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5E64E-3C4A-4973-934A-DFA8C1BCDF5C}"/>
              </a:ext>
            </a:extLst>
          </p:cNvPr>
          <p:cNvSpPr>
            <a:spLocks noGrp="1"/>
          </p:cNvSpPr>
          <p:nvPr>
            <p:ph type="dt" sz="half" idx="10"/>
          </p:nvPr>
        </p:nvSpPr>
        <p:spPr/>
        <p:txBody>
          <a:bodyPr/>
          <a:lstStyle/>
          <a:p>
            <a:fld id="{B308BCD4-7E86-4B05-A778-015404E471BD}" type="datetime1">
              <a:rPr lang="en-GB" smtClean="0"/>
              <a:t>24/09/2021</a:t>
            </a:fld>
            <a:endParaRPr lang="en-GB"/>
          </a:p>
        </p:txBody>
      </p:sp>
      <p:sp>
        <p:nvSpPr>
          <p:cNvPr id="5" name="Footer Placeholder 4">
            <a:extLst>
              <a:ext uri="{FF2B5EF4-FFF2-40B4-BE49-F238E27FC236}">
                <a16:creationId xmlns:a16="http://schemas.microsoft.com/office/drawing/2014/main" id="{0EBCDFEC-6754-462C-BC99-8ED2B21BDDF4}"/>
              </a:ext>
            </a:extLst>
          </p:cNvPr>
          <p:cNvSpPr>
            <a:spLocks noGrp="1"/>
          </p:cNvSpPr>
          <p:nvPr>
            <p:ph type="ftr" sz="quarter" idx="11"/>
          </p:nvPr>
        </p:nvSpPr>
        <p:spPr/>
        <p:txBody>
          <a:bodyPr/>
          <a:lstStyle/>
          <a:p>
            <a:r>
              <a:rPr lang="en-GB"/>
              <a:t>Aldgate Connect: Baseline Study and Economic Analysis</a:t>
            </a:r>
          </a:p>
        </p:txBody>
      </p:sp>
      <p:sp>
        <p:nvSpPr>
          <p:cNvPr id="6" name="Slide Number Placeholder 5">
            <a:extLst>
              <a:ext uri="{FF2B5EF4-FFF2-40B4-BE49-F238E27FC236}">
                <a16:creationId xmlns:a16="http://schemas.microsoft.com/office/drawing/2014/main" id="{02306642-233F-49E7-955A-63FCF0FDDC7B}"/>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83815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828759-CB2D-41BA-AB59-0ECF761BE6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5B44CF-EAC3-450C-A265-456BD8FC55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DC075-D715-4AAE-ABEC-ED24A0FDD992}"/>
              </a:ext>
            </a:extLst>
          </p:cNvPr>
          <p:cNvSpPr>
            <a:spLocks noGrp="1"/>
          </p:cNvSpPr>
          <p:nvPr>
            <p:ph type="dt" sz="half" idx="10"/>
          </p:nvPr>
        </p:nvSpPr>
        <p:spPr/>
        <p:txBody>
          <a:bodyPr/>
          <a:lstStyle/>
          <a:p>
            <a:fld id="{9E47AAFC-D589-4FCE-B530-6317E25BBB50}" type="datetime1">
              <a:rPr lang="en-GB" smtClean="0"/>
              <a:t>24/09/2021</a:t>
            </a:fld>
            <a:endParaRPr lang="en-GB"/>
          </a:p>
        </p:txBody>
      </p:sp>
      <p:sp>
        <p:nvSpPr>
          <p:cNvPr id="5" name="Footer Placeholder 4">
            <a:extLst>
              <a:ext uri="{FF2B5EF4-FFF2-40B4-BE49-F238E27FC236}">
                <a16:creationId xmlns:a16="http://schemas.microsoft.com/office/drawing/2014/main" id="{24FB4930-7741-4AD7-B02A-37F83DF0BF77}"/>
              </a:ext>
            </a:extLst>
          </p:cNvPr>
          <p:cNvSpPr>
            <a:spLocks noGrp="1"/>
          </p:cNvSpPr>
          <p:nvPr>
            <p:ph type="ftr" sz="quarter" idx="11"/>
          </p:nvPr>
        </p:nvSpPr>
        <p:spPr/>
        <p:txBody>
          <a:bodyPr/>
          <a:lstStyle/>
          <a:p>
            <a:r>
              <a:rPr lang="en-GB"/>
              <a:t>Aldgate Connect: Baseline Study and Economic Analysis</a:t>
            </a:r>
          </a:p>
        </p:txBody>
      </p:sp>
      <p:sp>
        <p:nvSpPr>
          <p:cNvPr id="6" name="Slide Number Placeholder 5">
            <a:extLst>
              <a:ext uri="{FF2B5EF4-FFF2-40B4-BE49-F238E27FC236}">
                <a16:creationId xmlns:a16="http://schemas.microsoft.com/office/drawing/2014/main" id="{F73EBB7F-F612-40B1-8086-C3B9B81383AD}"/>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42441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58A3-99D7-4BFC-A740-74FB6C7F12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430B85-43CF-412B-9D51-C7CBE969C7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22065A-3D52-494D-8092-37892CC71E7C}"/>
              </a:ext>
            </a:extLst>
          </p:cNvPr>
          <p:cNvSpPr>
            <a:spLocks noGrp="1"/>
          </p:cNvSpPr>
          <p:nvPr>
            <p:ph type="dt" sz="half" idx="10"/>
          </p:nvPr>
        </p:nvSpPr>
        <p:spPr/>
        <p:txBody>
          <a:bodyPr/>
          <a:lstStyle/>
          <a:p>
            <a:fld id="{D5538312-4212-454D-A1E4-08C9A7AE4E29}" type="datetime1">
              <a:rPr lang="en-GB" smtClean="0"/>
              <a:t>24/09/2021</a:t>
            </a:fld>
            <a:endParaRPr lang="en-GB"/>
          </a:p>
        </p:txBody>
      </p:sp>
      <p:sp>
        <p:nvSpPr>
          <p:cNvPr id="5" name="Footer Placeholder 4">
            <a:extLst>
              <a:ext uri="{FF2B5EF4-FFF2-40B4-BE49-F238E27FC236}">
                <a16:creationId xmlns:a16="http://schemas.microsoft.com/office/drawing/2014/main" id="{142BAD06-1636-46B8-8290-6DD5F0629644}"/>
              </a:ext>
            </a:extLst>
          </p:cNvPr>
          <p:cNvSpPr>
            <a:spLocks noGrp="1"/>
          </p:cNvSpPr>
          <p:nvPr>
            <p:ph type="ftr" sz="quarter" idx="11"/>
          </p:nvPr>
        </p:nvSpPr>
        <p:spPr>
          <a:xfrm>
            <a:off x="104775" y="6353490"/>
            <a:ext cx="4958080" cy="403862"/>
          </a:xfrm>
        </p:spPr>
        <p:txBody>
          <a:bodyPr/>
          <a:lstStyle>
            <a:lvl1pPr algn="l">
              <a:defRPr sz="900">
                <a:latin typeface="Segoe UI" panose="020B0502040204020203" pitchFamily="34" charset="0"/>
                <a:cs typeface="Segoe UI" panose="020B0502040204020203" pitchFamily="34" charset="0"/>
              </a:defRPr>
            </a:lvl1pPr>
          </a:lstStyle>
          <a:p>
            <a:r>
              <a:rPr lang="en-GB"/>
              <a:t>Aldgate Connect: Baseline Study and Economic Analysis</a:t>
            </a:r>
          </a:p>
        </p:txBody>
      </p:sp>
      <p:sp>
        <p:nvSpPr>
          <p:cNvPr id="6" name="Slide Number Placeholder 5">
            <a:extLst>
              <a:ext uri="{FF2B5EF4-FFF2-40B4-BE49-F238E27FC236}">
                <a16:creationId xmlns:a16="http://schemas.microsoft.com/office/drawing/2014/main" id="{A3869D2D-D51C-4537-84C8-6BD674958D39}"/>
              </a:ext>
            </a:extLst>
          </p:cNvPr>
          <p:cNvSpPr>
            <a:spLocks noGrp="1"/>
          </p:cNvSpPr>
          <p:nvPr>
            <p:ph type="sldNum" sz="quarter" idx="12"/>
          </p:nvPr>
        </p:nvSpPr>
        <p:spPr>
          <a:xfrm>
            <a:off x="3469640" y="6317614"/>
            <a:ext cx="2743200" cy="365125"/>
          </a:xfrm>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40343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BB88-40EA-4513-A3A4-3BDD8BB62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66878A-C49F-4124-97DB-48E04293D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6B5334-7A4F-446F-B259-0565F5B1C497}"/>
              </a:ext>
            </a:extLst>
          </p:cNvPr>
          <p:cNvSpPr>
            <a:spLocks noGrp="1"/>
          </p:cNvSpPr>
          <p:nvPr>
            <p:ph type="dt" sz="half" idx="10"/>
          </p:nvPr>
        </p:nvSpPr>
        <p:spPr/>
        <p:txBody>
          <a:bodyPr/>
          <a:lstStyle/>
          <a:p>
            <a:fld id="{E0781B1F-51A2-4C51-83A8-3DF926F59DFF}" type="datetime1">
              <a:rPr lang="en-GB" smtClean="0"/>
              <a:t>24/09/2021</a:t>
            </a:fld>
            <a:endParaRPr lang="en-GB"/>
          </a:p>
        </p:txBody>
      </p:sp>
      <p:sp>
        <p:nvSpPr>
          <p:cNvPr id="5" name="Footer Placeholder 4">
            <a:extLst>
              <a:ext uri="{FF2B5EF4-FFF2-40B4-BE49-F238E27FC236}">
                <a16:creationId xmlns:a16="http://schemas.microsoft.com/office/drawing/2014/main" id="{4DFA0FEB-F381-4DD9-87C8-7A2E91F1A6F9}"/>
              </a:ext>
            </a:extLst>
          </p:cNvPr>
          <p:cNvSpPr>
            <a:spLocks noGrp="1"/>
          </p:cNvSpPr>
          <p:nvPr>
            <p:ph type="ftr" sz="quarter" idx="11"/>
          </p:nvPr>
        </p:nvSpPr>
        <p:spPr/>
        <p:txBody>
          <a:bodyPr/>
          <a:lstStyle/>
          <a:p>
            <a:r>
              <a:rPr lang="en-GB"/>
              <a:t>Aldgate Connect: Baseline Study and Economic Analysis</a:t>
            </a:r>
          </a:p>
        </p:txBody>
      </p:sp>
      <p:sp>
        <p:nvSpPr>
          <p:cNvPr id="6" name="Slide Number Placeholder 5">
            <a:extLst>
              <a:ext uri="{FF2B5EF4-FFF2-40B4-BE49-F238E27FC236}">
                <a16:creationId xmlns:a16="http://schemas.microsoft.com/office/drawing/2014/main" id="{5436E345-7912-4639-83DA-7017EC88FD81}"/>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186317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41C7-F8E0-4D91-8907-6329639C87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88AFC0-92F0-4930-AEBE-690852C417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D44E5D-BD71-432C-BA06-9BD92D255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5BDADF-A4BB-449F-99BF-CEEA20FD0A38}"/>
              </a:ext>
            </a:extLst>
          </p:cNvPr>
          <p:cNvSpPr>
            <a:spLocks noGrp="1"/>
          </p:cNvSpPr>
          <p:nvPr>
            <p:ph type="dt" sz="half" idx="10"/>
          </p:nvPr>
        </p:nvSpPr>
        <p:spPr/>
        <p:txBody>
          <a:bodyPr/>
          <a:lstStyle/>
          <a:p>
            <a:fld id="{62379290-719D-49A6-AA90-D12FAD53A0D9}" type="datetime1">
              <a:rPr lang="en-GB" smtClean="0"/>
              <a:t>24/09/2021</a:t>
            </a:fld>
            <a:endParaRPr lang="en-GB"/>
          </a:p>
        </p:txBody>
      </p:sp>
      <p:sp>
        <p:nvSpPr>
          <p:cNvPr id="6" name="Footer Placeholder 5">
            <a:extLst>
              <a:ext uri="{FF2B5EF4-FFF2-40B4-BE49-F238E27FC236}">
                <a16:creationId xmlns:a16="http://schemas.microsoft.com/office/drawing/2014/main" id="{D3F95976-E75C-40EC-B738-BBDE7D10829D}"/>
              </a:ext>
            </a:extLst>
          </p:cNvPr>
          <p:cNvSpPr>
            <a:spLocks noGrp="1"/>
          </p:cNvSpPr>
          <p:nvPr>
            <p:ph type="ftr" sz="quarter" idx="11"/>
          </p:nvPr>
        </p:nvSpPr>
        <p:spPr/>
        <p:txBody>
          <a:bodyPr/>
          <a:lstStyle/>
          <a:p>
            <a:r>
              <a:rPr lang="en-GB"/>
              <a:t>Aldgate Connect: Baseline Study and Economic Analysis</a:t>
            </a:r>
          </a:p>
        </p:txBody>
      </p:sp>
      <p:sp>
        <p:nvSpPr>
          <p:cNvPr id="7" name="Slide Number Placeholder 6">
            <a:extLst>
              <a:ext uri="{FF2B5EF4-FFF2-40B4-BE49-F238E27FC236}">
                <a16:creationId xmlns:a16="http://schemas.microsoft.com/office/drawing/2014/main" id="{03331243-7950-484F-8712-21359BB037D7}"/>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17567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36AC-FFB8-430E-8CD8-3F93026A2B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55C3EB-8133-423F-8DCB-9474D85F2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34E042-2404-41E6-8571-E1CBEEC5E5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502BAB-6CF2-462A-8BF2-98C5D0D38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30EDE8-0E2A-4DAD-95AE-A94F912D7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32E16A-3F63-498D-98EB-9793B553ABCC}"/>
              </a:ext>
            </a:extLst>
          </p:cNvPr>
          <p:cNvSpPr>
            <a:spLocks noGrp="1"/>
          </p:cNvSpPr>
          <p:nvPr>
            <p:ph type="dt" sz="half" idx="10"/>
          </p:nvPr>
        </p:nvSpPr>
        <p:spPr/>
        <p:txBody>
          <a:bodyPr/>
          <a:lstStyle/>
          <a:p>
            <a:fld id="{BA30473A-29D1-44C2-A8E7-81B4CBEF2580}" type="datetime1">
              <a:rPr lang="en-GB" smtClean="0"/>
              <a:t>24/09/2021</a:t>
            </a:fld>
            <a:endParaRPr lang="en-GB"/>
          </a:p>
        </p:txBody>
      </p:sp>
      <p:sp>
        <p:nvSpPr>
          <p:cNvPr id="8" name="Footer Placeholder 7">
            <a:extLst>
              <a:ext uri="{FF2B5EF4-FFF2-40B4-BE49-F238E27FC236}">
                <a16:creationId xmlns:a16="http://schemas.microsoft.com/office/drawing/2014/main" id="{D91C1E67-A59D-4714-9E3C-043F34694029}"/>
              </a:ext>
            </a:extLst>
          </p:cNvPr>
          <p:cNvSpPr>
            <a:spLocks noGrp="1"/>
          </p:cNvSpPr>
          <p:nvPr>
            <p:ph type="ftr" sz="quarter" idx="11"/>
          </p:nvPr>
        </p:nvSpPr>
        <p:spPr/>
        <p:txBody>
          <a:bodyPr/>
          <a:lstStyle/>
          <a:p>
            <a:r>
              <a:rPr lang="en-GB"/>
              <a:t>Aldgate Connect: Baseline Study and Economic Analysis</a:t>
            </a:r>
          </a:p>
        </p:txBody>
      </p:sp>
      <p:sp>
        <p:nvSpPr>
          <p:cNvPr id="9" name="Slide Number Placeholder 8">
            <a:extLst>
              <a:ext uri="{FF2B5EF4-FFF2-40B4-BE49-F238E27FC236}">
                <a16:creationId xmlns:a16="http://schemas.microsoft.com/office/drawing/2014/main" id="{606A5E2F-A65E-4005-ACF3-2C20EFB77B81}"/>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300468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7FB1-BACA-4B25-8F60-3A64426B49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336476-6316-4A1D-80B3-3F4808B12723}"/>
              </a:ext>
            </a:extLst>
          </p:cNvPr>
          <p:cNvSpPr>
            <a:spLocks noGrp="1"/>
          </p:cNvSpPr>
          <p:nvPr>
            <p:ph type="dt" sz="half" idx="10"/>
          </p:nvPr>
        </p:nvSpPr>
        <p:spPr/>
        <p:txBody>
          <a:bodyPr/>
          <a:lstStyle/>
          <a:p>
            <a:fld id="{17AC0758-0B3E-4679-B89C-60A4242C0C82}" type="datetime1">
              <a:rPr lang="en-GB" smtClean="0"/>
              <a:t>24/09/2021</a:t>
            </a:fld>
            <a:endParaRPr lang="en-GB"/>
          </a:p>
        </p:txBody>
      </p:sp>
      <p:sp>
        <p:nvSpPr>
          <p:cNvPr id="4" name="Footer Placeholder 3">
            <a:extLst>
              <a:ext uri="{FF2B5EF4-FFF2-40B4-BE49-F238E27FC236}">
                <a16:creationId xmlns:a16="http://schemas.microsoft.com/office/drawing/2014/main" id="{5D03A564-69E8-4FE0-B531-907B4CCDA644}"/>
              </a:ext>
            </a:extLst>
          </p:cNvPr>
          <p:cNvSpPr>
            <a:spLocks noGrp="1"/>
          </p:cNvSpPr>
          <p:nvPr>
            <p:ph type="ftr" sz="quarter" idx="11"/>
          </p:nvPr>
        </p:nvSpPr>
        <p:spPr/>
        <p:txBody>
          <a:bodyPr/>
          <a:lstStyle/>
          <a:p>
            <a:r>
              <a:rPr lang="en-GB"/>
              <a:t>Aldgate Connect: Baseline Study and Economic Analysis</a:t>
            </a:r>
          </a:p>
        </p:txBody>
      </p:sp>
      <p:sp>
        <p:nvSpPr>
          <p:cNvPr id="5" name="Slide Number Placeholder 4">
            <a:extLst>
              <a:ext uri="{FF2B5EF4-FFF2-40B4-BE49-F238E27FC236}">
                <a16:creationId xmlns:a16="http://schemas.microsoft.com/office/drawing/2014/main" id="{B2264209-2602-49A7-92CF-343E307578CD}"/>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305748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29FC5-C8A9-4776-8C4B-A43A3D641A19}"/>
              </a:ext>
            </a:extLst>
          </p:cNvPr>
          <p:cNvSpPr>
            <a:spLocks noGrp="1"/>
          </p:cNvSpPr>
          <p:nvPr>
            <p:ph type="dt" sz="half" idx="10"/>
          </p:nvPr>
        </p:nvSpPr>
        <p:spPr/>
        <p:txBody>
          <a:bodyPr/>
          <a:lstStyle/>
          <a:p>
            <a:fld id="{BF2AE587-C32A-4DFD-A6B9-0C8DBE2529FF}" type="datetime1">
              <a:rPr lang="en-GB" smtClean="0"/>
              <a:t>24/09/2021</a:t>
            </a:fld>
            <a:endParaRPr lang="en-GB"/>
          </a:p>
        </p:txBody>
      </p:sp>
      <p:sp>
        <p:nvSpPr>
          <p:cNvPr id="3" name="Footer Placeholder 2">
            <a:extLst>
              <a:ext uri="{FF2B5EF4-FFF2-40B4-BE49-F238E27FC236}">
                <a16:creationId xmlns:a16="http://schemas.microsoft.com/office/drawing/2014/main" id="{95EFD1FA-3FE7-4EB4-91C5-761BA5593C94}"/>
              </a:ext>
            </a:extLst>
          </p:cNvPr>
          <p:cNvSpPr>
            <a:spLocks noGrp="1"/>
          </p:cNvSpPr>
          <p:nvPr>
            <p:ph type="ftr" sz="quarter" idx="11"/>
          </p:nvPr>
        </p:nvSpPr>
        <p:spPr/>
        <p:txBody>
          <a:bodyPr/>
          <a:lstStyle/>
          <a:p>
            <a:r>
              <a:rPr lang="en-GB"/>
              <a:t>Aldgate Connect: Baseline Study and Economic Analysis</a:t>
            </a:r>
          </a:p>
        </p:txBody>
      </p:sp>
      <p:sp>
        <p:nvSpPr>
          <p:cNvPr id="4" name="Slide Number Placeholder 3">
            <a:extLst>
              <a:ext uri="{FF2B5EF4-FFF2-40B4-BE49-F238E27FC236}">
                <a16:creationId xmlns:a16="http://schemas.microsoft.com/office/drawing/2014/main" id="{93215078-F274-4573-95D8-14452E9529EB}"/>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306842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FD63-3513-4E16-BFA8-9EB017303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5C9E9E-14DD-4876-B313-1AB7540176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F6A8E8-9D0E-4F73-8C86-06B1AC3C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CE830-250B-4BDE-8954-45B0F19E8817}"/>
              </a:ext>
            </a:extLst>
          </p:cNvPr>
          <p:cNvSpPr>
            <a:spLocks noGrp="1"/>
          </p:cNvSpPr>
          <p:nvPr>
            <p:ph type="dt" sz="half" idx="10"/>
          </p:nvPr>
        </p:nvSpPr>
        <p:spPr/>
        <p:txBody>
          <a:bodyPr/>
          <a:lstStyle/>
          <a:p>
            <a:fld id="{9D56C3DC-8F3B-4938-8125-1D34579991E3}" type="datetime1">
              <a:rPr lang="en-GB" smtClean="0"/>
              <a:t>24/09/2021</a:t>
            </a:fld>
            <a:endParaRPr lang="en-GB"/>
          </a:p>
        </p:txBody>
      </p:sp>
      <p:sp>
        <p:nvSpPr>
          <p:cNvPr id="6" name="Footer Placeholder 5">
            <a:extLst>
              <a:ext uri="{FF2B5EF4-FFF2-40B4-BE49-F238E27FC236}">
                <a16:creationId xmlns:a16="http://schemas.microsoft.com/office/drawing/2014/main" id="{88C8AF0F-EEBC-4699-A478-39EB61AC3A91}"/>
              </a:ext>
            </a:extLst>
          </p:cNvPr>
          <p:cNvSpPr>
            <a:spLocks noGrp="1"/>
          </p:cNvSpPr>
          <p:nvPr>
            <p:ph type="ftr" sz="quarter" idx="11"/>
          </p:nvPr>
        </p:nvSpPr>
        <p:spPr/>
        <p:txBody>
          <a:bodyPr/>
          <a:lstStyle/>
          <a:p>
            <a:r>
              <a:rPr lang="en-GB"/>
              <a:t>Aldgate Connect: Baseline Study and Economic Analysis</a:t>
            </a:r>
          </a:p>
        </p:txBody>
      </p:sp>
      <p:sp>
        <p:nvSpPr>
          <p:cNvPr id="7" name="Slide Number Placeholder 6">
            <a:extLst>
              <a:ext uri="{FF2B5EF4-FFF2-40B4-BE49-F238E27FC236}">
                <a16:creationId xmlns:a16="http://schemas.microsoft.com/office/drawing/2014/main" id="{94CD6739-0629-4533-9E04-5F1489D380C4}"/>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347338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5681-62EE-423F-87EE-944F0F623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EF0CA2-9E07-4FE6-B8B5-E775AB656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2C7B06-C40A-4514-84F9-766FA982D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5AF69D-EFD7-4607-BDA0-16697C153DED}"/>
              </a:ext>
            </a:extLst>
          </p:cNvPr>
          <p:cNvSpPr>
            <a:spLocks noGrp="1"/>
          </p:cNvSpPr>
          <p:nvPr>
            <p:ph type="dt" sz="half" idx="10"/>
          </p:nvPr>
        </p:nvSpPr>
        <p:spPr/>
        <p:txBody>
          <a:bodyPr/>
          <a:lstStyle/>
          <a:p>
            <a:fld id="{7B376E4F-617A-4F9B-966B-C10763DB6A06}" type="datetime1">
              <a:rPr lang="en-GB" smtClean="0"/>
              <a:t>24/09/2021</a:t>
            </a:fld>
            <a:endParaRPr lang="en-GB"/>
          </a:p>
        </p:txBody>
      </p:sp>
      <p:sp>
        <p:nvSpPr>
          <p:cNvPr id="6" name="Footer Placeholder 5">
            <a:extLst>
              <a:ext uri="{FF2B5EF4-FFF2-40B4-BE49-F238E27FC236}">
                <a16:creationId xmlns:a16="http://schemas.microsoft.com/office/drawing/2014/main" id="{B6B11F8C-8D94-4B85-9F50-9910C4215103}"/>
              </a:ext>
            </a:extLst>
          </p:cNvPr>
          <p:cNvSpPr>
            <a:spLocks noGrp="1"/>
          </p:cNvSpPr>
          <p:nvPr>
            <p:ph type="ftr" sz="quarter" idx="11"/>
          </p:nvPr>
        </p:nvSpPr>
        <p:spPr/>
        <p:txBody>
          <a:bodyPr/>
          <a:lstStyle/>
          <a:p>
            <a:r>
              <a:rPr lang="en-GB"/>
              <a:t>Aldgate Connect: Baseline Study and Economic Analysis</a:t>
            </a:r>
          </a:p>
        </p:txBody>
      </p:sp>
      <p:sp>
        <p:nvSpPr>
          <p:cNvPr id="7" name="Slide Number Placeholder 6">
            <a:extLst>
              <a:ext uri="{FF2B5EF4-FFF2-40B4-BE49-F238E27FC236}">
                <a16:creationId xmlns:a16="http://schemas.microsoft.com/office/drawing/2014/main" id="{309B5338-11A9-4E62-A019-197CFFD24FE1}"/>
              </a:ext>
            </a:extLst>
          </p:cNvPr>
          <p:cNvSpPr>
            <a:spLocks noGrp="1"/>
          </p:cNvSpPr>
          <p:nvPr>
            <p:ph type="sldNum" sz="quarter" idx="12"/>
          </p:nvPr>
        </p:nvSpPr>
        <p:spPr/>
        <p:txBody>
          <a:bodyPr/>
          <a:lstStyle/>
          <a:p>
            <a:fld id="{04E361EE-CEE0-400D-99AD-0A610B98C417}" type="slidenum">
              <a:rPr lang="en-GB" smtClean="0"/>
              <a:t>‹#›</a:t>
            </a:fld>
            <a:endParaRPr lang="en-GB"/>
          </a:p>
        </p:txBody>
      </p:sp>
    </p:spTree>
    <p:extLst>
      <p:ext uri="{BB962C8B-B14F-4D97-AF65-F5344CB8AC3E}">
        <p14:creationId xmlns:p14="http://schemas.microsoft.com/office/powerpoint/2010/main" val="156108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4C1E49-D939-4EC8-940E-89020F56F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3D5568-D93F-4E62-9FD1-24DC5C627D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B48AC4-8D27-493F-B7E4-F7893B5BA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CDE68-D912-49C5-BFAF-E76739BDA77A}" type="datetime1">
              <a:rPr lang="en-GB" smtClean="0"/>
              <a:t>24/09/2021</a:t>
            </a:fld>
            <a:endParaRPr lang="en-GB"/>
          </a:p>
        </p:txBody>
      </p:sp>
      <p:sp>
        <p:nvSpPr>
          <p:cNvPr id="5" name="Footer Placeholder 4">
            <a:extLst>
              <a:ext uri="{FF2B5EF4-FFF2-40B4-BE49-F238E27FC236}">
                <a16:creationId xmlns:a16="http://schemas.microsoft.com/office/drawing/2014/main" id="{91B1325E-E0D1-4BBC-B8E2-BEF18091F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Aldgate Connect: Baseline Study and Economic Analysis</a:t>
            </a:r>
          </a:p>
        </p:txBody>
      </p:sp>
      <p:sp>
        <p:nvSpPr>
          <p:cNvPr id="6" name="Slide Number Placeholder 5">
            <a:extLst>
              <a:ext uri="{FF2B5EF4-FFF2-40B4-BE49-F238E27FC236}">
                <a16:creationId xmlns:a16="http://schemas.microsoft.com/office/drawing/2014/main" id="{30A82497-BF6D-4E49-9E09-92DF11981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361EE-CEE0-400D-99AD-0A610B98C417}" type="slidenum">
              <a:rPr lang="en-GB" smtClean="0"/>
              <a:t>‹#›</a:t>
            </a:fld>
            <a:endParaRPr lang="en-GB"/>
          </a:p>
        </p:txBody>
      </p:sp>
    </p:spTree>
    <p:extLst>
      <p:ext uri="{BB962C8B-B14F-4D97-AF65-F5344CB8AC3E}">
        <p14:creationId xmlns:p14="http://schemas.microsoft.com/office/powerpoint/2010/main" val="218907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3">
            <a:extLst>
              <a:ext uri="{FF2B5EF4-FFF2-40B4-BE49-F238E27FC236}">
                <a16:creationId xmlns:a16="http://schemas.microsoft.com/office/drawing/2014/main" id="{03126CF3-07E3-4B9B-BD3D-94D5196F1AE4}"/>
              </a:ext>
            </a:extLst>
          </p:cNvPr>
          <p:cNvSpPr txBox="1">
            <a:spLocks/>
          </p:cNvSpPr>
          <p:nvPr/>
        </p:nvSpPr>
        <p:spPr>
          <a:xfrm>
            <a:off x="5605877" y="1955225"/>
            <a:ext cx="6289317" cy="1872585"/>
          </a:xfrm>
          <a:prstGeom prst="rect">
            <a:avLst/>
          </a:prstGeom>
        </p:spPr>
        <p:txBody>
          <a:bodyPr vert="horz" lIns="58652" tIns="29326" rIns="58652" bIns="29326" rtlCol="0" anchor="b">
            <a:normAutofit/>
          </a:bodyPr>
          <a:lstStyle>
            <a:lvl1pPr algn="l" defTabSz="914400" rtl="0" eaLnBrk="1" latinLnBrk="0" hangingPunct="1">
              <a:lnSpc>
                <a:spcPct val="90000"/>
              </a:lnSpc>
              <a:spcBef>
                <a:spcPct val="0"/>
              </a:spcBef>
              <a:buNone/>
              <a:defRPr sz="2800" b="1" i="0" kern="1200" baseline="0">
                <a:solidFill>
                  <a:srgbClr val="FF4337"/>
                </a:solidFill>
                <a:latin typeface="Arial" charset="0"/>
                <a:ea typeface="Arial" charset="0"/>
                <a:cs typeface="Arial" charset="0"/>
              </a:defRPr>
            </a:lvl1pPr>
          </a:lstStyle>
          <a:p>
            <a:pPr>
              <a:spcAft>
                <a:spcPts val="385"/>
              </a:spcAft>
            </a:pPr>
            <a:r>
              <a:rPr lang="en-GB" sz="1800" cap="all" spc="271" dirty="0">
                <a:solidFill>
                  <a:srgbClr val="000000"/>
                </a:solidFill>
                <a:latin typeface="Segoe UI Semibold" panose="020B0702040204020203" pitchFamily="34" charset="0"/>
                <a:ea typeface="+mj-ea"/>
                <a:cs typeface="Segoe UI" panose="020B0502040204020203" pitchFamily="34" charset="0"/>
              </a:rPr>
              <a:t>Business Improvement districts:  </a:t>
            </a:r>
          </a:p>
          <a:p>
            <a:pPr>
              <a:spcAft>
                <a:spcPts val="385"/>
              </a:spcAft>
            </a:pPr>
            <a:r>
              <a:rPr lang="en-GB" sz="1800" cap="all" spc="271" dirty="0">
                <a:solidFill>
                  <a:srgbClr val="000000"/>
                </a:solidFill>
                <a:latin typeface="Segoe UI Semibold" panose="020B0702040204020203" pitchFamily="34" charset="0"/>
                <a:ea typeface="+mj-ea"/>
                <a:cs typeface="Segoe UI" panose="020B0502040204020203" pitchFamily="34" charset="0"/>
              </a:rPr>
              <a:t>Baseline Study &amp; Economic Analysis </a:t>
            </a:r>
          </a:p>
          <a:p>
            <a:pPr>
              <a:spcAft>
                <a:spcPts val="385"/>
              </a:spcAft>
            </a:pPr>
            <a:endParaRPr lang="en-GB" sz="1800" cap="all" spc="271" dirty="0">
              <a:solidFill>
                <a:srgbClr val="000000"/>
              </a:solidFill>
              <a:latin typeface="Segoe UI Semibold" panose="020B0702040204020203" pitchFamily="34" charset="0"/>
              <a:ea typeface="+mj-ea"/>
              <a:cs typeface="Segoe UI" panose="020B0502040204020203" pitchFamily="34" charset="0"/>
            </a:endParaRPr>
          </a:p>
          <a:p>
            <a:pPr>
              <a:spcAft>
                <a:spcPts val="385"/>
              </a:spcAft>
            </a:pPr>
            <a:endParaRPr lang="en-GB" sz="1600" cap="all" spc="271" dirty="0">
              <a:solidFill>
                <a:schemeClr val="bg1">
                  <a:lumMod val="65000"/>
                </a:schemeClr>
              </a:solidFill>
              <a:latin typeface="Segoe UI Semibold" panose="020B0702040204020203" pitchFamily="34" charset="0"/>
              <a:ea typeface="+mj-ea"/>
              <a:cs typeface="Segoe UI" panose="020B0502040204020203" pitchFamily="34" charset="0"/>
            </a:endParaRPr>
          </a:p>
          <a:p>
            <a:pPr>
              <a:spcAft>
                <a:spcPts val="385"/>
              </a:spcAft>
            </a:pPr>
            <a:r>
              <a:rPr lang="en-GB" sz="1600" cap="all" spc="271" dirty="0">
                <a:solidFill>
                  <a:schemeClr val="bg1">
                    <a:lumMod val="65000"/>
                  </a:schemeClr>
                </a:solidFill>
                <a:latin typeface="Segoe UI Semibold" panose="020B0702040204020203" pitchFamily="34" charset="0"/>
                <a:ea typeface="+mj-ea"/>
                <a:cs typeface="Segoe UI" panose="020B0502040204020203" pitchFamily="34" charset="0"/>
              </a:rPr>
              <a:t>December 2020</a:t>
            </a:r>
            <a:endParaRPr lang="en-CA" sz="1600" cap="all" spc="271" dirty="0">
              <a:solidFill>
                <a:schemeClr val="bg1">
                  <a:lumMod val="65000"/>
                </a:schemeClr>
              </a:solidFill>
              <a:latin typeface="Segoe UI Semibold" panose="020B0702040204020203" pitchFamily="34" charset="0"/>
              <a:ea typeface="+mj-ea"/>
              <a:cs typeface="Segoe UI" panose="020B0502040204020203" pitchFamily="34" charset="0"/>
            </a:endParaRPr>
          </a:p>
        </p:txBody>
      </p:sp>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Slide Number Placeholder 4">
            <a:extLst>
              <a:ext uri="{FF2B5EF4-FFF2-40B4-BE49-F238E27FC236}">
                <a16:creationId xmlns:a16="http://schemas.microsoft.com/office/drawing/2014/main" id="{F65C3594-9CCE-4EB7-ABFB-4DD8D38EABD1}"/>
              </a:ext>
            </a:extLst>
          </p:cNvPr>
          <p:cNvSpPr>
            <a:spLocks noGrp="1"/>
          </p:cNvSpPr>
          <p:nvPr>
            <p:ph type="sldNum" sz="quarter" idx="12"/>
          </p:nvPr>
        </p:nvSpPr>
        <p:spPr/>
        <p:txBody>
          <a:bodyPr/>
          <a:lstStyle/>
          <a:p>
            <a:fld id="{04E361EE-CEE0-400D-99AD-0A610B98C417}" type="slidenum">
              <a:rPr lang="en-GB" smtClean="0"/>
              <a:t>1</a:t>
            </a:fld>
            <a:endParaRPr lang="en-GB"/>
          </a:p>
        </p:txBody>
      </p:sp>
      <p:pic>
        <p:nvPicPr>
          <p:cNvPr id="4" name="Picture 3">
            <a:extLst>
              <a:ext uri="{FF2B5EF4-FFF2-40B4-BE49-F238E27FC236}">
                <a16:creationId xmlns:a16="http://schemas.microsoft.com/office/drawing/2014/main" id="{D85E443F-DEE2-4021-8846-791DA237B11B}"/>
              </a:ext>
            </a:extLst>
          </p:cNvPr>
          <p:cNvPicPr>
            <a:picLocks noChangeAspect="1"/>
          </p:cNvPicPr>
          <p:nvPr/>
        </p:nvPicPr>
        <p:blipFill>
          <a:blip r:embed="rId3"/>
          <a:stretch>
            <a:fillRect/>
          </a:stretch>
        </p:blipFill>
        <p:spPr>
          <a:xfrm>
            <a:off x="0" y="36058"/>
            <a:ext cx="4391025" cy="6821941"/>
          </a:xfrm>
          <a:prstGeom prst="rect">
            <a:avLst/>
          </a:prstGeom>
        </p:spPr>
      </p:pic>
      <p:sp>
        <p:nvSpPr>
          <p:cNvPr id="7" name="TextBox 6">
            <a:extLst>
              <a:ext uri="{FF2B5EF4-FFF2-40B4-BE49-F238E27FC236}">
                <a16:creationId xmlns:a16="http://schemas.microsoft.com/office/drawing/2014/main" id="{BBFE0B64-B355-4485-9539-9E746AD9E682}"/>
              </a:ext>
            </a:extLst>
          </p:cNvPr>
          <p:cNvSpPr txBox="1"/>
          <p:nvPr/>
        </p:nvSpPr>
        <p:spPr>
          <a:xfrm>
            <a:off x="-45365" y="6657944"/>
            <a:ext cx="1598645" cy="184666"/>
          </a:xfrm>
          <a:prstGeom prst="rect">
            <a:avLst/>
          </a:prstGeom>
          <a:noFill/>
        </p:spPr>
        <p:txBody>
          <a:bodyPr wrap="square" rtlCol="0">
            <a:spAutoFit/>
          </a:bodyPr>
          <a:lstStyle/>
          <a:p>
            <a:r>
              <a:rPr lang="en-GB" sz="600" dirty="0">
                <a:solidFill>
                  <a:schemeClr val="bg1"/>
                </a:solidFill>
                <a:latin typeface="Segoe UI" panose="020B0502040204020203" pitchFamily="34" charset="0"/>
                <a:cs typeface="Segoe UI" panose="020B0502040204020203" pitchFamily="34" charset="0"/>
              </a:rPr>
              <a:t>Source: Leadenhall Building </a:t>
            </a:r>
            <a:endParaRPr lang="en-GB" sz="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313287-6790-459A-8AD6-1839FF34D29D}"/>
              </a:ext>
            </a:extLst>
          </p:cNvPr>
          <p:cNvSpPr txBox="1"/>
          <p:nvPr/>
        </p:nvSpPr>
        <p:spPr>
          <a:xfrm>
            <a:off x="6180470" y="2645124"/>
            <a:ext cx="4357045" cy="230832"/>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Figure 10 -  Job Density in Inner London (jobs per km</a:t>
            </a:r>
            <a:r>
              <a:rPr lang="en-GB" sz="800" b="1" baseline="30000" dirty="0">
                <a:solidFill>
                  <a:schemeClr val="tx1">
                    <a:lumMod val="75000"/>
                    <a:lumOff val="25000"/>
                  </a:schemeClr>
                </a:solidFill>
                <a:latin typeface="Segoe UI" panose="020B0502040204020203" pitchFamily="34" charset="0"/>
                <a:cs typeface="Segoe UI" panose="020B0502040204020203" pitchFamily="34" charset="0"/>
              </a:rPr>
              <a:t>2</a:t>
            </a:r>
            <a:r>
              <a:rPr lang="en-GB" sz="800" b="1" dirty="0">
                <a:solidFill>
                  <a:schemeClr val="tx1">
                    <a:lumMod val="75000"/>
                    <a:lumOff val="25000"/>
                  </a:schemeClr>
                </a:solidFill>
                <a:latin typeface="Segoe UI" panose="020B0502040204020203" pitchFamily="34" charset="0"/>
                <a:cs typeface="Segoe UI" panose="020B0502040204020203" pitchFamily="34" charset="0"/>
              </a:rPr>
              <a:t>, 2018</a:t>
            </a:r>
            <a:r>
              <a:rPr lang="en-GB" sz="900" b="1" dirty="0">
                <a:solidFill>
                  <a:schemeClr val="tx1">
                    <a:lumMod val="75000"/>
                    <a:lumOff val="25000"/>
                  </a:schemeClr>
                </a:solidFill>
                <a:latin typeface="Segoe UI" panose="020B0502040204020203" pitchFamily="34" charset="0"/>
                <a:cs typeface="Segoe UI" panose="020B0502040204020203" pitchFamily="34" charset="0"/>
              </a:rPr>
              <a:t>)</a:t>
            </a:r>
            <a:endParaRPr lang="en-GB" sz="1600" b="1" dirty="0"/>
          </a:p>
        </p:txBody>
      </p:sp>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5928655" cy="470898"/>
          </a:xfrm>
          <a:prstGeom prst="rect">
            <a:avLst/>
          </a:prstGeom>
        </p:spPr>
        <p:txBody>
          <a:bodyPr>
            <a:normAutofit fontScale="90000"/>
          </a:bodyPr>
          <a:lstStyle/>
          <a:p>
            <a:pPr algn="l"/>
            <a:r>
              <a:rPr lang="en-GB" sz="2000" cap="all" spc="271">
                <a:solidFill>
                  <a:srgbClr val="000000"/>
                </a:solidFill>
                <a:latin typeface="Segoe UI Semibold" panose="020B0702040204020203" pitchFamily="34" charset="0"/>
                <a:cs typeface="Segoe UI" panose="020B0502040204020203" pitchFamily="34" charset="0"/>
              </a:rPr>
              <a:t>employment</a:t>
            </a:r>
            <a:br>
              <a:rPr lang="en-GB" sz="2000" cap="all" spc="271">
                <a:solidFill>
                  <a:srgbClr val="000000"/>
                </a:solidFill>
                <a:latin typeface="Segoe UI Semibold" panose="020B0702040204020203" pitchFamily="34" charset="0"/>
                <a:cs typeface="Segoe UI" panose="020B0502040204020203" pitchFamily="34" charset="0"/>
              </a:rPr>
            </a:br>
            <a:r>
              <a:rPr lang="en-GB" sz="1800" cap="all" spc="271">
                <a:solidFill>
                  <a:schemeClr val="bg1">
                    <a:lumMod val="65000"/>
                  </a:schemeClr>
                </a:solidFill>
                <a:latin typeface="Segoe UI Semibold" panose="020B0702040204020203" pitchFamily="34" charset="0"/>
                <a:cs typeface="Segoe UI" panose="020B0502040204020203" pitchFamily="34" charset="0"/>
              </a:rPr>
              <a:t>job density</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Previous analysis has been undertaken to show approximately how many people were employed across each of the Study Areas in 2018. Applying the job estimates to the respective land areas in square km for each of the Study Areas provides an estimate of their employment density (jobs per square km). </a:t>
            </a:r>
            <a:r>
              <a:rPr lang="en-GB" sz="800" b="1" dirty="0">
                <a:solidFill>
                  <a:schemeClr val="tx1">
                    <a:lumMod val="75000"/>
                    <a:lumOff val="25000"/>
                  </a:schemeClr>
                </a:solidFill>
                <a:latin typeface="Segoe UI" panose="020B0502040204020203" pitchFamily="34" charset="0"/>
                <a:cs typeface="Segoe UI" panose="020B0502040204020203" pitchFamily="34" charset="0"/>
              </a:rPr>
              <a:t>Table 1</a:t>
            </a:r>
            <a:r>
              <a:rPr lang="en-GB" sz="800" dirty="0">
                <a:solidFill>
                  <a:schemeClr val="tx1">
                    <a:lumMod val="75000"/>
                    <a:lumOff val="25000"/>
                  </a:schemeClr>
                </a:solidFill>
                <a:latin typeface="Segoe UI" panose="020B0502040204020203" pitchFamily="34" charset="0"/>
                <a:cs typeface="Segoe UI" panose="020B0502040204020203" pitchFamily="34" charset="0"/>
              </a:rPr>
              <a:t> illustrates the job density of each of the four Study Areas alongside other selected geographies.</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As previously eluded to, Aldgate has a higher concentration of residential uses than the other Study Areas resulting in a lower job density (93,130).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Elsewhere Cheapside (187,000), the Eastern City (195,590) and the Fleet Street Quarter (176,160) all have job densities which are greater than the corresponding employment densities of the City of London (174,220) and Greater London as a whole (3,280).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Mapping the employment densities of each LSOA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10</a:t>
            </a:r>
            <a:r>
              <a:rPr lang="en-GB" sz="800" dirty="0">
                <a:solidFill>
                  <a:schemeClr val="tx1">
                    <a:lumMod val="75000"/>
                    <a:lumOff val="25000"/>
                  </a:schemeClr>
                </a:solidFill>
                <a:latin typeface="Segoe UI" panose="020B0502040204020203" pitchFamily="34" charset="0"/>
                <a:cs typeface="Segoe UI" panose="020B0502040204020203" pitchFamily="34" charset="0"/>
              </a:rPr>
              <a:t>), with the Study Area boundaries superimposed over, illustrates this point. For instance, considering the Aldgate Connect BID, it is evident that employment density tapers off from areas of the BID located within the City of London, to the more residential focussed areas within Tower Hamlets. This effect is also evident when considering areas outside of the City of London where the inclusion of all non-employment land areas (e.g. housing, parks, open spaces), of which there is a greater prevalence  outside of the City of London, results in the employment densities falling considerably. This is illustrated by the paler shades of red outside of the City of London.</a:t>
            </a:r>
          </a:p>
          <a:p>
            <a:pPr marL="0" indent="0">
              <a:lnSpc>
                <a:spcPct val="100000"/>
              </a:lnSpc>
              <a:buNone/>
            </a:pPr>
            <a:endParaRPr lang="en-GB" sz="800" dirty="0">
              <a:solidFill>
                <a:schemeClr val="tx1">
                  <a:lumMod val="75000"/>
                  <a:lumOff val="25000"/>
                </a:schemeClr>
              </a:solidFill>
              <a:latin typeface="Segoe UI" panose="020B0502040204020203" pitchFamily="34" charset="0"/>
              <a:cs typeface="Segoe UI" panose="020B0502040204020203" pitchFamily="34" charset="0"/>
            </a:endParaRP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other three Study Areas are all amongst the densest employment areas within London, illustrated by the darker shades of red on the map. This confirms these areas as major employment hubs, even in comparison to the City of London as a whole. </a:t>
            </a: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10</a:t>
            </a:fld>
            <a:endParaRPr lang="en-GB"/>
          </a:p>
        </p:txBody>
      </p:sp>
      <p:sp>
        <p:nvSpPr>
          <p:cNvPr id="3" name="Footer Placeholder 2">
            <a:extLst>
              <a:ext uri="{FF2B5EF4-FFF2-40B4-BE49-F238E27FC236}">
                <a16:creationId xmlns:a16="http://schemas.microsoft.com/office/drawing/2014/main" id="{3CCACEAE-C7E1-42D5-9A68-4C394376846F}"/>
              </a:ext>
            </a:extLst>
          </p:cNvPr>
          <p:cNvSpPr>
            <a:spLocks noGrp="1"/>
          </p:cNvSpPr>
          <p:nvPr>
            <p:ph type="ftr" sz="quarter" idx="11"/>
          </p:nvPr>
        </p:nvSpPr>
        <p:spPr/>
        <p:txBody>
          <a:bodyPr/>
          <a:lstStyle/>
          <a:p>
            <a:r>
              <a:rPr lang="en-GB" dirty="0"/>
              <a:t>Baseline Study and Economic Analysis</a:t>
            </a:r>
          </a:p>
        </p:txBody>
      </p:sp>
      <p:sp>
        <p:nvSpPr>
          <p:cNvPr id="11" name="TextBox 10">
            <a:extLst>
              <a:ext uri="{FF2B5EF4-FFF2-40B4-BE49-F238E27FC236}">
                <a16:creationId xmlns:a16="http://schemas.microsoft.com/office/drawing/2014/main" id="{798E1C61-79F9-44F2-AD7E-E7ED88C3080B}"/>
              </a:ext>
            </a:extLst>
          </p:cNvPr>
          <p:cNvSpPr txBox="1"/>
          <p:nvPr/>
        </p:nvSpPr>
        <p:spPr>
          <a:xfrm>
            <a:off x="6212840" y="6506621"/>
            <a:ext cx="4039198"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Business Register Employment Survey data</a:t>
            </a:r>
            <a:endParaRPr lang="en-GB" sz="1100" dirty="0"/>
          </a:p>
        </p:txBody>
      </p:sp>
      <p:sp>
        <p:nvSpPr>
          <p:cNvPr id="12" name="TextBox 11">
            <a:extLst>
              <a:ext uri="{FF2B5EF4-FFF2-40B4-BE49-F238E27FC236}">
                <a16:creationId xmlns:a16="http://schemas.microsoft.com/office/drawing/2014/main" id="{87389737-5165-4086-B7B7-1B651222C891}"/>
              </a:ext>
            </a:extLst>
          </p:cNvPr>
          <p:cNvSpPr txBox="1"/>
          <p:nvPr/>
        </p:nvSpPr>
        <p:spPr>
          <a:xfrm>
            <a:off x="9296060" y="579815"/>
            <a:ext cx="2482910"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Table 1 – Job Densities in 2018</a:t>
            </a:r>
            <a:endParaRPr lang="en-GB" sz="1400" b="1" dirty="0"/>
          </a:p>
        </p:txBody>
      </p:sp>
      <p:graphicFrame>
        <p:nvGraphicFramePr>
          <p:cNvPr id="13" name="Table 12">
            <a:extLst>
              <a:ext uri="{FF2B5EF4-FFF2-40B4-BE49-F238E27FC236}">
                <a16:creationId xmlns:a16="http://schemas.microsoft.com/office/drawing/2014/main" id="{445258BF-7D03-4106-9798-DBCFA8042A17}"/>
              </a:ext>
            </a:extLst>
          </p:cNvPr>
          <p:cNvGraphicFramePr>
            <a:graphicFrameLocks noGrp="1"/>
          </p:cNvGraphicFramePr>
          <p:nvPr>
            <p:extLst>
              <p:ext uri="{D42A27DB-BD31-4B8C-83A1-F6EECF244321}">
                <p14:modId xmlns:p14="http://schemas.microsoft.com/office/powerpoint/2010/main" val="3484906481"/>
              </p:ext>
            </p:extLst>
          </p:nvPr>
        </p:nvGraphicFramePr>
        <p:xfrm>
          <a:off x="9357202" y="824985"/>
          <a:ext cx="2520000" cy="1975232"/>
        </p:xfrm>
        <a:graphic>
          <a:graphicData uri="http://schemas.openxmlformats.org/drawingml/2006/table">
            <a:tbl>
              <a:tblPr>
                <a:tableStyleId>{BC89EF96-8CEA-46FF-86C4-4CE0E7609802}</a:tableStyleId>
              </a:tblPr>
              <a:tblGrid>
                <a:gridCol w="1260000">
                  <a:extLst>
                    <a:ext uri="{9D8B030D-6E8A-4147-A177-3AD203B41FA5}">
                      <a16:colId xmlns:a16="http://schemas.microsoft.com/office/drawing/2014/main" val="1545010259"/>
                    </a:ext>
                  </a:extLst>
                </a:gridCol>
                <a:gridCol w="1260000">
                  <a:extLst>
                    <a:ext uri="{9D8B030D-6E8A-4147-A177-3AD203B41FA5}">
                      <a16:colId xmlns:a16="http://schemas.microsoft.com/office/drawing/2014/main" val="1419368132"/>
                    </a:ext>
                  </a:extLst>
                </a:gridCol>
              </a:tblGrid>
              <a:tr h="306355">
                <a:tc>
                  <a:txBody>
                    <a:bodyPr/>
                    <a:lstStyle/>
                    <a:p>
                      <a:pPr marL="0" algn="ctr" defTabSz="914400" rtl="0" eaLnBrk="1" fontAlgn="b" latinLnBrk="0" hangingPunct="1"/>
                      <a:r>
                        <a:rPr lang="en-GB" sz="800" u="none" strike="noStrike" kern="1200" dirty="0">
                          <a:effectLst/>
                          <a:latin typeface="Segoe UI" panose="020B0502040204020203" pitchFamily="34" charset="0"/>
                          <a:cs typeface="Segoe UI" panose="020B0502040204020203" pitchFamily="34" charset="0"/>
                        </a:rPr>
                        <a:t>Geography</a:t>
                      </a:r>
                      <a:endParaRPr lang="en-GB" sz="800" u="none" strike="noStrike" kern="1200" dirty="0">
                        <a:solidFill>
                          <a:schemeClr val="tx1"/>
                        </a:solidFill>
                        <a:effectLst/>
                        <a:latin typeface="Segoe UI" panose="020B0502040204020203" pitchFamily="34" charset="0"/>
                        <a:ea typeface="+mn-ea"/>
                        <a:cs typeface="Segoe UI" panose="020B0502040204020203" pitchFamily="34" charset="0"/>
                      </a:endParaRP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800" u="none" strike="noStrike" kern="1200" dirty="0">
                          <a:effectLst/>
                          <a:latin typeface="Segoe UI" panose="020B0502040204020203" pitchFamily="34" charset="0"/>
                          <a:cs typeface="Segoe UI" panose="020B0502040204020203" pitchFamily="34" charset="0"/>
                        </a:rPr>
                        <a:t>Job Density (jobs per km</a:t>
                      </a:r>
                      <a:r>
                        <a:rPr lang="en-GB" sz="800" u="none" strike="noStrike" kern="1200" baseline="30000" dirty="0">
                          <a:effectLst/>
                          <a:latin typeface="Segoe UI" panose="020B0502040204020203" pitchFamily="34" charset="0"/>
                          <a:cs typeface="Segoe UI" panose="020B0502040204020203" pitchFamily="34" charset="0"/>
                        </a:rPr>
                        <a:t>2</a:t>
                      </a:r>
                      <a:r>
                        <a:rPr lang="en-GB" sz="800" u="none" strike="noStrike" kern="1200" dirty="0">
                          <a:effectLst/>
                          <a:latin typeface="Segoe UI" panose="020B0502040204020203" pitchFamily="34" charset="0"/>
                          <a:cs typeface="Segoe UI" panose="020B0502040204020203" pitchFamily="34" charset="0"/>
                        </a:rPr>
                        <a:t>)</a:t>
                      </a:r>
                    </a:p>
                  </a:txBody>
                  <a:tcPr marL="0" marR="0" marT="0" marB="0" anchor="ctr">
                    <a:solidFill>
                      <a:schemeClr val="tx2">
                        <a:lumMod val="20000"/>
                        <a:lumOff val="80000"/>
                      </a:schemeClr>
                    </a:solidFill>
                  </a:tcPr>
                </a:tc>
                <a:extLst>
                  <a:ext uri="{0D108BD9-81ED-4DB2-BD59-A6C34878D82A}">
                    <a16:rowId xmlns:a16="http://schemas.microsoft.com/office/drawing/2014/main" val="473576939"/>
                  </a:ext>
                </a:extLst>
              </a:tr>
              <a:tr h="238411">
                <a:tc>
                  <a:txBody>
                    <a:bodyPr/>
                    <a:lstStyle/>
                    <a:p>
                      <a:pPr marL="0" algn="ctr" defTabSz="914400" rtl="0" eaLnBrk="1" fontAlgn="b" latinLnBrk="0" hangingPunct="1"/>
                      <a:r>
                        <a:rPr lang="en-GB" sz="800" kern="1200" dirty="0">
                          <a:latin typeface="Segoe UI" panose="020B0502040204020203" pitchFamily="34" charset="0"/>
                          <a:cs typeface="Segoe UI" panose="020B0502040204020203" pitchFamily="34" charset="0"/>
                        </a:rPr>
                        <a:t>Fleet Street Quarter</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176,160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extLst>
                  <a:ext uri="{0D108BD9-81ED-4DB2-BD59-A6C34878D82A}">
                    <a16:rowId xmlns:a16="http://schemas.microsoft.com/office/drawing/2014/main" val="4141561861"/>
                  </a:ext>
                </a:extLst>
              </a:tr>
              <a:tr h="238411">
                <a:tc>
                  <a:txBody>
                    <a:bodyPr/>
                    <a:lstStyle/>
                    <a:p>
                      <a:pPr marL="0" algn="ctr" defTabSz="914400" rtl="0" eaLnBrk="1" fontAlgn="b" latinLnBrk="0" hangingPunct="1"/>
                      <a:r>
                        <a:rPr lang="en-GB" sz="800" kern="1200" dirty="0">
                          <a:latin typeface="Segoe UI" panose="020B0502040204020203" pitchFamily="34" charset="0"/>
                          <a:cs typeface="Segoe UI" panose="020B0502040204020203" pitchFamily="34" charset="0"/>
                        </a:rPr>
                        <a:t>Cheapside</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187,000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extLst>
                  <a:ext uri="{0D108BD9-81ED-4DB2-BD59-A6C34878D82A}">
                    <a16:rowId xmlns:a16="http://schemas.microsoft.com/office/drawing/2014/main" val="1835673089"/>
                  </a:ext>
                </a:extLst>
              </a:tr>
              <a:tr h="238411">
                <a:tc>
                  <a:txBody>
                    <a:bodyPr/>
                    <a:lstStyle/>
                    <a:p>
                      <a:pPr marL="0" algn="ctr" defTabSz="914400" rtl="0" eaLnBrk="1" fontAlgn="b" latinLnBrk="0" hangingPunct="1"/>
                      <a:r>
                        <a:rPr lang="en-GB" sz="800" kern="1200" dirty="0">
                          <a:latin typeface="Segoe UI" panose="020B0502040204020203" pitchFamily="34" charset="0"/>
                          <a:cs typeface="Segoe UI" panose="020B0502040204020203" pitchFamily="34" charset="0"/>
                        </a:rPr>
                        <a:t>Eastern City</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195,590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extLst>
                  <a:ext uri="{0D108BD9-81ED-4DB2-BD59-A6C34878D82A}">
                    <a16:rowId xmlns:a16="http://schemas.microsoft.com/office/drawing/2014/main" val="3215005198"/>
                  </a:ext>
                </a:extLst>
              </a:tr>
              <a:tr h="238411">
                <a:tc>
                  <a:txBody>
                    <a:bodyPr/>
                    <a:lstStyle/>
                    <a:p>
                      <a:pPr marL="0" algn="ctr" defTabSz="914400" rtl="0" eaLnBrk="1" fontAlgn="b" latinLnBrk="0" hangingPunct="1"/>
                      <a:r>
                        <a:rPr lang="en-GB" sz="800" kern="1200" dirty="0">
                          <a:latin typeface="Segoe UI" panose="020B0502040204020203" pitchFamily="34" charset="0"/>
                          <a:cs typeface="Segoe UI" panose="020B0502040204020203" pitchFamily="34" charset="0"/>
                        </a:rPr>
                        <a:t>Aldgate</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93,130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extLst>
                  <a:ext uri="{0D108BD9-81ED-4DB2-BD59-A6C34878D82A}">
                    <a16:rowId xmlns:a16="http://schemas.microsoft.com/office/drawing/2014/main" val="3451384295"/>
                  </a:ext>
                </a:extLst>
              </a:tr>
              <a:tr h="238411">
                <a:tc>
                  <a:txBody>
                    <a:bodyPr/>
                    <a:lstStyle/>
                    <a:p>
                      <a:pPr marL="0" algn="ctr" defTabSz="914400" rtl="0" eaLnBrk="1" fontAlgn="b" latinLnBrk="0" hangingPunct="1"/>
                      <a:r>
                        <a:rPr lang="en-GB" sz="800" kern="1200" dirty="0">
                          <a:latin typeface="Segoe UI" panose="020B0502040204020203" pitchFamily="34" charset="0"/>
                          <a:cs typeface="Segoe UI" panose="020B0502040204020203" pitchFamily="34" charset="0"/>
                        </a:rPr>
                        <a:t>City of London</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  174,220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extLst>
                  <a:ext uri="{0D108BD9-81ED-4DB2-BD59-A6C34878D82A}">
                    <a16:rowId xmlns:a16="http://schemas.microsoft.com/office/drawing/2014/main" val="2809775924"/>
                  </a:ext>
                </a:extLst>
              </a:tr>
              <a:tr h="238411">
                <a:tc>
                  <a:txBody>
                    <a:bodyPr/>
                    <a:lstStyle/>
                    <a:p>
                      <a:pPr marL="0" algn="ctr" defTabSz="914400" rtl="0" eaLnBrk="1" fontAlgn="b" latinLnBrk="0" hangingPunct="1"/>
                      <a:r>
                        <a:rPr lang="en-GB" sz="800" kern="1200" dirty="0">
                          <a:latin typeface="Segoe UI" panose="020B0502040204020203" pitchFamily="34" charset="0"/>
                          <a:cs typeface="Segoe UI" panose="020B0502040204020203" pitchFamily="34" charset="0"/>
                        </a:rPr>
                        <a:t>Tower Hamlet</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15,030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extLst>
                  <a:ext uri="{0D108BD9-81ED-4DB2-BD59-A6C34878D82A}">
                    <a16:rowId xmlns:a16="http://schemas.microsoft.com/office/drawing/2014/main" val="2969788099"/>
                  </a:ext>
                </a:extLst>
              </a:tr>
              <a:tr h="238411">
                <a:tc>
                  <a:txBody>
                    <a:bodyPr/>
                    <a:lstStyle/>
                    <a:p>
                      <a:pPr marL="0" algn="ctr" defTabSz="914400" rtl="0" eaLnBrk="1" fontAlgn="b" latinLnBrk="0" hangingPunct="1"/>
                      <a:r>
                        <a:rPr lang="en-GB" sz="800" kern="1200" dirty="0">
                          <a:latin typeface="Segoe UI" panose="020B0502040204020203" pitchFamily="34" charset="0"/>
                          <a:cs typeface="Segoe UI" panose="020B0502040204020203" pitchFamily="34" charset="0"/>
                        </a:rPr>
                        <a:t>London</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3,280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extLst>
                  <a:ext uri="{0D108BD9-81ED-4DB2-BD59-A6C34878D82A}">
                    <a16:rowId xmlns:a16="http://schemas.microsoft.com/office/drawing/2014/main" val="1688618004"/>
                  </a:ext>
                </a:extLst>
              </a:tr>
            </a:tbl>
          </a:graphicData>
        </a:graphic>
      </p:graphicFrame>
      <p:pic>
        <p:nvPicPr>
          <p:cNvPr id="14" name="Picture 13" descr="Background pattern&#10;&#10;Description automatically generated">
            <a:extLst>
              <a:ext uri="{FF2B5EF4-FFF2-40B4-BE49-F238E27FC236}">
                <a16:creationId xmlns:a16="http://schemas.microsoft.com/office/drawing/2014/main" id="{44C49E47-9243-4C00-ACA8-A0260C71894B}"/>
              </a:ext>
            </a:extLst>
          </p:cNvPr>
          <p:cNvPicPr>
            <a:picLocks noChangeAspect="1"/>
          </p:cNvPicPr>
          <p:nvPr/>
        </p:nvPicPr>
        <p:blipFill rotWithShape="1">
          <a:blip r:embed="rId3">
            <a:extLst>
              <a:ext uri="{28A0092B-C50C-407E-A947-70E740481C1C}">
                <a14:useLocalDpi xmlns:a14="http://schemas.microsoft.com/office/drawing/2010/main" val="0"/>
              </a:ext>
            </a:extLst>
          </a:blip>
          <a:srcRect l="2869" t="9383" b="3115"/>
          <a:stretch/>
        </p:blipFill>
        <p:spPr>
          <a:xfrm>
            <a:off x="6261403" y="2875956"/>
            <a:ext cx="5589016" cy="3560561"/>
          </a:xfrm>
          <a:prstGeom prst="rect">
            <a:avLst/>
          </a:prstGeom>
        </p:spPr>
      </p:pic>
    </p:spTree>
    <p:extLst>
      <p:ext uri="{BB962C8B-B14F-4D97-AF65-F5344CB8AC3E}">
        <p14:creationId xmlns:p14="http://schemas.microsoft.com/office/powerpoint/2010/main" val="3460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5928655" cy="470898"/>
          </a:xfrm>
          <a:prstGeom prst="rect">
            <a:avLst/>
          </a:prstGeom>
        </p:spPr>
        <p:txBody>
          <a:bodyPr>
            <a:normAutofit fontScale="90000"/>
          </a:bodyPr>
          <a:lstStyle/>
          <a:p>
            <a:pPr algn="l"/>
            <a:r>
              <a:rPr lang="en-GB" sz="2000" cap="all" spc="271" dirty="0">
                <a:solidFill>
                  <a:srgbClr val="000000"/>
                </a:solidFill>
                <a:latin typeface="Segoe UI Semibold" panose="020B0702040204020203" pitchFamily="34" charset="0"/>
                <a:cs typeface="Segoe UI" panose="020B0502040204020203" pitchFamily="34" charset="0"/>
              </a:rPr>
              <a:t>Output</a:t>
            </a:r>
            <a:br>
              <a:rPr lang="en-GB" sz="2000" cap="all" spc="271" dirty="0">
                <a:solidFill>
                  <a:srgbClr val="000000"/>
                </a:solidFill>
                <a:latin typeface="Segoe UI Semibold" panose="020B0702040204020203" pitchFamily="34" charset="0"/>
                <a:cs typeface="Segoe UI" panose="020B0502040204020203" pitchFamily="34" charset="0"/>
              </a:rPr>
            </a:br>
            <a:r>
              <a:rPr lang="en-GB" sz="1800" cap="all" spc="271" dirty="0">
                <a:solidFill>
                  <a:schemeClr val="bg1">
                    <a:lumMod val="65000"/>
                  </a:schemeClr>
                </a:solidFill>
                <a:latin typeface="Segoe UI Semibold" panose="020B0702040204020203" pitchFamily="34" charset="0"/>
                <a:cs typeface="Segoe UI" panose="020B0502040204020203" pitchFamily="34" charset="0"/>
              </a:rPr>
              <a:t>gross value added</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Gross Value Added (GVA) is a measure of goods and services produced within any given geographical area, and is the primary metric of the economic value generated by an area.</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GVA data is unavailable at a more detailed geography than borough level. Each Study Area’s output has therefore been estimated by combining the GVA per worker by sector for the City of London or Tower Hamlets, with the employment by sector for each Study Area.</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Based on this approach, the estimated total GVA of the four Study Areas together is approximately £35.2 billion. Proportioning the GVA by area, </a:t>
            </a:r>
            <a:r>
              <a:rPr lang="en-GB" sz="800" b="1" dirty="0">
                <a:solidFill>
                  <a:schemeClr val="tx1">
                    <a:lumMod val="75000"/>
                    <a:lumOff val="25000"/>
                  </a:schemeClr>
                </a:solidFill>
                <a:latin typeface="Segoe UI" panose="020B0502040204020203" pitchFamily="34" charset="0"/>
                <a:cs typeface="Segoe UI" panose="020B0502040204020203" pitchFamily="34" charset="0"/>
              </a:rPr>
              <a:t>this equates to approximately 48% of the GVA generated in the City of London and 5% of the GVA generated in Tower Hamlets.</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Figure 11</a:t>
            </a:r>
            <a:r>
              <a:rPr lang="en-GB" sz="800" dirty="0">
                <a:solidFill>
                  <a:schemeClr val="tx1">
                    <a:lumMod val="75000"/>
                    <a:lumOff val="25000"/>
                  </a:schemeClr>
                </a:solidFill>
                <a:latin typeface="Segoe UI" panose="020B0502040204020203" pitchFamily="34" charset="0"/>
                <a:cs typeface="Segoe UI" panose="020B0502040204020203" pitchFamily="34" charset="0"/>
              </a:rPr>
              <a:t> sets out the GVA generated across each Study Area. The Eastern City generates the greatest amount of GVA, at £11.8 billion, followed by the Fleet Street Quarter (£9.5 billion), Cheapside (£7.9 billion), and finally Aldgate (£6.0 billion). To put this into further perspective, a GVA of £35.2 billion equates to 8% of London’s total GVA and 2% of England’s GVA. This is a significant contribution coming from land areas which make up only 0.1% of London’s land size and 0.001% of England’s.</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Figure 12</a:t>
            </a:r>
            <a:r>
              <a:rPr lang="en-GB" sz="800" dirty="0">
                <a:solidFill>
                  <a:schemeClr val="tx1">
                    <a:lumMod val="75000"/>
                    <a:lumOff val="25000"/>
                  </a:schemeClr>
                </a:solidFill>
                <a:latin typeface="Segoe UI" panose="020B0502040204020203" pitchFamily="34" charset="0"/>
                <a:cs typeface="Segoe UI" panose="020B0502040204020203" pitchFamily="34" charset="0"/>
              </a:rPr>
              <a:t> shows that the high value nature of the employment supported across the four Study Areas is reflected in the average GVA per worker. All four Study Areas have a GVA per worker considerably greater than the London average (£87,259), with both Cheapside (£142,490) and the Eastern City (£143,140) also above the City of London average (£136,595).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GVA analysis illustrates the significant economic contribution that the four Study Areas make not only to London, but the wider national economy. </a:t>
            </a:r>
          </a:p>
          <a:p>
            <a:pPr marL="0" indent="0">
              <a:lnSpc>
                <a:spcPct val="100000"/>
              </a:lnSpc>
              <a:buNone/>
            </a:pPr>
            <a:endParaRPr lang="en-GB" sz="8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11</a:t>
            </a:fld>
            <a:endParaRPr lang="en-GB" dirty="0"/>
          </a:p>
        </p:txBody>
      </p:sp>
      <p:sp>
        <p:nvSpPr>
          <p:cNvPr id="3" name="Footer Placeholder 2">
            <a:extLst>
              <a:ext uri="{FF2B5EF4-FFF2-40B4-BE49-F238E27FC236}">
                <a16:creationId xmlns:a16="http://schemas.microsoft.com/office/drawing/2014/main" id="{073419C5-E6D5-4BD3-B78F-EC5DCDED31CF}"/>
              </a:ext>
            </a:extLst>
          </p:cNvPr>
          <p:cNvSpPr>
            <a:spLocks noGrp="1"/>
          </p:cNvSpPr>
          <p:nvPr>
            <p:ph type="ftr" sz="quarter" idx="11"/>
          </p:nvPr>
        </p:nvSpPr>
        <p:spPr/>
        <p:txBody>
          <a:bodyPr/>
          <a:lstStyle/>
          <a:p>
            <a:r>
              <a:rPr lang="en-GB" dirty="0"/>
              <a:t>Baseline Study and Economic Analysis</a:t>
            </a:r>
          </a:p>
        </p:txBody>
      </p:sp>
      <p:sp>
        <p:nvSpPr>
          <p:cNvPr id="12" name="TextBox 11">
            <a:extLst>
              <a:ext uri="{FF2B5EF4-FFF2-40B4-BE49-F238E27FC236}">
                <a16:creationId xmlns:a16="http://schemas.microsoft.com/office/drawing/2014/main" id="{7F9ACDA3-6972-4BDD-ABEF-C058CF7BA291}"/>
              </a:ext>
            </a:extLst>
          </p:cNvPr>
          <p:cNvSpPr txBox="1"/>
          <p:nvPr/>
        </p:nvSpPr>
        <p:spPr>
          <a:xfrm>
            <a:off x="6335374" y="6430645"/>
            <a:ext cx="4357045"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WSP Calculation based on GVA and Number of Employees (previous calculations)</a:t>
            </a:r>
            <a:endParaRPr lang="en-GB" sz="1100" dirty="0"/>
          </a:p>
        </p:txBody>
      </p:sp>
      <p:sp>
        <p:nvSpPr>
          <p:cNvPr id="18" name="TextBox 17">
            <a:extLst>
              <a:ext uri="{FF2B5EF4-FFF2-40B4-BE49-F238E27FC236}">
                <a16:creationId xmlns:a16="http://schemas.microsoft.com/office/drawing/2014/main" id="{0A28EAF7-6385-4E06-BA0C-A9F1D7D249F3}"/>
              </a:ext>
            </a:extLst>
          </p:cNvPr>
          <p:cNvSpPr txBox="1"/>
          <p:nvPr/>
        </p:nvSpPr>
        <p:spPr>
          <a:xfrm>
            <a:off x="6335374" y="240979"/>
            <a:ext cx="5270802"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Figure 11 – GVA (£ billions) generated across the four Study Areas</a:t>
            </a:r>
            <a:endParaRPr lang="en-GB" sz="1400" b="1" dirty="0"/>
          </a:p>
        </p:txBody>
      </p:sp>
      <p:graphicFrame>
        <p:nvGraphicFramePr>
          <p:cNvPr id="17" name="Chart 16">
            <a:extLst>
              <a:ext uri="{FF2B5EF4-FFF2-40B4-BE49-F238E27FC236}">
                <a16:creationId xmlns:a16="http://schemas.microsoft.com/office/drawing/2014/main" id="{4C50EE26-63F5-4725-A3D2-545EAD351DC9}"/>
              </a:ext>
            </a:extLst>
          </p:cNvPr>
          <p:cNvGraphicFramePr>
            <a:graphicFrameLocks/>
          </p:cNvGraphicFramePr>
          <p:nvPr>
            <p:extLst>
              <p:ext uri="{D42A27DB-BD31-4B8C-83A1-F6EECF244321}">
                <p14:modId xmlns:p14="http://schemas.microsoft.com/office/powerpoint/2010/main" val="1051394616"/>
              </p:ext>
            </p:extLst>
          </p:nvPr>
        </p:nvGraphicFramePr>
        <p:xfrm>
          <a:off x="6403431" y="3423346"/>
          <a:ext cx="4697729" cy="30102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37A3A289-9C77-47A5-8EED-AC9E0A511D4C}"/>
              </a:ext>
            </a:extLst>
          </p:cNvPr>
          <p:cNvGraphicFramePr>
            <a:graphicFrameLocks/>
          </p:cNvGraphicFramePr>
          <p:nvPr>
            <p:extLst>
              <p:ext uri="{D42A27DB-BD31-4B8C-83A1-F6EECF244321}">
                <p14:modId xmlns:p14="http://schemas.microsoft.com/office/powerpoint/2010/main" val="106686415"/>
              </p:ext>
            </p:extLst>
          </p:nvPr>
        </p:nvGraphicFramePr>
        <p:xfrm>
          <a:off x="6212840" y="344263"/>
          <a:ext cx="4524564" cy="2682796"/>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5863963E-2921-48F9-AFB3-15D1F1D516D6}"/>
              </a:ext>
            </a:extLst>
          </p:cNvPr>
          <p:cNvSpPr txBox="1"/>
          <p:nvPr/>
        </p:nvSpPr>
        <p:spPr>
          <a:xfrm>
            <a:off x="7992911" y="1200578"/>
            <a:ext cx="964422" cy="646331"/>
          </a:xfrm>
          <a:prstGeom prst="rect">
            <a:avLst/>
          </a:prstGeom>
          <a:noFill/>
        </p:spPr>
        <p:txBody>
          <a:bodyPr wrap="square" rtlCol="0">
            <a:spAutoFit/>
          </a:bodyPr>
          <a:lstStyle/>
          <a:p>
            <a:pPr algn="ctr"/>
            <a:r>
              <a:rPr lang="en-GB" sz="1200" b="1" dirty="0">
                <a:solidFill>
                  <a:schemeClr val="tx1">
                    <a:lumMod val="75000"/>
                    <a:lumOff val="25000"/>
                  </a:schemeClr>
                </a:solidFill>
                <a:latin typeface="Segoe UI" panose="020B0502040204020203" pitchFamily="34" charset="0"/>
                <a:cs typeface="Segoe UI" panose="020B0502040204020203" pitchFamily="34" charset="0"/>
              </a:rPr>
              <a:t>£35.2 billion GVA</a:t>
            </a:r>
          </a:p>
        </p:txBody>
      </p:sp>
      <p:sp>
        <p:nvSpPr>
          <p:cNvPr id="25" name="TextBox 21">
            <a:extLst>
              <a:ext uri="{FF2B5EF4-FFF2-40B4-BE49-F238E27FC236}">
                <a16:creationId xmlns:a16="http://schemas.microsoft.com/office/drawing/2014/main" id="{F38934A6-616A-40DE-9776-233E90E9FDDA}"/>
              </a:ext>
            </a:extLst>
          </p:cNvPr>
          <p:cNvSpPr txBox="1"/>
          <p:nvPr/>
        </p:nvSpPr>
        <p:spPr>
          <a:xfrm>
            <a:off x="9951129" y="1110055"/>
            <a:ext cx="1329835"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chemeClr val="tx1">
                    <a:lumMod val="75000"/>
                    <a:lumOff val="25000"/>
                  </a:schemeClr>
                </a:solidFill>
                <a:latin typeface="Segoe UI" panose="020B0502040204020203" pitchFamily="34" charset="0"/>
                <a:cs typeface="Segoe UI" panose="020B0502040204020203" pitchFamily="34" charset="0"/>
              </a:rPr>
              <a:t>48% of the City of London GVA is generated in the Study Areas </a:t>
            </a:r>
          </a:p>
        </p:txBody>
      </p:sp>
      <p:sp>
        <p:nvSpPr>
          <p:cNvPr id="26" name="TextBox 25">
            <a:extLst>
              <a:ext uri="{FF2B5EF4-FFF2-40B4-BE49-F238E27FC236}">
                <a16:creationId xmlns:a16="http://schemas.microsoft.com/office/drawing/2014/main" id="{CD7321A7-E5A8-4419-B18D-3E6621E8AF03}"/>
              </a:ext>
            </a:extLst>
          </p:cNvPr>
          <p:cNvSpPr txBox="1"/>
          <p:nvPr/>
        </p:nvSpPr>
        <p:spPr>
          <a:xfrm>
            <a:off x="6403431" y="3181714"/>
            <a:ext cx="4357045"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Figure 12 -  GVA per worker (£) in 2018 (selected geographies) </a:t>
            </a:r>
            <a:endParaRPr lang="en-GB" sz="1400" b="1" dirty="0"/>
          </a:p>
        </p:txBody>
      </p:sp>
    </p:spTree>
    <p:extLst>
      <p:ext uri="{BB962C8B-B14F-4D97-AF65-F5344CB8AC3E}">
        <p14:creationId xmlns:p14="http://schemas.microsoft.com/office/powerpoint/2010/main" val="99072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5928655" cy="470898"/>
          </a:xfrm>
          <a:prstGeom prst="rect">
            <a:avLst/>
          </a:prstGeom>
        </p:spPr>
        <p:txBody>
          <a:bodyPr>
            <a:normAutofit fontScale="90000"/>
          </a:bodyPr>
          <a:lstStyle/>
          <a:p>
            <a:pPr algn="l"/>
            <a:r>
              <a:rPr lang="en-GB" sz="2000" cap="all" spc="271" dirty="0">
                <a:solidFill>
                  <a:srgbClr val="000000"/>
                </a:solidFill>
                <a:latin typeface="Segoe UI Semibold" panose="020B0702040204020203" pitchFamily="34" charset="0"/>
                <a:cs typeface="Segoe UI" panose="020B0502040204020203" pitchFamily="34" charset="0"/>
              </a:rPr>
              <a:t>Output</a:t>
            </a:r>
            <a:br>
              <a:rPr lang="en-GB" sz="2000" cap="all" spc="271" dirty="0">
                <a:solidFill>
                  <a:srgbClr val="000000"/>
                </a:solidFill>
                <a:latin typeface="Segoe UI Semibold" panose="020B0702040204020203" pitchFamily="34" charset="0"/>
                <a:cs typeface="Segoe UI" panose="020B0502040204020203" pitchFamily="34" charset="0"/>
              </a:rPr>
            </a:br>
            <a:r>
              <a:rPr lang="en-GB" sz="1800" cap="all" spc="271" dirty="0">
                <a:solidFill>
                  <a:schemeClr val="bg1">
                    <a:lumMod val="65000"/>
                  </a:schemeClr>
                </a:solidFill>
                <a:latin typeface="Segoe UI Semibold" panose="020B0702040204020203" pitchFamily="34" charset="0"/>
                <a:cs typeface="Segoe UI" panose="020B0502040204020203" pitchFamily="34" charset="0"/>
              </a:rPr>
              <a:t>gross value added</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GVA generated across each Study Area has been compared against the total land area of each (within the City of London).</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Based on the preceding analysis, the Study Areas account for the following proportions of GVA generated in the City of London:</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Fleet Street – 13.7% of the City of London GVA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Cheapside – 11.4% of the City of London GVA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Eastern City – 17.1% of the City of London GVA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Aldgate – 6.0% of the City of London GVA</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In relation to the total land area, the Study Areas account for the following proportions within the City of London:</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Fleet Street – 14.9% of the CoL land area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Cheapside – 10.2% of the CoL land area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Eastern City – 14.6% of the CoL land area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Aldgate – 7.7% of the CoL land area</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comparison between the two parameters is illustrated in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13</a:t>
            </a:r>
            <a:r>
              <a:rPr lang="en-GB" sz="800" dirty="0">
                <a:solidFill>
                  <a:schemeClr val="tx1">
                    <a:lumMod val="75000"/>
                    <a:lumOff val="25000"/>
                  </a:schemeClr>
                </a:solidFill>
                <a:latin typeface="Segoe UI" panose="020B0502040204020203" pitchFamily="34" charset="0"/>
                <a:cs typeface="Segoe UI" panose="020B0502040204020203" pitchFamily="34" charset="0"/>
              </a:rPr>
              <a:t>.</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Cheapside and the Eastern City both have a higher proportion of the City of London’s GVA relative to their land area, represented by being just beneath the dotted line. The aligns with the GVA per worker data analysed previously, with these two areas generating a greater GVA per worker than the City of London average.</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Conversely the Fleet Street Quarter and Aldgate both have a marginally lower proportion of the City of London GVA relative to their land areas.</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Aldgate Connect BID also has parts of its geography located in Tower Hamlets. It accounts for approximately 5.2% of the GVA of Tower Hamlets but only 1.4% of the total land area, illustrating a higher GVA per worker in the Tower Hamlets portion of the Aldgate BID, compared to Tower Hamlets as a whole. </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Tax Revenue</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Further analysis has been undertaken into the amount of GVA which accrues to the Treasury in the form of taxation.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proportion of national income (i.e. total GVA) that accrues to the Treasury in the UK was estimated to be approximately 37% by the Institute for Fiscal Studies (IFS). Other publications has placed the figure between 30% - 40%.  The main types of taxation are: Income Tax, National Insurance contributions and VAT which account for approximately two thirds of total taxation collected by the UK Government.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Using the IFS figure of 37%, it can be estimated  that the four Study Areas collectively generated £13 billion in tax revenue in 2018, approximately half of the total tax revenue generated by the City based on this approach. The respective amounts by Study Area are broken down in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14</a:t>
            </a:r>
            <a:r>
              <a:rPr lang="en-GB" sz="800" dirty="0">
                <a:solidFill>
                  <a:schemeClr val="tx1">
                    <a:lumMod val="75000"/>
                    <a:lumOff val="25000"/>
                  </a:schemeClr>
                </a:solidFill>
                <a:latin typeface="Segoe UI" panose="020B0502040204020203" pitchFamily="34" charset="0"/>
                <a:cs typeface="Segoe UI" panose="020B0502040204020203" pitchFamily="34" charset="0"/>
              </a:rPr>
              <a:t>. </a:t>
            </a: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12</a:t>
            </a:fld>
            <a:endParaRPr lang="en-GB" dirty="0"/>
          </a:p>
        </p:txBody>
      </p:sp>
      <p:sp>
        <p:nvSpPr>
          <p:cNvPr id="3" name="Footer Placeholder 2">
            <a:extLst>
              <a:ext uri="{FF2B5EF4-FFF2-40B4-BE49-F238E27FC236}">
                <a16:creationId xmlns:a16="http://schemas.microsoft.com/office/drawing/2014/main" id="{073419C5-E6D5-4BD3-B78F-EC5DCDED31CF}"/>
              </a:ext>
            </a:extLst>
          </p:cNvPr>
          <p:cNvSpPr>
            <a:spLocks noGrp="1"/>
          </p:cNvSpPr>
          <p:nvPr>
            <p:ph type="ftr" sz="quarter" idx="11"/>
          </p:nvPr>
        </p:nvSpPr>
        <p:spPr/>
        <p:txBody>
          <a:bodyPr/>
          <a:lstStyle/>
          <a:p>
            <a:r>
              <a:rPr lang="en-GB" dirty="0"/>
              <a:t>Baseline Study and Economic Analysis</a:t>
            </a:r>
          </a:p>
        </p:txBody>
      </p:sp>
      <p:sp>
        <p:nvSpPr>
          <p:cNvPr id="11" name="TextBox 10">
            <a:extLst>
              <a:ext uri="{FF2B5EF4-FFF2-40B4-BE49-F238E27FC236}">
                <a16:creationId xmlns:a16="http://schemas.microsoft.com/office/drawing/2014/main" id="{9D1D574F-CFA4-47E4-8480-722905579B17}"/>
              </a:ext>
            </a:extLst>
          </p:cNvPr>
          <p:cNvSpPr txBox="1"/>
          <p:nvPr/>
        </p:nvSpPr>
        <p:spPr>
          <a:xfrm>
            <a:off x="6335375" y="3549147"/>
            <a:ext cx="4357045"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Figure 14 -  Tax revenue (£ billions) by Study Area in 2018 </a:t>
            </a:r>
            <a:endParaRPr lang="en-GB" sz="1400" b="1" dirty="0"/>
          </a:p>
        </p:txBody>
      </p:sp>
      <p:grpSp>
        <p:nvGrpSpPr>
          <p:cNvPr id="2" name="Group 1">
            <a:extLst>
              <a:ext uri="{FF2B5EF4-FFF2-40B4-BE49-F238E27FC236}">
                <a16:creationId xmlns:a16="http://schemas.microsoft.com/office/drawing/2014/main" id="{23CECA05-0526-4CA7-8AD5-5EF2677326C4}"/>
              </a:ext>
            </a:extLst>
          </p:cNvPr>
          <p:cNvGrpSpPr/>
          <p:nvPr/>
        </p:nvGrpSpPr>
        <p:grpSpPr>
          <a:xfrm>
            <a:off x="5979161" y="369000"/>
            <a:ext cx="5400000" cy="3060000"/>
            <a:chOff x="6096000" y="326007"/>
            <a:chExt cx="5400000" cy="3060000"/>
          </a:xfrm>
        </p:grpSpPr>
        <p:graphicFrame>
          <p:nvGraphicFramePr>
            <p:cNvPr id="13" name="Chart 12">
              <a:extLst>
                <a:ext uri="{FF2B5EF4-FFF2-40B4-BE49-F238E27FC236}">
                  <a16:creationId xmlns:a16="http://schemas.microsoft.com/office/drawing/2014/main" id="{2ED00828-6AE3-4AE0-96C8-B1A3BB0FE62A}"/>
                </a:ext>
              </a:extLst>
            </p:cNvPr>
            <p:cNvGraphicFramePr>
              <a:graphicFrameLocks/>
            </p:cNvGraphicFramePr>
            <p:nvPr>
              <p:extLst>
                <p:ext uri="{D42A27DB-BD31-4B8C-83A1-F6EECF244321}">
                  <p14:modId xmlns:p14="http://schemas.microsoft.com/office/powerpoint/2010/main" val="1171619539"/>
                </p:ext>
              </p:extLst>
            </p:nvPr>
          </p:nvGraphicFramePr>
          <p:xfrm>
            <a:off x="6096000" y="326007"/>
            <a:ext cx="5400000" cy="306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DF17CD34-4715-4FAD-9954-8C48002997B3}"/>
                </a:ext>
              </a:extLst>
            </p:cNvPr>
            <p:cNvCxnSpPr>
              <a:cxnSpLocks/>
            </p:cNvCxnSpPr>
            <p:nvPr/>
          </p:nvCxnSpPr>
          <p:spPr>
            <a:xfrm flipV="1">
              <a:off x="6835775" y="750661"/>
              <a:ext cx="4392002" cy="2065214"/>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0A28EAF7-6385-4E06-BA0C-A9F1D7D249F3}"/>
              </a:ext>
            </a:extLst>
          </p:cNvPr>
          <p:cNvSpPr txBox="1"/>
          <p:nvPr/>
        </p:nvSpPr>
        <p:spPr>
          <a:xfrm>
            <a:off x="6212840" y="400325"/>
            <a:ext cx="5270802"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Figure 13 – Comparing GVA and Land Areas of each BID against the City of London</a:t>
            </a:r>
            <a:endParaRPr lang="en-GB" sz="1600" b="1" dirty="0"/>
          </a:p>
        </p:txBody>
      </p:sp>
      <p:sp>
        <p:nvSpPr>
          <p:cNvPr id="15" name="TextBox 14">
            <a:extLst>
              <a:ext uri="{FF2B5EF4-FFF2-40B4-BE49-F238E27FC236}">
                <a16:creationId xmlns:a16="http://schemas.microsoft.com/office/drawing/2014/main" id="{B8BFF9BB-2154-409D-BEAA-4A33C49D118C}"/>
              </a:ext>
            </a:extLst>
          </p:cNvPr>
          <p:cNvSpPr txBox="1"/>
          <p:nvPr/>
        </p:nvSpPr>
        <p:spPr>
          <a:xfrm>
            <a:off x="6422944" y="6345579"/>
            <a:ext cx="4357045"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WSP Calculation based on GVA and Number of Employees (previous calculations)</a:t>
            </a:r>
            <a:endParaRPr lang="en-GB" sz="1100" dirty="0"/>
          </a:p>
        </p:txBody>
      </p:sp>
      <p:graphicFrame>
        <p:nvGraphicFramePr>
          <p:cNvPr id="17" name="Chart 16">
            <a:extLst>
              <a:ext uri="{FF2B5EF4-FFF2-40B4-BE49-F238E27FC236}">
                <a16:creationId xmlns:a16="http://schemas.microsoft.com/office/drawing/2014/main" id="{71189E17-F1A2-4333-986D-18B77CC3A15F}"/>
              </a:ext>
            </a:extLst>
          </p:cNvPr>
          <p:cNvGraphicFramePr>
            <a:graphicFrameLocks/>
          </p:cNvGraphicFramePr>
          <p:nvPr>
            <p:extLst>
              <p:ext uri="{D42A27DB-BD31-4B8C-83A1-F6EECF244321}">
                <p14:modId xmlns:p14="http://schemas.microsoft.com/office/powerpoint/2010/main" val="2122197918"/>
              </p:ext>
            </p:extLst>
          </p:nvPr>
        </p:nvGraphicFramePr>
        <p:xfrm>
          <a:off x="6335375" y="3764591"/>
          <a:ext cx="4357045" cy="239999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BC2EC4A-096A-439C-8BA6-11261C23E617}"/>
              </a:ext>
            </a:extLst>
          </p:cNvPr>
          <p:cNvSpPr txBox="1"/>
          <p:nvPr/>
        </p:nvSpPr>
        <p:spPr>
          <a:xfrm>
            <a:off x="10398604" y="4480892"/>
            <a:ext cx="1424668" cy="784830"/>
          </a:xfrm>
          <a:prstGeom prst="rect">
            <a:avLst/>
          </a:prstGeom>
          <a:noFill/>
        </p:spPr>
        <p:txBody>
          <a:bodyPr wrap="square" rtlCol="0">
            <a:spAutoFit/>
          </a:bodyPr>
          <a:lstStyle/>
          <a:p>
            <a:r>
              <a:rPr lang="en-GB" sz="900" b="1" dirty="0">
                <a:solidFill>
                  <a:schemeClr val="tx1">
                    <a:lumMod val="75000"/>
                    <a:lumOff val="25000"/>
                  </a:schemeClr>
                </a:solidFill>
                <a:latin typeface="Segoe UI" panose="020B0502040204020203" pitchFamily="34" charset="0"/>
                <a:cs typeface="Segoe UI" panose="020B0502040204020203" pitchFamily="34" charset="0"/>
              </a:rPr>
              <a:t>£13 billion in tax revenue in 2018 which equates to approximately 51% of City of London total</a:t>
            </a:r>
          </a:p>
        </p:txBody>
      </p:sp>
    </p:spTree>
    <p:extLst>
      <p:ext uri="{BB962C8B-B14F-4D97-AF65-F5344CB8AC3E}">
        <p14:creationId xmlns:p14="http://schemas.microsoft.com/office/powerpoint/2010/main" val="423265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ltVert">
          <a:fgClr>
            <a:srgbClr val="FFFFFF"/>
          </a:fgClr>
          <a:bgClr>
            <a:schemeClr val="bg1"/>
          </a:bgClr>
        </a:pattFill>
        <a:effectLst/>
      </p:bgPr>
    </p:bg>
    <p:spTree>
      <p:nvGrpSpPr>
        <p:cNvPr id="1" name=""/>
        <p:cNvGrpSpPr/>
        <p:nvPr/>
      </p:nvGrpSpPr>
      <p:grpSpPr>
        <a:xfrm>
          <a:off x="0" y="0"/>
          <a:ext cx="0" cy="0"/>
          <a:chOff x="0" y="0"/>
          <a:chExt cx="0" cy="0"/>
        </a:xfrm>
      </p:grpSpPr>
      <p:sp>
        <p:nvSpPr>
          <p:cNvPr id="11" name="Titre 3">
            <a:extLst>
              <a:ext uri="{FF2B5EF4-FFF2-40B4-BE49-F238E27FC236}">
                <a16:creationId xmlns:a16="http://schemas.microsoft.com/office/drawing/2014/main" id="{03126CF3-07E3-4B9B-BD3D-94D5196F1AE4}"/>
              </a:ext>
            </a:extLst>
          </p:cNvPr>
          <p:cNvSpPr txBox="1">
            <a:spLocks/>
          </p:cNvSpPr>
          <p:nvPr/>
        </p:nvSpPr>
        <p:spPr>
          <a:xfrm>
            <a:off x="4882210" y="2692400"/>
            <a:ext cx="2427580" cy="942370"/>
          </a:xfrm>
          <a:prstGeom prst="rect">
            <a:avLst/>
          </a:prstGeom>
        </p:spPr>
        <p:txBody>
          <a:bodyPr vert="horz" lIns="58652" tIns="29326" rIns="58652" bIns="29326" rtlCol="0" anchor="b">
            <a:normAutofit/>
          </a:bodyPr>
          <a:lstStyle>
            <a:lvl1pPr algn="l" defTabSz="914400" rtl="0" eaLnBrk="1" latinLnBrk="0" hangingPunct="1">
              <a:lnSpc>
                <a:spcPct val="90000"/>
              </a:lnSpc>
              <a:spcBef>
                <a:spcPct val="0"/>
              </a:spcBef>
              <a:buNone/>
              <a:defRPr sz="2800" b="1" i="0" kern="1200" baseline="0">
                <a:solidFill>
                  <a:srgbClr val="FF4337"/>
                </a:solidFill>
                <a:latin typeface="Arial" charset="0"/>
                <a:ea typeface="Arial" charset="0"/>
                <a:cs typeface="Arial" charset="0"/>
              </a:defRPr>
            </a:lvl1pPr>
          </a:lstStyle>
          <a:p>
            <a:pPr>
              <a:spcAft>
                <a:spcPts val="385"/>
              </a:spcAft>
            </a:pPr>
            <a:r>
              <a:rPr lang="en-GB" sz="1800" cap="all" spc="271" dirty="0">
                <a:solidFill>
                  <a:srgbClr val="000000"/>
                </a:solidFill>
                <a:latin typeface="Segoe UI Semibold" panose="020B0702040204020203" pitchFamily="34" charset="0"/>
                <a:ea typeface="+mj-ea"/>
                <a:cs typeface="Segoe UI" panose="020B0502040204020203" pitchFamily="34" charset="0"/>
              </a:rPr>
              <a:t>3. Conclusions  </a:t>
            </a:r>
          </a:p>
          <a:p>
            <a:pPr>
              <a:spcAft>
                <a:spcPts val="385"/>
              </a:spcAft>
            </a:pPr>
            <a:endParaRPr lang="en-GB" sz="1800" cap="all" spc="271" dirty="0">
              <a:solidFill>
                <a:srgbClr val="000000"/>
              </a:solidFill>
              <a:latin typeface="Segoe UI Semibold" panose="020B0702040204020203" pitchFamily="34" charset="0"/>
              <a:ea typeface="+mj-ea"/>
              <a:cs typeface="Segoe UI" panose="020B0502040204020203" pitchFamily="34" charset="0"/>
            </a:endParaRPr>
          </a:p>
        </p:txBody>
      </p:sp>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Slide Number Placeholder 4">
            <a:extLst>
              <a:ext uri="{FF2B5EF4-FFF2-40B4-BE49-F238E27FC236}">
                <a16:creationId xmlns:a16="http://schemas.microsoft.com/office/drawing/2014/main" id="{F65C3594-9CCE-4EB7-ABFB-4DD8D38EABD1}"/>
              </a:ext>
            </a:extLst>
          </p:cNvPr>
          <p:cNvSpPr>
            <a:spLocks noGrp="1"/>
          </p:cNvSpPr>
          <p:nvPr>
            <p:ph type="sldNum" sz="quarter" idx="12"/>
          </p:nvPr>
        </p:nvSpPr>
        <p:spPr/>
        <p:txBody>
          <a:bodyPr/>
          <a:lstStyle/>
          <a:p>
            <a:fld id="{04E361EE-CEE0-400D-99AD-0A610B98C417}" type="slidenum">
              <a:rPr lang="en-GB" smtClean="0"/>
              <a:t>13</a:t>
            </a:fld>
            <a:endParaRPr lang="en-GB"/>
          </a:p>
        </p:txBody>
      </p:sp>
      <p:sp>
        <p:nvSpPr>
          <p:cNvPr id="3" name="Footer Placeholder 2">
            <a:extLst>
              <a:ext uri="{FF2B5EF4-FFF2-40B4-BE49-F238E27FC236}">
                <a16:creationId xmlns:a16="http://schemas.microsoft.com/office/drawing/2014/main" id="{6ACB1A5A-CA5A-459E-84B6-7360534AEF80}"/>
              </a:ext>
            </a:extLst>
          </p:cNvPr>
          <p:cNvSpPr>
            <a:spLocks noGrp="1"/>
          </p:cNvSpPr>
          <p:nvPr>
            <p:ph type="ftr" sz="quarter" idx="11"/>
          </p:nvPr>
        </p:nvSpPr>
        <p:spPr/>
        <p:txBody>
          <a:bodyPr/>
          <a:lstStyle/>
          <a:p>
            <a:r>
              <a:rPr lang="en-GB" dirty="0"/>
              <a:t>Baseline Study and Economic Analysis</a:t>
            </a:r>
          </a:p>
        </p:txBody>
      </p:sp>
    </p:spTree>
    <p:extLst>
      <p:ext uri="{BB962C8B-B14F-4D97-AF65-F5344CB8AC3E}">
        <p14:creationId xmlns:p14="http://schemas.microsoft.com/office/powerpoint/2010/main" val="359805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7898381" cy="470898"/>
          </a:xfrm>
          <a:prstGeom prst="rect">
            <a:avLst/>
          </a:prstGeom>
        </p:spPr>
        <p:txBody>
          <a:bodyPr>
            <a:normAutofit fontScale="90000"/>
          </a:bodyPr>
          <a:lstStyle/>
          <a:p>
            <a:pPr algn="l"/>
            <a:r>
              <a:rPr lang="en-GB" sz="2000" cap="all" spc="271" dirty="0">
                <a:solidFill>
                  <a:srgbClr val="000000"/>
                </a:solidFill>
                <a:latin typeface="Segoe UI Semibold" panose="020B0702040204020203" pitchFamily="34" charset="0"/>
                <a:cs typeface="Segoe UI" panose="020B0502040204020203" pitchFamily="34" charset="0"/>
              </a:rPr>
              <a:t>Conclusion</a:t>
            </a:r>
            <a:br>
              <a:rPr lang="en-GB" sz="2000" cap="all" spc="271" dirty="0">
                <a:solidFill>
                  <a:srgbClr val="000000"/>
                </a:solidFill>
                <a:latin typeface="Segoe UI Semibold" panose="020B0702040204020203" pitchFamily="34" charset="0"/>
                <a:cs typeface="Segoe UI" panose="020B0502040204020203" pitchFamily="34" charset="0"/>
              </a:rPr>
            </a:br>
            <a:r>
              <a:rPr lang="en-GB" sz="1800" cap="all" spc="271" dirty="0">
                <a:solidFill>
                  <a:schemeClr val="bg1">
                    <a:lumMod val="65000"/>
                  </a:schemeClr>
                </a:solidFill>
                <a:latin typeface="Segoe UI Semibold" panose="020B0702040204020203" pitchFamily="34" charset="0"/>
                <a:cs typeface="Segoe UI" panose="020B0502040204020203" pitchFamily="34" charset="0"/>
              </a:rPr>
              <a:t>Findings of report</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a:bodyPr>
          <a:lstStyle/>
          <a:p>
            <a:pPr marL="0" indent="0">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This report has provided a high level overview of some of key economic metrics WSP has analysed as part of their detailed socio-economic studies into the four BIDs and Partnerships.</a:t>
            </a:r>
          </a:p>
          <a:p>
            <a:pPr marL="0" indent="0">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report has collated these statistics in order to ascertain the collective contribution the Study Areas make to the London economy and wider national economy.</a:t>
            </a:r>
          </a:p>
          <a:p>
            <a:pPr marL="0" indent="0">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following sets out some of the key findings:</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The total residential population across the four Study Areas was 10,050, with 80% of this population located within the Aldgate BID.</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The four Study Areas collectively account for 36% of the City of London’s population. </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The four Study Areas collectively support </a:t>
            </a:r>
            <a:r>
              <a:rPr lang="en-GB" sz="800" b="1" dirty="0">
                <a:solidFill>
                  <a:schemeClr val="tx1">
                    <a:lumMod val="75000"/>
                    <a:lumOff val="25000"/>
                  </a:schemeClr>
                </a:solidFill>
                <a:latin typeface="Segoe UI" panose="020B0502040204020203" pitchFamily="34" charset="0"/>
                <a:cs typeface="Segoe UI" panose="020B0502040204020203" pitchFamily="34" charset="0"/>
              </a:rPr>
              <a:t>261,630 jobs </a:t>
            </a:r>
            <a:r>
              <a:rPr lang="en-GB" sz="800" dirty="0">
                <a:solidFill>
                  <a:schemeClr val="tx1">
                    <a:lumMod val="75000"/>
                    <a:lumOff val="25000"/>
                  </a:schemeClr>
                </a:solidFill>
                <a:latin typeface="Segoe UI" panose="020B0502040204020203" pitchFamily="34" charset="0"/>
                <a:cs typeface="Segoe UI" panose="020B0502040204020203" pitchFamily="34" charset="0"/>
              </a:rPr>
              <a:t>– 244,410 within the City of London and 17,220 within Tower Hamlets.</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Together, the Study Areas account for approximately </a:t>
            </a:r>
            <a:r>
              <a:rPr lang="en-GB" sz="800" b="1" dirty="0">
                <a:solidFill>
                  <a:schemeClr val="tx1">
                    <a:lumMod val="75000"/>
                    <a:lumOff val="25000"/>
                  </a:schemeClr>
                </a:solidFill>
                <a:latin typeface="Segoe UI" panose="020B0502040204020203" pitchFamily="34" charset="0"/>
                <a:cs typeface="Segoe UI" panose="020B0502040204020203" pitchFamily="34" charset="0"/>
              </a:rPr>
              <a:t>48% of jobs within the City, and 6% within Tower Hamlets. </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The total jobs across the four Study Areas has </a:t>
            </a:r>
            <a:r>
              <a:rPr lang="en-GB" sz="800" b="1" dirty="0">
                <a:solidFill>
                  <a:schemeClr val="tx1">
                    <a:lumMod val="75000"/>
                    <a:lumOff val="25000"/>
                  </a:schemeClr>
                </a:solidFill>
                <a:latin typeface="Segoe UI" panose="020B0502040204020203" pitchFamily="34" charset="0"/>
                <a:cs typeface="Segoe UI" panose="020B0502040204020203" pitchFamily="34" charset="0"/>
              </a:rPr>
              <a:t>grown by 15.8% between 2015-2018</a:t>
            </a:r>
            <a:r>
              <a:rPr lang="en-GB" sz="800" dirty="0">
                <a:solidFill>
                  <a:schemeClr val="tx1">
                    <a:lumMod val="75000"/>
                    <a:lumOff val="25000"/>
                  </a:schemeClr>
                </a:solidFill>
                <a:latin typeface="Segoe UI" panose="020B0502040204020203" pitchFamily="34" charset="0"/>
                <a:cs typeface="Segoe UI" panose="020B0502040204020203" pitchFamily="34" charset="0"/>
              </a:rPr>
              <a:t>, greater than the overall increase in jobs seen across the City of London (15.3%), Tower Hamlets (7.7%), London (4.8%) and England as a whole (3.7%). </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The top sectors of employment across the four Study Areas are similar, with </a:t>
            </a:r>
            <a:r>
              <a:rPr lang="en-GB" sz="800" b="1" dirty="0">
                <a:solidFill>
                  <a:schemeClr val="tx1">
                    <a:lumMod val="75000"/>
                    <a:lumOff val="25000"/>
                  </a:schemeClr>
                </a:solidFill>
                <a:latin typeface="Segoe UI" panose="020B0502040204020203" pitchFamily="34" charset="0"/>
                <a:cs typeface="Segoe UI" panose="020B0502040204020203" pitchFamily="34" charset="0"/>
              </a:rPr>
              <a:t>Financial and Insurance activities </a:t>
            </a:r>
            <a:r>
              <a:rPr lang="en-GB" sz="800" dirty="0">
                <a:solidFill>
                  <a:schemeClr val="tx1">
                    <a:lumMod val="75000"/>
                    <a:lumOff val="25000"/>
                  </a:schemeClr>
                </a:solidFill>
                <a:latin typeface="Segoe UI" panose="020B0502040204020203" pitchFamily="34" charset="0"/>
                <a:cs typeface="Segoe UI" panose="020B0502040204020203" pitchFamily="34" charset="0"/>
              </a:rPr>
              <a:t>the dominant sectors of employment across Cheapside, Eastern City and Aldgate.</a:t>
            </a:r>
          </a:p>
          <a:p>
            <a:r>
              <a:rPr lang="en-GB" sz="800" dirty="0">
                <a:solidFill>
                  <a:schemeClr val="tx1">
                    <a:lumMod val="75000"/>
                    <a:lumOff val="25000"/>
                  </a:schemeClr>
                </a:solidFill>
                <a:latin typeface="Segoe UI" panose="020B0502040204020203" pitchFamily="34" charset="0"/>
                <a:cs typeface="Segoe UI" panose="020B0502040204020203" pitchFamily="34" charset="0"/>
              </a:rPr>
              <a:t>Within the Fleet Street Quarter, the dominant sector of employment is the </a:t>
            </a:r>
            <a:r>
              <a:rPr lang="en-GB" sz="800" b="1" dirty="0">
                <a:solidFill>
                  <a:schemeClr val="tx1">
                    <a:lumMod val="75000"/>
                    <a:lumOff val="25000"/>
                  </a:schemeClr>
                </a:solidFill>
                <a:latin typeface="Segoe UI" panose="020B0502040204020203" pitchFamily="34" charset="0"/>
                <a:cs typeface="Segoe UI" panose="020B0502040204020203" pitchFamily="34" charset="0"/>
              </a:rPr>
              <a:t>Legal and Accounting sector</a:t>
            </a:r>
            <a:r>
              <a:rPr lang="en-GB" sz="800" dirty="0">
                <a:solidFill>
                  <a:schemeClr val="tx1">
                    <a:lumMod val="75000"/>
                    <a:lumOff val="25000"/>
                  </a:schemeClr>
                </a:solidFill>
                <a:latin typeface="Segoe UI" panose="020B0502040204020203" pitchFamily="34" charset="0"/>
                <a:cs typeface="Segoe UI" panose="020B0502040204020203" pitchFamily="34" charset="0"/>
              </a:rPr>
              <a:t>, confirming the area as London's legal hub. </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The estimated total </a:t>
            </a:r>
            <a:r>
              <a:rPr lang="en-GB" sz="800" b="1" dirty="0">
                <a:solidFill>
                  <a:schemeClr val="tx1">
                    <a:lumMod val="75000"/>
                    <a:lumOff val="25000"/>
                  </a:schemeClr>
                </a:solidFill>
                <a:latin typeface="Segoe UI" panose="020B0502040204020203" pitchFamily="34" charset="0"/>
                <a:cs typeface="Segoe UI" panose="020B0502040204020203" pitchFamily="34" charset="0"/>
              </a:rPr>
              <a:t>GVA </a:t>
            </a:r>
            <a:r>
              <a:rPr lang="en-GB" sz="800" dirty="0">
                <a:solidFill>
                  <a:schemeClr val="tx1">
                    <a:lumMod val="75000"/>
                    <a:lumOff val="25000"/>
                  </a:schemeClr>
                </a:solidFill>
                <a:latin typeface="Segoe UI" panose="020B0502040204020203" pitchFamily="34" charset="0"/>
                <a:cs typeface="Segoe UI" panose="020B0502040204020203" pitchFamily="34" charset="0"/>
              </a:rPr>
              <a:t>of the four Study Areas together is approximately </a:t>
            </a:r>
            <a:r>
              <a:rPr lang="en-GB" sz="800" b="1" dirty="0">
                <a:solidFill>
                  <a:schemeClr val="tx1">
                    <a:lumMod val="75000"/>
                    <a:lumOff val="25000"/>
                  </a:schemeClr>
                </a:solidFill>
                <a:latin typeface="Segoe UI" panose="020B0502040204020203" pitchFamily="34" charset="0"/>
                <a:cs typeface="Segoe UI" panose="020B0502040204020203" pitchFamily="34" charset="0"/>
              </a:rPr>
              <a:t>£35.2 billion</a:t>
            </a:r>
            <a:r>
              <a:rPr lang="en-GB" sz="800" dirty="0">
                <a:solidFill>
                  <a:schemeClr val="tx1">
                    <a:lumMod val="75000"/>
                    <a:lumOff val="25000"/>
                  </a:schemeClr>
                </a:solidFill>
                <a:latin typeface="Segoe UI" panose="020B0502040204020203" pitchFamily="34" charset="0"/>
                <a:cs typeface="Segoe UI" panose="020B0502040204020203" pitchFamily="34" charset="0"/>
              </a:rPr>
              <a:t>.</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This equates to </a:t>
            </a:r>
            <a:r>
              <a:rPr lang="en-GB" sz="800" b="1" dirty="0">
                <a:solidFill>
                  <a:schemeClr val="tx1">
                    <a:lumMod val="75000"/>
                    <a:lumOff val="25000"/>
                  </a:schemeClr>
                </a:solidFill>
                <a:latin typeface="Segoe UI" panose="020B0502040204020203" pitchFamily="34" charset="0"/>
                <a:cs typeface="Segoe UI" panose="020B0502040204020203" pitchFamily="34" charset="0"/>
              </a:rPr>
              <a:t>48% of the GVA generated in the City of London and 5% of the GVA generated in Tower Hamlets.</a:t>
            </a:r>
          </a:p>
          <a:p>
            <a:r>
              <a:rPr lang="en-GB" sz="800" dirty="0">
                <a:solidFill>
                  <a:schemeClr val="tx1">
                    <a:lumMod val="75000"/>
                    <a:lumOff val="25000"/>
                  </a:schemeClr>
                </a:solidFill>
                <a:latin typeface="Segoe UI" panose="020B0502040204020203" pitchFamily="34" charset="0"/>
                <a:cs typeface="Segoe UI" panose="020B0502040204020203" pitchFamily="34" charset="0"/>
              </a:rPr>
              <a:t>GVA of £35.2 billion equates to </a:t>
            </a:r>
            <a:r>
              <a:rPr lang="en-GB" sz="800" b="1" dirty="0">
                <a:solidFill>
                  <a:schemeClr val="tx1">
                    <a:lumMod val="75000"/>
                    <a:lumOff val="25000"/>
                  </a:schemeClr>
                </a:solidFill>
                <a:latin typeface="Segoe UI" panose="020B0502040204020203" pitchFamily="34" charset="0"/>
                <a:cs typeface="Segoe UI" panose="020B0502040204020203" pitchFamily="34" charset="0"/>
              </a:rPr>
              <a:t>8% of London’s total GVA and 2% of England’s GVA</a:t>
            </a:r>
            <a:r>
              <a:rPr lang="en-GB" sz="800" dirty="0">
                <a:solidFill>
                  <a:schemeClr val="tx1">
                    <a:lumMod val="75000"/>
                    <a:lumOff val="25000"/>
                  </a:schemeClr>
                </a:solidFill>
                <a:latin typeface="Segoe UI" panose="020B0502040204020203" pitchFamily="34" charset="0"/>
                <a:cs typeface="Segoe UI" panose="020B0502040204020203" pitchFamily="34" charset="0"/>
              </a:rPr>
              <a:t>. </a:t>
            </a:r>
          </a:p>
          <a:p>
            <a:r>
              <a:rPr lang="en-GB" sz="800" dirty="0">
                <a:solidFill>
                  <a:schemeClr val="tx1">
                    <a:lumMod val="75000"/>
                    <a:lumOff val="25000"/>
                  </a:schemeClr>
                </a:solidFill>
                <a:latin typeface="Segoe UI" panose="020B0502040204020203" pitchFamily="34" charset="0"/>
                <a:cs typeface="Segoe UI" panose="020B0502040204020203" pitchFamily="34" charset="0"/>
              </a:rPr>
              <a:t>GVA per worker for each of the Study Areas was considerably greater than the figure recorded for London as a whole, underlining the high value nature of employment supported across the areas. </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The four Study Areas collectively </a:t>
            </a:r>
            <a:r>
              <a:rPr lang="en-GB" sz="800" b="1" dirty="0">
                <a:solidFill>
                  <a:schemeClr val="tx1">
                    <a:lumMod val="75000"/>
                    <a:lumOff val="25000"/>
                  </a:schemeClr>
                </a:solidFill>
                <a:latin typeface="Segoe UI" panose="020B0502040204020203" pitchFamily="34" charset="0"/>
                <a:cs typeface="Segoe UI" panose="020B0502040204020203" pitchFamily="34" charset="0"/>
              </a:rPr>
              <a:t>generated £13 billion in tax revenue in 2018, </a:t>
            </a:r>
            <a:r>
              <a:rPr lang="en-GB" sz="800" dirty="0">
                <a:solidFill>
                  <a:schemeClr val="tx1">
                    <a:lumMod val="75000"/>
                    <a:lumOff val="25000"/>
                  </a:schemeClr>
                </a:solidFill>
                <a:latin typeface="Segoe UI" panose="020B0502040204020203" pitchFamily="34" charset="0"/>
                <a:cs typeface="Segoe UI" panose="020B0502040204020203" pitchFamily="34" charset="0"/>
              </a:rPr>
              <a:t>making a significant contribution to the Exchequer. </a:t>
            </a:r>
          </a:p>
          <a:p>
            <a:endParaRPr lang="en-GB" sz="800" dirty="0">
              <a:solidFill>
                <a:schemeClr val="tx1">
                  <a:lumMod val="75000"/>
                  <a:lumOff val="25000"/>
                </a:schemeClr>
              </a:solidFill>
              <a:latin typeface="Segoe UI" panose="020B0502040204020203" pitchFamily="34" charset="0"/>
              <a:cs typeface="Segoe UI" panose="020B0502040204020203" pitchFamily="34" charset="0"/>
            </a:endParaRPr>
          </a:p>
          <a:p>
            <a:pPr marL="0" indent="0">
              <a:buNone/>
            </a:pPr>
            <a:endParaRPr lang="en-GB" sz="8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14</a:t>
            </a:fld>
            <a:endParaRPr lang="en-GB"/>
          </a:p>
        </p:txBody>
      </p:sp>
      <p:sp>
        <p:nvSpPr>
          <p:cNvPr id="3" name="Footer Placeholder 2">
            <a:extLst>
              <a:ext uri="{FF2B5EF4-FFF2-40B4-BE49-F238E27FC236}">
                <a16:creationId xmlns:a16="http://schemas.microsoft.com/office/drawing/2014/main" id="{073419C5-E6D5-4BD3-B78F-EC5DCDED31CF}"/>
              </a:ext>
            </a:extLst>
          </p:cNvPr>
          <p:cNvSpPr>
            <a:spLocks noGrp="1"/>
          </p:cNvSpPr>
          <p:nvPr>
            <p:ph type="ftr" sz="quarter" idx="11"/>
          </p:nvPr>
        </p:nvSpPr>
        <p:spPr/>
        <p:txBody>
          <a:bodyPr/>
          <a:lstStyle/>
          <a:p>
            <a:r>
              <a:rPr lang="en-GB" dirty="0"/>
              <a:t>Baseline Study and Economic Analysis</a:t>
            </a:r>
          </a:p>
        </p:txBody>
      </p:sp>
      <p:pic>
        <p:nvPicPr>
          <p:cNvPr id="10" name="Picture 9">
            <a:extLst>
              <a:ext uri="{FF2B5EF4-FFF2-40B4-BE49-F238E27FC236}">
                <a16:creationId xmlns:a16="http://schemas.microsoft.com/office/drawing/2014/main" id="{C6BD7C7E-D4D7-494B-84AE-539DE1445665}"/>
              </a:ext>
            </a:extLst>
          </p:cNvPr>
          <p:cNvPicPr>
            <a:picLocks noChangeAspect="1"/>
          </p:cNvPicPr>
          <p:nvPr/>
        </p:nvPicPr>
        <p:blipFill>
          <a:blip r:embed="rId3"/>
          <a:stretch>
            <a:fillRect/>
          </a:stretch>
        </p:blipFill>
        <p:spPr>
          <a:xfrm>
            <a:off x="7954834" y="0"/>
            <a:ext cx="4237166" cy="6858000"/>
          </a:xfrm>
          <a:prstGeom prst="rect">
            <a:avLst/>
          </a:prstGeom>
        </p:spPr>
      </p:pic>
      <p:sp>
        <p:nvSpPr>
          <p:cNvPr id="9" name="TextBox 8">
            <a:extLst>
              <a:ext uri="{FF2B5EF4-FFF2-40B4-BE49-F238E27FC236}">
                <a16:creationId xmlns:a16="http://schemas.microsoft.com/office/drawing/2014/main" id="{AB904FE6-A83A-48CB-B205-25E0BA75868D}"/>
              </a:ext>
            </a:extLst>
          </p:cNvPr>
          <p:cNvSpPr txBox="1"/>
          <p:nvPr/>
        </p:nvSpPr>
        <p:spPr>
          <a:xfrm>
            <a:off x="7954834" y="6626916"/>
            <a:ext cx="1474237" cy="184666"/>
          </a:xfrm>
          <a:prstGeom prst="rect">
            <a:avLst/>
          </a:prstGeom>
          <a:noFill/>
        </p:spPr>
        <p:txBody>
          <a:bodyPr wrap="square" rtlCol="0">
            <a:spAutoFit/>
          </a:bodyPr>
          <a:lstStyle/>
          <a:p>
            <a:r>
              <a:rPr lang="en-GB" sz="600" dirty="0">
                <a:solidFill>
                  <a:schemeClr val="bg1"/>
                </a:solidFill>
                <a:latin typeface="Segoe UI" panose="020B0502040204020203" pitchFamily="34" charset="0"/>
                <a:cs typeface="Segoe UI" panose="020B0502040204020203" pitchFamily="34" charset="0"/>
              </a:rPr>
              <a:t>Source: Getty Images – Fleet Street</a:t>
            </a:r>
            <a:endParaRPr lang="en-GB" sz="600" dirty="0">
              <a:solidFill>
                <a:schemeClr val="bg1"/>
              </a:solidFill>
            </a:endParaRPr>
          </a:p>
        </p:txBody>
      </p:sp>
    </p:spTree>
    <p:extLst>
      <p:ext uri="{BB962C8B-B14F-4D97-AF65-F5344CB8AC3E}">
        <p14:creationId xmlns:p14="http://schemas.microsoft.com/office/powerpoint/2010/main" val="425618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A8E3328-225E-455B-9261-FCB1C5126F08}"/>
              </a:ext>
            </a:extLst>
          </p:cNvPr>
          <p:cNvSpPr txBox="1"/>
          <p:nvPr/>
        </p:nvSpPr>
        <p:spPr>
          <a:xfrm>
            <a:off x="4212369" y="1413438"/>
            <a:ext cx="6931517"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Table 2 – Key Findings from each Individual Report </a:t>
            </a:r>
            <a:endParaRPr lang="en-GB" sz="1400" b="1" dirty="0"/>
          </a:p>
        </p:txBody>
      </p:sp>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7898381" cy="470898"/>
          </a:xfrm>
          <a:prstGeom prst="rect">
            <a:avLst/>
          </a:prstGeom>
        </p:spPr>
        <p:txBody>
          <a:bodyPr>
            <a:normAutofit fontScale="90000"/>
          </a:bodyPr>
          <a:lstStyle/>
          <a:p>
            <a:pPr algn="l"/>
            <a:r>
              <a:rPr lang="en-GB" sz="2000" cap="all" spc="271" dirty="0">
                <a:solidFill>
                  <a:srgbClr val="000000"/>
                </a:solidFill>
                <a:latin typeface="Segoe UI Semibold" panose="020B0702040204020203" pitchFamily="34" charset="0"/>
                <a:cs typeface="Segoe UI" panose="020B0502040204020203" pitchFamily="34" charset="0"/>
              </a:rPr>
              <a:t>Conclusion</a:t>
            </a:r>
            <a:br>
              <a:rPr lang="en-GB" sz="2000" cap="all" spc="271" dirty="0">
                <a:solidFill>
                  <a:srgbClr val="000000"/>
                </a:solidFill>
                <a:latin typeface="Segoe UI Semibold" panose="020B0702040204020203" pitchFamily="34" charset="0"/>
                <a:cs typeface="Segoe UI" panose="020B0502040204020203" pitchFamily="34" charset="0"/>
              </a:rPr>
            </a:br>
            <a:r>
              <a:rPr lang="en-GB" sz="1800" cap="all" spc="271" dirty="0">
                <a:solidFill>
                  <a:schemeClr val="bg1">
                    <a:lumMod val="65000"/>
                  </a:schemeClr>
                </a:solidFill>
                <a:latin typeface="Segoe UI Semibold" panose="020B0702040204020203" pitchFamily="34" charset="0"/>
                <a:cs typeface="Segoe UI" panose="020B0502040204020203" pitchFamily="34" charset="0"/>
              </a:rPr>
              <a:t>Findings of report</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a:bodyPr>
          <a:lstStyle/>
          <a:p>
            <a:pPr marL="0" indent="0">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For each of the Study Areas, the assessment has quantified the following:</a:t>
            </a:r>
          </a:p>
          <a:p>
            <a:r>
              <a:rPr lang="en-GB" sz="800" dirty="0">
                <a:solidFill>
                  <a:schemeClr val="tx1">
                    <a:lumMod val="75000"/>
                    <a:lumOff val="25000"/>
                  </a:schemeClr>
                </a:solidFill>
                <a:latin typeface="Segoe UI" panose="020B0502040204020203" pitchFamily="34" charset="0"/>
                <a:cs typeface="Segoe UI" panose="020B0502040204020203" pitchFamily="34" charset="0"/>
              </a:rPr>
              <a:t>Population (individually, collectively and as a % of the City of London as a whole);</a:t>
            </a:r>
          </a:p>
          <a:p>
            <a:r>
              <a:rPr lang="en-GB" sz="800" dirty="0">
                <a:solidFill>
                  <a:schemeClr val="tx1">
                    <a:lumMod val="75000"/>
                    <a:lumOff val="25000"/>
                  </a:schemeClr>
                </a:solidFill>
                <a:latin typeface="Segoe UI" panose="020B0502040204020203" pitchFamily="34" charset="0"/>
                <a:cs typeface="Segoe UI" panose="020B0502040204020203" pitchFamily="34" charset="0"/>
              </a:rPr>
              <a:t>Number of jobs supported (individually, collectively and as a % of the City of London as a whole);</a:t>
            </a:r>
          </a:p>
          <a:p>
            <a:r>
              <a:rPr lang="en-GB" sz="800" dirty="0">
                <a:solidFill>
                  <a:schemeClr val="tx1">
                    <a:lumMod val="75000"/>
                    <a:lumOff val="25000"/>
                  </a:schemeClr>
                </a:solidFill>
                <a:latin typeface="Segoe UI" panose="020B0502040204020203" pitchFamily="34" charset="0"/>
                <a:cs typeface="Segoe UI" panose="020B0502040204020203" pitchFamily="34" charset="0"/>
              </a:rPr>
              <a:t>Recent job growth (individually, collectively and in relation to the City of London as a whole);</a:t>
            </a:r>
          </a:p>
          <a:p>
            <a:r>
              <a:rPr lang="en-GB" sz="800" dirty="0">
                <a:solidFill>
                  <a:schemeClr val="tx1">
                    <a:lumMod val="75000"/>
                    <a:lumOff val="25000"/>
                  </a:schemeClr>
                </a:solidFill>
                <a:latin typeface="Segoe UI" panose="020B0502040204020203" pitchFamily="34" charset="0"/>
                <a:cs typeface="Segoe UI" panose="020B0502040204020203" pitchFamily="34" charset="0"/>
              </a:rPr>
              <a:t>Gross Value Added (individually, collectively and as a % of the City of London as a whole);</a:t>
            </a:r>
          </a:p>
          <a:p>
            <a:r>
              <a:rPr lang="en-GB" sz="800" dirty="0">
                <a:solidFill>
                  <a:schemeClr val="tx1">
                    <a:lumMod val="75000"/>
                    <a:lumOff val="25000"/>
                  </a:schemeClr>
                </a:solidFill>
                <a:latin typeface="Segoe UI" panose="020B0502040204020203" pitchFamily="34" charset="0"/>
                <a:cs typeface="Segoe UI" panose="020B0502040204020203" pitchFamily="34" charset="0"/>
              </a:rPr>
              <a:t>GVA per worker (individually, collectively and in relation to the City of London as a whole); and</a:t>
            </a:r>
          </a:p>
          <a:p>
            <a:r>
              <a:rPr lang="en-GB" sz="800" dirty="0">
                <a:solidFill>
                  <a:schemeClr val="tx1">
                    <a:lumMod val="75000"/>
                    <a:lumOff val="25000"/>
                  </a:schemeClr>
                </a:solidFill>
                <a:latin typeface="Segoe UI" panose="020B0502040204020203" pitchFamily="34" charset="0"/>
                <a:cs typeface="Segoe UI" panose="020B0502040204020203" pitchFamily="34" charset="0"/>
              </a:rPr>
              <a:t>Tax Revenue (individually, collectively and as a % of the City of London as a whole). </a:t>
            </a:r>
          </a:p>
          <a:p>
            <a:pPr marL="0" indent="0">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Table 2</a:t>
            </a:r>
            <a:r>
              <a:rPr lang="en-GB" sz="800" dirty="0">
                <a:solidFill>
                  <a:schemeClr val="tx1">
                    <a:lumMod val="75000"/>
                    <a:lumOff val="25000"/>
                  </a:schemeClr>
                </a:solidFill>
                <a:latin typeface="Segoe UI" panose="020B0502040204020203" pitchFamily="34" charset="0"/>
                <a:cs typeface="Segoe UI" panose="020B0502040204020203" pitchFamily="34" charset="0"/>
              </a:rPr>
              <a:t> summarises the findings from this report. </a:t>
            </a: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15</a:t>
            </a:fld>
            <a:endParaRPr lang="en-GB"/>
          </a:p>
        </p:txBody>
      </p:sp>
      <p:sp>
        <p:nvSpPr>
          <p:cNvPr id="3" name="Footer Placeholder 2">
            <a:extLst>
              <a:ext uri="{FF2B5EF4-FFF2-40B4-BE49-F238E27FC236}">
                <a16:creationId xmlns:a16="http://schemas.microsoft.com/office/drawing/2014/main" id="{073419C5-E6D5-4BD3-B78F-EC5DCDED31CF}"/>
              </a:ext>
            </a:extLst>
          </p:cNvPr>
          <p:cNvSpPr>
            <a:spLocks noGrp="1"/>
          </p:cNvSpPr>
          <p:nvPr>
            <p:ph type="ftr" sz="quarter" idx="11"/>
          </p:nvPr>
        </p:nvSpPr>
        <p:spPr/>
        <p:txBody>
          <a:bodyPr/>
          <a:lstStyle/>
          <a:p>
            <a:r>
              <a:rPr lang="en-GB" dirty="0"/>
              <a:t>Baseline Study and Economic Analysis</a:t>
            </a:r>
          </a:p>
        </p:txBody>
      </p:sp>
      <p:graphicFrame>
        <p:nvGraphicFramePr>
          <p:cNvPr id="6" name="Table 5">
            <a:extLst>
              <a:ext uri="{FF2B5EF4-FFF2-40B4-BE49-F238E27FC236}">
                <a16:creationId xmlns:a16="http://schemas.microsoft.com/office/drawing/2014/main" id="{23B34D63-DA75-4114-91EB-9E67C933A892}"/>
              </a:ext>
            </a:extLst>
          </p:cNvPr>
          <p:cNvGraphicFramePr>
            <a:graphicFrameLocks noGrp="1"/>
          </p:cNvGraphicFramePr>
          <p:nvPr>
            <p:extLst>
              <p:ext uri="{D42A27DB-BD31-4B8C-83A1-F6EECF244321}">
                <p14:modId xmlns:p14="http://schemas.microsoft.com/office/powerpoint/2010/main" val="2726649386"/>
              </p:ext>
            </p:extLst>
          </p:nvPr>
        </p:nvGraphicFramePr>
        <p:xfrm>
          <a:off x="4298094" y="1665126"/>
          <a:ext cx="7717582" cy="3261950"/>
        </p:xfrm>
        <a:graphic>
          <a:graphicData uri="http://schemas.openxmlformats.org/drawingml/2006/table">
            <a:tbl>
              <a:tblPr>
                <a:tableStyleId>{BC89EF96-8CEA-46FF-86C4-4CE0E7609802}</a:tableStyleId>
              </a:tblPr>
              <a:tblGrid>
                <a:gridCol w="1307258">
                  <a:extLst>
                    <a:ext uri="{9D8B030D-6E8A-4147-A177-3AD203B41FA5}">
                      <a16:colId xmlns:a16="http://schemas.microsoft.com/office/drawing/2014/main" val="1545010259"/>
                    </a:ext>
                  </a:extLst>
                </a:gridCol>
                <a:gridCol w="861060">
                  <a:extLst>
                    <a:ext uri="{9D8B030D-6E8A-4147-A177-3AD203B41FA5}">
                      <a16:colId xmlns:a16="http://schemas.microsoft.com/office/drawing/2014/main" val="1419368132"/>
                    </a:ext>
                  </a:extLst>
                </a:gridCol>
                <a:gridCol w="861060">
                  <a:extLst>
                    <a:ext uri="{9D8B030D-6E8A-4147-A177-3AD203B41FA5}">
                      <a16:colId xmlns:a16="http://schemas.microsoft.com/office/drawing/2014/main" val="541658397"/>
                    </a:ext>
                  </a:extLst>
                </a:gridCol>
                <a:gridCol w="861060">
                  <a:extLst>
                    <a:ext uri="{9D8B030D-6E8A-4147-A177-3AD203B41FA5}">
                      <a16:colId xmlns:a16="http://schemas.microsoft.com/office/drawing/2014/main" val="3521534931"/>
                    </a:ext>
                  </a:extLst>
                </a:gridCol>
                <a:gridCol w="861060">
                  <a:extLst>
                    <a:ext uri="{9D8B030D-6E8A-4147-A177-3AD203B41FA5}">
                      <a16:colId xmlns:a16="http://schemas.microsoft.com/office/drawing/2014/main" val="3258270519"/>
                    </a:ext>
                  </a:extLst>
                </a:gridCol>
                <a:gridCol w="861060">
                  <a:extLst>
                    <a:ext uri="{9D8B030D-6E8A-4147-A177-3AD203B41FA5}">
                      <a16:colId xmlns:a16="http://schemas.microsoft.com/office/drawing/2014/main" val="3941853064"/>
                    </a:ext>
                  </a:extLst>
                </a:gridCol>
                <a:gridCol w="133350">
                  <a:extLst>
                    <a:ext uri="{9D8B030D-6E8A-4147-A177-3AD203B41FA5}">
                      <a16:colId xmlns:a16="http://schemas.microsoft.com/office/drawing/2014/main" val="2587201368"/>
                    </a:ext>
                  </a:extLst>
                </a:gridCol>
                <a:gridCol w="1971674">
                  <a:extLst>
                    <a:ext uri="{9D8B030D-6E8A-4147-A177-3AD203B41FA5}">
                      <a16:colId xmlns:a16="http://schemas.microsoft.com/office/drawing/2014/main" val="322874351"/>
                    </a:ext>
                  </a:extLst>
                </a:gridCol>
              </a:tblGrid>
              <a:tr h="466028">
                <a:tc>
                  <a:txBody>
                    <a:bodyPr/>
                    <a:lstStyle/>
                    <a:p>
                      <a:pPr marL="0" algn="ctr" defTabSz="914400" rtl="0" eaLnBrk="1" fontAlgn="b" latinLnBrk="0" hangingPunct="1"/>
                      <a:endParaRPr lang="en-GB" sz="900" u="none" strike="noStrike" kern="1200" dirty="0">
                        <a:solidFill>
                          <a:schemeClr val="tx1"/>
                        </a:solidFill>
                        <a:effectLst/>
                        <a:latin typeface="Segoe UI" panose="020B0502040204020203" pitchFamily="34" charset="0"/>
                        <a:ea typeface="+mn-ea"/>
                        <a:cs typeface="Segoe UI" panose="020B0502040204020203" pitchFamily="34" charset="0"/>
                      </a:endParaRPr>
                    </a:p>
                  </a:txBody>
                  <a:tcPr marL="0" marR="0" marT="0" marB="0">
                    <a:solidFill>
                      <a:schemeClr val="tx2">
                        <a:lumMod val="20000"/>
                        <a:lumOff val="80000"/>
                      </a:schemeClr>
                    </a:solidFill>
                  </a:tcPr>
                </a:tc>
                <a:tc>
                  <a:txBody>
                    <a:bodyPr/>
                    <a:lstStyle/>
                    <a:p>
                      <a:pPr marL="0" algn="ctr" defTabSz="914400" rtl="0" eaLnBrk="1" fontAlgn="b" latinLnBrk="0" hangingPunct="1"/>
                      <a:r>
                        <a:rPr lang="en-GB" sz="700" b="1" u="none" strike="noStrike" kern="1200" dirty="0">
                          <a:solidFill>
                            <a:schemeClr val="tx1"/>
                          </a:solidFill>
                          <a:effectLst/>
                          <a:latin typeface="Segoe UI" panose="020B0502040204020203" pitchFamily="34" charset="0"/>
                          <a:ea typeface="+mn-ea"/>
                          <a:cs typeface="Segoe UI" panose="020B0502040204020203" pitchFamily="34" charset="0"/>
                        </a:rPr>
                        <a:t>Cheapside</a:t>
                      </a: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700" b="1" u="none" strike="noStrike" kern="1200" dirty="0">
                          <a:solidFill>
                            <a:schemeClr val="tx1"/>
                          </a:solidFill>
                          <a:effectLst/>
                          <a:latin typeface="Segoe UI" panose="020B0502040204020203" pitchFamily="34" charset="0"/>
                          <a:ea typeface="+mn-ea"/>
                          <a:cs typeface="Segoe UI" panose="020B0502040204020203" pitchFamily="34" charset="0"/>
                        </a:rPr>
                        <a:t>Aldgate</a:t>
                      </a: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700" b="1" u="none" strike="noStrike" kern="1200" dirty="0">
                          <a:solidFill>
                            <a:schemeClr val="tx1"/>
                          </a:solidFill>
                          <a:effectLst/>
                          <a:latin typeface="Segoe UI" panose="020B0502040204020203" pitchFamily="34" charset="0"/>
                          <a:ea typeface="+mn-ea"/>
                          <a:cs typeface="Segoe UI" panose="020B0502040204020203" pitchFamily="34" charset="0"/>
                        </a:rPr>
                        <a:t>Eastern City</a:t>
                      </a: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700" b="1" u="none" strike="noStrike" kern="1200" dirty="0">
                          <a:solidFill>
                            <a:schemeClr val="tx1"/>
                          </a:solidFill>
                          <a:effectLst/>
                          <a:latin typeface="Segoe UI" panose="020B0502040204020203" pitchFamily="34" charset="0"/>
                          <a:ea typeface="+mn-ea"/>
                          <a:cs typeface="Segoe UI" panose="020B0502040204020203" pitchFamily="34" charset="0"/>
                        </a:rPr>
                        <a:t>Fleet Street</a:t>
                      </a: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700" b="1" u="none" strike="noStrike" kern="1200" dirty="0">
                          <a:solidFill>
                            <a:schemeClr val="tx1"/>
                          </a:solidFill>
                          <a:effectLst/>
                          <a:latin typeface="Segoe UI" panose="020B0502040204020203" pitchFamily="34" charset="0"/>
                          <a:ea typeface="+mn-ea"/>
                          <a:cs typeface="Segoe UI" panose="020B0502040204020203" pitchFamily="34" charset="0"/>
                        </a:rPr>
                        <a:t>Collective Total </a:t>
                      </a:r>
                    </a:p>
                  </a:txBody>
                  <a:tcPr marL="0" marR="0" marT="0" marB="0" anchor="ctr">
                    <a:solidFill>
                      <a:schemeClr val="tx2">
                        <a:lumMod val="20000"/>
                        <a:lumOff val="80000"/>
                      </a:schemeClr>
                    </a:solidFill>
                  </a:tcPr>
                </a:tc>
                <a:tc rowSpan="7">
                  <a:txBody>
                    <a:bodyPr/>
                    <a:lstStyle/>
                    <a:p>
                      <a:pPr marL="0" algn="ctr" defTabSz="914400" rtl="0" eaLnBrk="1" fontAlgn="b" latinLnBrk="0" hangingPunct="1"/>
                      <a:endParaRPr lang="en-GB" sz="700" b="1" u="none" strike="noStrike" kern="1200" dirty="0">
                        <a:solidFill>
                          <a:schemeClr val="tx1"/>
                        </a:solidFill>
                        <a:effectLst/>
                        <a:latin typeface="Segoe UI" panose="020B0502040204020203" pitchFamily="34" charset="0"/>
                        <a:ea typeface="+mn-ea"/>
                        <a:cs typeface="Segoe UI" panose="020B0502040204020203" pitchFamily="34" charset="0"/>
                      </a:endParaRP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700" b="1" u="none" strike="noStrike" kern="1200" dirty="0">
                          <a:solidFill>
                            <a:schemeClr val="tx1"/>
                          </a:solidFill>
                          <a:effectLst/>
                          <a:latin typeface="Segoe UI" panose="020B0502040204020203" pitchFamily="34" charset="0"/>
                          <a:ea typeface="+mn-ea"/>
                          <a:cs typeface="Segoe UI" panose="020B0502040204020203" pitchFamily="34" charset="0"/>
                        </a:rPr>
                        <a:t>% of City of London / Comparison with City of London </a:t>
                      </a:r>
                    </a:p>
                  </a:txBody>
                  <a:tcPr marL="0" marR="0" marT="0" marB="0" anchor="ctr">
                    <a:solidFill>
                      <a:schemeClr val="tx2">
                        <a:lumMod val="20000"/>
                        <a:lumOff val="80000"/>
                      </a:schemeClr>
                    </a:solidFill>
                  </a:tcPr>
                </a:tc>
                <a:extLst>
                  <a:ext uri="{0D108BD9-81ED-4DB2-BD59-A6C34878D82A}">
                    <a16:rowId xmlns:a16="http://schemas.microsoft.com/office/drawing/2014/main" val="473576939"/>
                  </a:ext>
                </a:extLst>
              </a:tr>
              <a:tr h="356757">
                <a:tc>
                  <a:txBody>
                    <a:bodyPr/>
                    <a:lstStyle/>
                    <a:p>
                      <a:pPr marL="0" algn="ctr" defTabSz="914400" rtl="0" eaLnBrk="1" fontAlgn="b" latinLnBrk="0" hangingPunct="1"/>
                      <a:r>
                        <a:rPr lang="en-GB" sz="700" b="1" u="none" strike="noStrike" kern="1200" dirty="0">
                          <a:solidFill>
                            <a:schemeClr val="tx1">
                              <a:lumMod val="75000"/>
                              <a:lumOff val="25000"/>
                            </a:schemeClr>
                          </a:solidFill>
                          <a:effectLst/>
                          <a:latin typeface="Segoe UI" panose="020B0502040204020203" pitchFamily="34" charset="0"/>
                          <a:cs typeface="Segoe UI" panose="020B0502040204020203" pitchFamily="34" charset="0"/>
                        </a:rPr>
                        <a:t>Population</a:t>
                      </a:r>
                      <a:endParaRPr lang="en-GB" sz="700" b="1"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nchor="ctr"/>
                </a:tc>
                <a:tc>
                  <a:txBody>
                    <a:bodyPr/>
                    <a:lstStyle/>
                    <a:p>
                      <a:pPr marL="0" algn="ctr" defTabSz="914400" rtl="0" eaLnBrk="1" fontAlgn="b" latinLnBrk="0" hangingPunct="1"/>
                      <a:r>
                        <a:rPr lang="en-GB" sz="700" u="none" strike="noStrike" kern="1200">
                          <a:solidFill>
                            <a:schemeClr val="tx1">
                              <a:lumMod val="75000"/>
                              <a:lumOff val="25000"/>
                            </a:schemeClr>
                          </a:solidFill>
                          <a:effectLst/>
                          <a:latin typeface="Segoe UI" panose="020B0502040204020203" pitchFamily="34" charset="0"/>
                          <a:ea typeface="+mn-ea"/>
                          <a:cs typeface="Segoe UI" panose="020B0502040204020203" pitchFamily="34" charset="0"/>
                        </a:rPr>
                        <a:t>690</a:t>
                      </a:r>
                      <a:endPar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8,050 </a:t>
                      </a:r>
                    </a:p>
                  </a:txBody>
                  <a:tcPr marL="0" marR="0" marT="0"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440</a:t>
                      </a:r>
                    </a:p>
                  </a:txBody>
                  <a:tcPr marL="0" marR="0" marT="0" marB="0" anchor="ctr">
                    <a:solidFill>
                      <a:schemeClr val="bg1"/>
                    </a:solidFill>
                  </a:tcPr>
                </a:tc>
                <a:tc>
                  <a:txBody>
                    <a:bodyPr/>
                    <a:lstStyle/>
                    <a:p>
                      <a:pPr marL="0" algn="ctr" defTabSz="914400" rtl="0" eaLnBrk="1" fontAlgn="b" latinLnBrk="0" hangingPunct="1"/>
                      <a:r>
                        <a:rPr lang="en-GB" sz="700" u="none" strike="noStrike" kern="1200">
                          <a:solidFill>
                            <a:schemeClr val="tx1">
                              <a:lumMod val="75000"/>
                              <a:lumOff val="25000"/>
                            </a:schemeClr>
                          </a:solidFill>
                          <a:effectLst/>
                          <a:latin typeface="Segoe UI" panose="020B0502040204020203" pitchFamily="34" charset="0"/>
                          <a:ea typeface="+mn-ea"/>
                          <a:cs typeface="Segoe UI" panose="020B0502040204020203" pitchFamily="34" charset="0"/>
                        </a:rPr>
                        <a:t>870</a:t>
                      </a:r>
                      <a:endPar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nchor="ctr"/>
                </a:tc>
                <a:tc>
                  <a:txBody>
                    <a:bodyPr/>
                    <a:lstStyle/>
                    <a:p>
                      <a:pPr marL="0" algn="ctr" defTabSz="914400" rtl="0" eaLnBrk="1" fontAlgn="b" latinLnBrk="0" hangingPunct="1"/>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10,050</a:t>
                      </a:r>
                    </a:p>
                  </a:txBody>
                  <a:tcPr marL="0" marR="0" marT="0" marB="0" anchor="ctr"/>
                </a:tc>
                <a:tc vMerge="1">
                  <a:txBody>
                    <a:bodyPr/>
                    <a:lstStyle/>
                    <a:p>
                      <a:endParaRPr lang="en-GB"/>
                    </a:p>
                  </a:txBody>
                  <a:tcPr/>
                </a:tc>
                <a:tc>
                  <a:txBody>
                    <a:bodyPr/>
                    <a:lstStyle/>
                    <a:p>
                      <a:pPr marL="0" algn="ctr" defTabSz="914400" rtl="0" eaLnBrk="1" fontAlgn="b" latinLnBrk="0" hangingPunct="1"/>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36% of the City of London Population</a:t>
                      </a:r>
                    </a:p>
                  </a:txBody>
                  <a:tcPr marL="0" marR="0" marT="0" marB="0" anchor="ctr"/>
                </a:tc>
                <a:extLst>
                  <a:ext uri="{0D108BD9-81ED-4DB2-BD59-A6C34878D82A}">
                    <a16:rowId xmlns:a16="http://schemas.microsoft.com/office/drawing/2014/main" val="41397109"/>
                  </a:ext>
                </a:extLst>
              </a:tr>
              <a:tr h="487833">
                <a:tc>
                  <a:txBody>
                    <a:bodyPr/>
                    <a:lstStyle/>
                    <a:p>
                      <a:pPr marL="0" algn="ctr" defTabSz="914400" rtl="0" eaLnBrk="1" fontAlgn="b" latinLnBrk="0" hangingPunct="1"/>
                      <a:r>
                        <a:rPr lang="en-GB" sz="700" b="1" u="none" strike="noStrike" kern="1200" dirty="0">
                          <a:solidFill>
                            <a:schemeClr val="tx1">
                              <a:lumMod val="75000"/>
                              <a:lumOff val="25000"/>
                            </a:schemeClr>
                          </a:solidFill>
                          <a:effectLst/>
                          <a:latin typeface="Segoe UI" panose="020B0502040204020203" pitchFamily="34" charset="0"/>
                          <a:cs typeface="Segoe UI" panose="020B0502040204020203" pitchFamily="34" charset="0"/>
                        </a:rPr>
                        <a:t>Number of Jobs</a:t>
                      </a:r>
                      <a:endParaRPr lang="en-GB" sz="700" b="1"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nchor="ctr"/>
                </a:tc>
                <a:tc>
                  <a:txBody>
                    <a:bodyPr/>
                    <a:lstStyle/>
                    <a:p>
                      <a:pPr marL="0" algn="ctr" defTabSz="914400" rtl="0" eaLnBrk="1" fontAlgn="b" latinLnBrk="0" hangingPunct="1"/>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55,510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47,100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82,710</a:t>
                      </a:r>
                    </a:p>
                  </a:txBody>
                  <a:tcPr marL="0" marR="0" marT="0"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76,310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261,630</a:t>
                      </a:r>
                    </a:p>
                  </a:txBody>
                  <a:tcPr marL="0" marR="0" marT="0" marB="0" anchor="ct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48% of the City of London Population</a:t>
                      </a:r>
                    </a:p>
                  </a:txBody>
                  <a:tcPr marL="0" marR="0" marT="0" marB="0" anchor="ctr"/>
                </a:tc>
                <a:extLst>
                  <a:ext uri="{0D108BD9-81ED-4DB2-BD59-A6C34878D82A}">
                    <a16:rowId xmlns:a16="http://schemas.microsoft.com/office/drawing/2014/main" val="1835673089"/>
                  </a:ext>
                </a:extLst>
              </a:tr>
              <a:tr h="487833">
                <a:tc>
                  <a:txBody>
                    <a:bodyPr/>
                    <a:lstStyle/>
                    <a:p>
                      <a:pPr marL="0" algn="ctr" defTabSz="914400" rtl="0" eaLnBrk="1" fontAlgn="b" latinLnBrk="0" hangingPunct="1"/>
                      <a:r>
                        <a:rPr lang="en-GB" sz="700" b="1"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Job growth (2015-2018)</a:t>
                      </a:r>
                    </a:p>
                  </a:txBody>
                  <a:tcPr marL="0" marR="0" marT="0" marB="0" anchor="ctr"/>
                </a:tc>
                <a:tc>
                  <a:txBody>
                    <a:bodyPr/>
                    <a:lstStyle/>
                    <a:p>
                      <a:pPr marL="0" algn="ctr" defTabSz="914400" rtl="0" eaLnBrk="1" fontAlgn="b" latinLnBrk="0" hangingPunct="1"/>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16.7%</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10.3%</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18.3%</a:t>
                      </a:r>
                    </a:p>
                  </a:txBody>
                  <a:tcPr marL="0" marR="0" marT="0"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15.9%</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15.8%</a:t>
                      </a:r>
                    </a:p>
                  </a:txBody>
                  <a:tcPr marL="0" marR="0" marT="0" marB="0" anchor="ct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15.3% growth across the City of London</a:t>
                      </a:r>
                    </a:p>
                  </a:txBody>
                  <a:tcPr marL="0" marR="0" marT="0" marB="0" anchor="ctr"/>
                </a:tc>
                <a:extLst>
                  <a:ext uri="{0D108BD9-81ED-4DB2-BD59-A6C34878D82A}">
                    <a16:rowId xmlns:a16="http://schemas.microsoft.com/office/drawing/2014/main" val="3610970097"/>
                  </a:ext>
                </a:extLst>
              </a:tr>
              <a:tr h="487833">
                <a:tc>
                  <a:txBody>
                    <a:bodyPr/>
                    <a:lstStyle/>
                    <a:p>
                      <a:pPr marL="0" algn="ctr" defTabSz="914400" rtl="0" eaLnBrk="1" fontAlgn="b" latinLnBrk="0" hangingPunct="1"/>
                      <a:r>
                        <a:rPr lang="en-GB" sz="700" b="1" u="none" strike="noStrike" kern="1200" dirty="0">
                          <a:solidFill>
                            <a:schemeClr val="tx1">
                              <a:lumMod val="75000"/>
                              <a:lumOff val="25000"/>
                            </a:schemeClr>
                          </a:solidFill>
                          <a:effectLst/>
                          <a:latin typeface="Segoe UI" panose="020B0502040204020203" pitchFamily="34" charset="0"/>
                          <a:cs typeface="Segoe UI" panose="020B0502040204020203" pitchFamily="34" charset="0"/>
                        </a:rPr>
                        <a:t>Gross Value Added</a:t>
                      </a:r>
                      <a:endParaRPr lang="en-GB" sz="700" b="1"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nchor="ctr"/>
                </a:tc>
                <a:tc>
                  <a:txBody>
                    <a:bodyPr/>
                    <a:lstStyle/>
                    <a:p>
                      <a:pPr marL="0" algn="ctr" defTabSz="914400" rtl="0" eaLnBrk="1" fontAlgn="b" latinLnBrk="0" hangingPunct="1"/>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£7.9 billion</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£6.0 billion</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£11.8 billion</a:t>
                      </a:r>
                    </a:p>
                  </a:txBody>
                  <a:tcPr marL="0" marR="0" marT="0"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£9.5 billion</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£35.2 billion</a:t>
                      </a:r>
                    </a:p>
                  </a:txBody>
                  <a:tcPr marL="0" marR="0" marT="0" marB="0" anchor="ct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48% of the City of London GVA</a:t>
                      </a:r>
                    </a:p>
                  </a:txBody>
                  <a:tcPr marL="0" marR="0" marT="0" marB="0" anchor="ctr"/>
                </a:tc>
                <a:extLst>
                  <a:ext uri="{0D108BD9-81ED-4DB2-BD59-A6C34878D82A}">
                    <a16:rowId xmlns:a16="http://schemas.microsoft.com/office/drawing/2014/main" val="3451384295"/>
                  </a:ext>
                </a:extLst>
              </a:tr>
              <a:tr h="487833">
                <a:tc>
                  <a:txBody>
                    <a:bodyPr/>
                    <a:lstStyle/>
                    <a:p>
                      <a:pPr marL="0" algn="ctr" defTabSz="914400" rtl="0" eaLnBrk="1" fontAlgn="b" latinLnBrk="0" hangingPunct="1"/>
                      <a:r>
                        <a:rPr lang="en-GB" sz="700" b="1"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GVA per worker</a:t>
                      </a:r>
                    </a:p>
                  </a:txBody>
                  <a:tcPr marL="0" marR="0" marT="0" marB="0" anchor="ctr"/>
                </a:tc>
                <a:tc>
                  <a:txBody>
                    <a:bodyPr/>
                    <a:lstStyle/>
                    <a:p>
                      <a:pPr marL="0" algn="ctr" defTabSz="914400" rtl="0" eaLnBrk="1" fontAlgn="b" latinLnBrk="0" hangingPunct="1"/>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£142,490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£126,490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£143,140</a:t>
                      </a:r>
                    </a:p>
                  </a:txBody>
                  <a:tcPr marL="0" marR="0" marT="0"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£123,960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£134,020 (average)</a:t>
                      </a:r>
                    </a:p>
                  </a:txBody>
                  <a:tcPr marL="0" marR="0" marT="0" marB="0" anchor="ct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£136,595 (City of London GVA per worker)</a:t>
                      </a:r>
                    </a:p>
                  </a:txBody>
                  <a:tcPr marL="0" marR="0" marT="0" marB="0" anchor="ctr"/>
                </a:tc>
                <a:extLst>
                  <a:ext uri="{0D108BD9-81ED-4DB2-BD59-A6C34878D82A}">
                    <a16:rowId xmlns:a16="http://schemas.microsoft.com/office/drawing/2014/main" val="3461024926"/>
                  </a:ext>
                </a:extLst>
              </a:tr>
              <a:tr h="487833">
                <a:tc>
                  <a:txBody>
                    <a:bodyPr/>
                    <a:lstStyle/>
                    <a:p>
                      <a:pPr marL="0" algn="ctr" defTabSz="914400" rtl="0" eaLnBrk="1" fontAlgn="b" latinLnBrk="0" hangingPunct="1"/>
                      <a:r>
                        <a:rPr lang="en-GB" sz="700" b="1"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Taxation Revenue </a:t>
                      </a:r>
                    </a:p>
                  </a:txBody>
                  <a:tcPr marL="0" marR="0" marT="0" marB="0" anchor="ctr"/>
                </a:tc>
                <a:tc>
                  <a:txBody>
                    <a:bodyPr/>
                    <a:lstStyle/>
                    <a:p>
                      <a:pPr marL="0" algn="ctr" defTabSz="914400" rtl="0" eaLnBrk="1" fontAlgn="b" latinLnBrk="0" hangingPunct="1"/>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£2.9 billion</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£2.2 billion</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£4.4 billion</a:t>
                      </a:r>
                    </a:p>
                  </a:txBody>
                  <a:tcPr marL="0" marR="0" marT="0" marB="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£3.5 billion</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£13 billion</a:t>
                      </a:r>
                    </a:p>
                  </a:txBody>
                  <a:tcPr marL="0" marR="0" marT="0" marB="0" anchor="ct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9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0" marR="0" marT="0"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u="none" strike="noStrike"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51% of the City of London</a:t>
                      </a:r>
                    </a:p>
                  </a:txBody>
                  <a:tcPr marL="0" marR="0" marT="0" marB="0" anchor="ctr"/>
                </a:tc>
                <a:extLst>
                  <a:ext uri="{0D108BD9-81ED-4DB2-BD59-A6C34878D82A}">
                    <a16:rowId xmlns:a16="http://schemas.microsoft.com/office/drawing/2014/main" val="2912223622"/>
                  </a:ext>
                </a:extLst>
              </a:tr>
            </a:tbl>
          </a:graphicData>
        </a:graphic>
      </p:graphicFrame>
    </p:spTree>
    <p:extLst>
      <p:ext uri="{BB962C8B-B14F-4D97-AF65-F5344CB8AC3E}">
        <p14:creationId xmlns:p14="http://schemas.microsoft.com/office/powerpoint/2010/main" val="336570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ltVert">
          <a:fgClr>
            <a:srgbClr val="FFFFFF"/>
          </a:fgClr>
          <a:bgClr>
            <a:schemeClr val="bg1"/>
          </a:bgClr>
        </a:pattFill>
        <a:effectLst/>
      </p:bgPr>
    </p:bg>
    <p:spTree>
      <p:nvGrpSpPr>
        <p:cNvPr id="1" name=""/>
        <p:cNvGrpSpPr/>
        <p:nvPr/>
      </p:nvGrpSpPr>
      <p:grpSpPr>
        <a:xfrm>
          <a:off x="0" y="0"/>
          <a:ext cx="0" cy="0"/>
          <a:chOff x="0" y="0"/>
          <a:chExt cx="0" cy="0"/>
        </a:xfrm>
      </p:grpSpPr>
      <p:sp>
        <p:nvSpPr>
          <p:cNvPr id="11" name="Titre 3">
            <a:extLst>
              <a:ext uri="{FF2B5EF4-FFF2-40B4-BE49-F238E27FC236}">
                <a16:creationId xmlns:a16="http://schemas.microsoft.com/office/drawing/2014/main" id="{03126CF3-07E3-4B9B-BD3D-94D5196F1AE4}"/>
              </a:ext>
            </a:extLst>
          </p:cNvPr>
          <p:cNvSpPr txBox="1">
            <a:spLocks/>
          </p:cNvSpPr>
          <p:nvPr/>
        </p:nvSpPr>
        <p:spPr>
          <a:xfrm>
            <a:off x="5340253" y="2692400"/>
            <a:ext cx="1511495" cy="942370"/>
          </a:xfrm>
          <a:prstGeom prst="rect">
            <a:avLst/>
          </a:prstGeom>
        </p:spPr>
        <p:txBody>
          <a:bodyPr vert="horz" lIns="58652" tIns="29326" rIns="58652" bIns="29326" rtlCol="0" anchor="b">
            <a:normAutofit/>
          </a:bodyPr>
          <a:lstStyle>
            <a:lvl1pPr algn="l" defTabSz="914400" rtl="0" eaLnBrk="1" latinLnBrk="0" hangingPunct="1">
              <a:lnSpc>
                <a:spcPct val="90000"/>
              </a:lnSpc>
              <a:spcBef>
                <a:spcPct val="0"/>
              </a:spcBef>
              <a:buNone/>
              <a:defRPr sz="2800" b="1" i="0" kern="1200" baseline="0">
                <a:solidFill>
                  <a:srgbClr val="FF4337"/>
                </a:solidFill>
                <a:latin typeface="Arial" charset="0"/>
                <a:ea typeface="Arial" charset="0"/>
                <a:cs typeface="Arial" charset="0"/>
              </a:defRPr>
            </a:lvl1pPr>
          </a:lstStyle>
          <a:p>
            <a:pPr>
              <a:spcAft>
                <a:spcPts val="385"/>
              </a:spcAft>
            </a:pPr>
            <a:r>
              <a:rPr lang="en-GB" sz="1800" cap="all" spc="271" dirty="0">
                <a:solidFill>
                  <a:srgbClr val="000000"/>
                </a:solidFill>
                <a:latin typeface="Segoe UI Semibold" panose="020B0702040204020203" pitchFamily="34" charset="0"/>
                <a:ea typeface="+mj-ea"/>
                <a:cs typeface="Segoe UI" panose="020B0502040204020203" pitchFamily="34" charset="0"/>
              </a:rPr>
              <a:t>appendix  </a:t>
            </a:r>
          </a:p>
          <a:p>
            <a:pPr>
              <a:spcAft>
                <a:spcPts val="385"/>
              </a:spcAft>
            </a:pPr>
            <a:endParaRPr lang="en-GB" sz="1800" cap="all" spc="271" dirty="0">
              <a:solidFill>
                <a:srgbClr val="000000"/>
              </a:solidFill>
              <a:latin typeface="Segoe UI Semibold" panose="020B0702040204020203" pitchFamily="34" charset="0"/>
              <a:ea typeface="+mj-ea"/>
              <a:cs typeface="Segoe UI" panose="020B0502040204020203" pitchFamily="34" charset="0"/>
            </a:endParaRPr>
          </a:p>
        </p:txBody>
      </p:sp>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Slide Number Placeholder 4">
            <a:extLst>
              <a:ext uri="{FF2B5EF4-FFF2-40B4-BE49-F238E27FC236}">
                <a16:creationId xmlns:a16="http://schemas.microsoft.com/office/drawing/2014/main" id="{F65C3594-9CCE-4EB7-ABFB-4DD8D38EABD1}"/>
              </a:ext>
            </a:extLst>
          </p:cNvPr>
          <p:cNvSpPr>
            <a:spLocks noGrp="1"/>
          </p:cNvSpPr>
          <p:nvPr>
            <p:ph type="sldNum" sz="quarter" idx="12"/>
          </p:nvPr>
        </p:nvSpPr>
        <p:spPr/>
        <p:txBody>
          <a:bodyPr/>
          <a:lstStyle/>
          <a:p>
            <a:fld id="{04E361EE-CEE0-400D-99AD-0A610B98C417}" type="slidenum">
              <a:rPr lang="en-GB" smtClean="0"/>
              <a:t>16</a:t>
            </a:fld>
            <a:endParaRPr lang="en-GB"/>
          </a:p>
        </p:txBody>
      </p:sp>
      <p:sp>
        <p:nvSpPr>
          <p:cNvPr id="3" name="Footer Placeholder 2">
            <a:extLst>
              <a:ext uri="{FF2B5EF4-FFF2-40B4-BE49-F238E27FC236}">
                <a16:creationId xmlns:a16="http://schemas.microsoft.com/office/drawing/2014/main" id="{6ACB1A5A-CA5A-459E-84B6-7360534AEF80}"/>
              </a:ext>
            </a:extLst>
          </p:cNvPr>
          <p:cNvSpPr>
            <a:spLocks noGrp="1"/>
          </p:cNvSpPr>
          <p:nvPr>
            <p:ph type="ftr" sz="quarter" idx="11"/>
          </p:nvPr>
        </p:nvSpPr>
        <p:spPr/>
        <p:txBody>
          <a:bodyPr/>
          <a:lstStyle/>
          <a:p>
            <a:r>
              <a:rPr lang="en-GB" dirty="0"/>
              <a:t>Baseline Study and Economic Analysis</a:t>
            </a:r>
          </a:p>
        </p:txBody>
      </p:sp>
    </p:spTree>
    <p:extLst>
      <p:ext uri="{BB962C8B-B14F-4D97-AF65-F5344CB8AC3E}">
        <p14:creationId xmlns:p14="http://schemas.microsoft.com/office/powerpoint/2010/main" val="226172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6298880" cy="470898"/>
          </a:xfrm>
          <a:prstGeom prst="rect">
            <a:avLst/>
          </a:prstGeom>
        </p:spPr>
        <p:txBody>
          <a:bodyPr>
            <a:normAutofit fontScale="90000"/>
          </a:bodyPr>
          <a:lstStyle/>
          <a:p>
            <a:pPr algn="l"/>
            <a:r>
              <a:rPr lang="en-GB" sz="2000" cap="all" spc="271" dirty="0">
                <a:solidFill>
                  <a:srgbClr val="000000"/>
                </a:solidFill>
                <a:latin typeface="Segoe UI Semibold" panose="020B0702040204020203" pitchFamily="34" charset="0"/>
                <a:cs typeface="Segoe UI" panose="020B0502040204020203" pitchFamily="34" charset="0"/>
              </a:rPr>
              <a:t>Appendix 1</a:t>
            </a:r>
            <a:br>
              <a:rPr lang="en-GB" sz="2000" cap="all" spc="271" dirty="0">
                <a:solidFill>
                  <a:srgbClr val="000000"/>
                </a:solidFill>
                <a:latin typeface="Segoe UI Semibold" panose="020B0702040204020203" pitchFamily="34" charset="0"/>
                <a:cs typeface="Segoe UI" panose="020B0502040204020203" pitchFamily="34" charset="0"/>
              </a:rPr>
            </a:br>
            <a:r>
              <a:rPr lang="en-GB" sz="1800" cap="all" spc="271" dirty="0" err="1">
                <a:solidFill>
                  <a:schemeClr val="bg1">
                    <a:lumMod val="65000"/>
                  </a:schemeClr>
                </a:solidFill>
                <a:latin typeface="Segoe UI Semibold" panose="020B0702040204020203" pitchFamily="34" charset="0"/>
                <a:cs typeface="Segoe UI" panose="020B0502040204020203" pitchFamily="34" charset="0"/>
              </a:rPr>
              <a:t>gis</a:t>
            </a:r>
            <a:r>
              <a:rPr lang="en-GB" sz="1800" cap="all" spc="271" dirty="0">
                <a:solidFill>
                  <a:schemeClr val="bg1">
                    <a:lumMod val="65000"/>
                  </a:schemeClr>
                </a:solidFill>
                <a:latin typeface="Segoe UI Semibold" panose="020B0702040204020203" pitchFamily="34" charset="0"/>
                <a:cs typeface="Segoe UI" panose="020B0502040204020203" pitchFamily="34" charset="0"/>
              </a:rPr>
              <a:t> analysis</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As set out in the main body of the report, the geography of the respective Study Areas do not match exactly with any geographical areas for which data is recorded. For example, the Study Areas have a presence across a number of different LSOAs to varying degrees.</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As a result, estimates of economic statistics are approximated and scaled based on the proportion of the respective BIDs and Partnerships within geographical areas for which data is available, calculated using GIS. </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Table 3</a:t>
            </a:r>
            <a:r>
              <a:rPr lang="en-GB" sz="800" dirty="0">
                <a:solidFill>
                  <a:schemeClr val="tx1">
                    <a:lumMod val="75000"/>
                    <a:lumOff val="25000"/>
                  </a:schemeClr>
                </a:solidFill>
                <a:latin typeface="Segoe UI" panose="020B0502040204020203" pitchFamily="34" charset="0"/>
                <a:cs typeface="Segoe UI" panose="020B0502040204020203" pitchFamily="34" charset="0"/>
              </a:rPr>
              <a:t> sets out the LSOAs which each Study Area has a presence in. More detail on the exact proportions of each Study Area within each LSOA can be found in the individual Study reports.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WSP has determined this to be the most robust approach to calculating and scaling key economic metrics including: population, employment, job density and Gross Value Added for each Study Area.</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Advantages of using this method</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LSOA data uses the most up-to-date information rather than historic census data.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There isn’t the requirement of applying growth factors to forecast recent years. </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Limitations</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The dispersion of different metrics including jobs and population are equal across the LSOA without allowing for any clustering in parts of the LSOA. </a:t>
            </a:r>
          </a:p>
          <a:p>
            <a:pPr marL="0" indent="0">
              <a:lnSpc>
                <a:spcPct val="100000"/>
              </a:lnSpc>
              <a:buNone/>
            </a:pPr>
            <a:endParaRPr lang="en-GB" sz="8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36CDA2CB-A3BF-462B-BBBA-8D545BABBFB9}"/>
              </a:ext>
            </a:extLst>
          </p:cNvPr>
          <p:cNvSpPr>
            <a:spLocks noGrp="1"/>
          </p:cNvSpPr>
          <p:nvPr>
            <p:ph type="sldNum" sz="quarter" idx="12"/>
          </p:nvPr>
        </p:nvSpPr>
        <p:spPr/>
        <p:txBody>
          <a:bodyPr/>
          <a:lstStyle/>
          <a:p>
            <a:fld id="{04E361EE-CEE0-400D-99AD-0A610B98C417}" type="slidenum">
              <a:rPr lang="en-GB" smtClean="0"/>
              <a:t>17</a:t>
            </a:fld>
            <a:endParaRPr lang="en-GB"/>
          </a:p>
        </p:txBody>
      </p:sp>
      <p:sp>
        <p:nvSpPr>
          <p:cNvPr id="4" name="Footer Placeholder 3">
            <a:extLst>
              <a:ext uri="{FF2B5EF4-FFF2-40B4-BE49-F238E27FC236}">
                <a16:creationId xmlns:a16="http://schemas.microsoft.com/office/drawing/2014/main" id="{298999B1-67AA-494F-8BAB-44E979B2614D}"/>
              </a:ext>
            </a:extLst>
          </p:cNvPr>
          <p:cNvSpPr>
            <a:spLocks noGrp="1"/>
          </p:cNvSpPr>
          <p:nvPr>
            <p:ph type="ftr" sz="quarter" idx="11"/>
          </p:nvPr>
        </p:nvSpPr>
        <p:spPr/>
        <p:txBody>
          <a:bodyPr/>
          <a:lstStyle/>
          <a:p>
            <a:r>
              <a:rPr lang="en-GB" dirty="0"/>
              <a:t>Baseline Study and Economic Analysis</a:t>
            </a:r>
          </a:p>
        </p:txBody>
      </p:sp>
      <p:sp>
        <p:nvSpPr>
          <p:cNvPr id="11" name="TextBox 10">
            <a:extLst>
              <a:ext uri="{FF2B5EF4-FFF2-40B4-BE49-F238E27FC236}">
                <a16:creationId xmlns:a16="http://schemas.microsoft.com/office/drawing/2014/main" id="{A2C71674-0A57-4BD9-A519-201F47DA08DF}"/>
              </a:ext>
            </a:extLst>
          </p:cNvPr>
          <p:cNvSpPr txBox="1"/>
          <p:nvPr/>
        </p:nvSpPr>
        <p:spPr>
          <a:xfrm>
            <a:off x="5597021" y="1481221"/>
            <a:ext cx="2792941"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Table 3 – LSOAs in each BID area</a:t>
            </a:r>
            <a:endParaRPr lang="en-GB" sz="1600" b="1" dirty="0"/>
          </a:p>
        </p:txBody>
      </p:sp>
      <p:graphicFrame>
        <p:nvGraphicFramePr>
          <p:cNvPr id="10" name="Table 9">
            <a:extLst>
              <a:ext uri="{FF2B5EF4-FFF2-40B4-BE49-F238E27FC236}">
                <a16:creationId xmlns:a16="http://schemas.microsoft.com/office/drawing/2014/main" id="{303324FE-7FF7-491B-ACC5-00BDCAA9B77F}"/>
              </a:ext>
            </a:extLst>
          </p:cNvPr>
          <p:cNvGraphicFramePr>
            <a:graphicFrameLocks noGrp="1"/>
          </p:cNvGraphicFramePr>
          <p:nvPr>
            <p:extLst>
              <p:ext uri="{D42A27DB-BD31-4B8C-83A1-F6EECF244321}">
                <p14:modId xmlns:p14="http://schemas.microsoft.com/office/powerpoint/2010/main" val="2653584647"/>
              </p:ext>
            </p:extLst>
          </p:nvPr>
        </p:nvGraphicFramePr>
        <p:xfrm>
          <a:off x="5669280" y="1733277"/>
          <a:ext cx="5924190" cy="3380647"/>
        </p:xfrm>
        <a:graphic>
          <a:graphicData uri="http://schemas.openxmlformats.org/drawingml/2006/table">
            <a:tbl>
              <a:tblPr>
                <a:tableStyleId>{BC89EF96-8CEA-46FF-86C4-4CE0E7609802}</a:tableStyleId>
              </a:tblPr>
              <a:tblGrid>
                <a:gridCol w="987365">
                  <a:extLst>
                    <a:ext uri="{9D8B030D-6E8A-4147-A177-3AD203B41FA5}">
                      <a16:colId xmlns:a16="http://schemas.microsoft.com/office/drawing/2014/main" val="1545010259"/>
                    </a:ext>
                  </a:extLst>
                </a:gridCol>
                <a:gridCol w="987365">
                  <a:extLst>
                    <a:ext uri="{9D8B030D-6E8A-4147-A177-3AD203B41FA5}">
                      <a16:colId xmlns:a16="http://schemas.microsoft.com/office/drawing/2014/main" val="1419368132"/>
                    </a:ext>
                  </a:extLst>
                </a:gridCol>
                <a:gridCol w="987365">
                  <a:extLst>
                    <a:ext uri="{9D8B030D-6E8A-4147-A177-3AD203B41FA5}">
                      <a16:colId xmlns:a16="http://schemas.microsoft.com/office/drawing/2014/main" val="776420185"/>
                    </a:ext>
                  </a:extLst>
                </a:gridCol>
                <a:gridCol w="987365">
                  <a:extLst>
                    <a:ext uri="{9D8B030D-6E8A-4147-A177-3AD203B41FA5}">
                      <a16:colId xmlns:a16="http://schemas.microsoft.com/office/drawing/2014/main" val="1090866424"/>
                    </a:ext>
                  </a:extLst>
                </a:gridCol>
                <a:gridCol w="987365">
                  <a:extLst>
                    <a:ext uri="{9D8B030D-6E8A-4147-A177-3AD203B41FA5}">
                      <a16:colId xmlns:a16="http://schemas.microsoft.com/office/drawing/2014/main" val="1372330421"/>
                    </a:ext>
                  </a:extLst>
                </a:gridCol>
                <a:gridCol w="987365">
                  <a:extLst>
                    <a:ext uri="{9D8B030D-6E8A-4147-A177-3AD203B41FA5}">
                      <a16:colId xmlns:a16="http://schemas.microsoft.com/office/drawing/2014/main" val="1306913638"/>
                    </a:ext>
                  </a:extLst>
                </a:gridCol>
              </a:tblGrid>
              <a:tr h="306355">
                <a:tc>
                  <a:txBody>
                    <a:bodyPr/>
                    <a:lstStyle/>
                    <a:p>
                      <a:pPr marL="0" algn="ctr" defTabSz="914400" rtl="0" eaLnBrk="1" fontAlgn="b" latinLnBrk="0" hangingPunct="1"/>
                      <a:r>
                        <a:rPr lang="en-GB" sz="800" u="none" strike="noStrike" kern="1200" dirty="0">
                          <a:effectLst/>
                          <a:latin typeface="Segoe UI" panose="020B0502040204020203" pitchFamily="34" charset="0"/>
                          <a:cs typeface="Segoe UI" panose="020B0502040204020203" pitchFamily="34" charset="0"/>
                        </a:rPr>
                        <a:t>Local Authority</a:t>
                      </a:r>
                      <a:endParaRPr lang="en-GB" sz="800" u="none" strike="noStrike" kern="1200" dirty="0">
                        <a:solidFill>
                          <a:schemeClr val="tx1"/>
                        </a:solidFill>
                        <a:effectLst/>
                        <a:latin typeface="Segoe UI" panose="020B0502040204020203" pitchFamily="34" charset="0"/>
                        <a:ea typeface="+mn-ea"/>
                        <a:cs typeface="Segoe UI" panose="020B0502040204020203" pitchFamily="34" charset="0"/>
                      </a:endParaRP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800" u="none" strike="noStrike" kern="1200" dirty="0">
                          <a:effectLst/>
                          <a:latin typeface="Segoe UI" panose="020B0502040204020203" pitchFamily="34" charset="0"/>
                          <a:cs typeface="Segoe UI" panose="020B0502040204020203" pitchFamily="34" charset="0"/>
                        </a:rPr>
                        <a:t>LSOA</a:t>
                      </a: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800" u="none" strike="noStrike" kern="1200" dirty="0">
                          <a:effectLst/>
                          <a:latin typeface="Segoe UI" panose="020B0502040204020203" pitchFamily="34" charset="0"/>
                          <a:cs typeface="Segoe UI" panose="020B0502040204020203" pitchFamily="34" charset="0"/>
                        </a:rPr>
                        <a:t>Cheapside</a:t>
                      </a: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800" u="none" strike="noStrike" kern="1200" dirty="0">
                          <a:effectLst/>
                          <a:latin typeface="Segoe UI" panose="020B0502040204020203" pitchFamily="34" charset="0"/>
                          <a:cs typeface="Segoe UI" panose="020B0502040204020203" pitchFamily="34" charset="0"/>
                        </a:rPr>
                        <a:t>Aldgate</a:t>
                      </a: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800" u="none" strike="noStrike" kern="1200" dirty="0">
                          <a:effectLst/>
                          <a:latin typeface="Segoe UI" panose="020B0502040204020203" pitchFamily="34" charset="0"/>
                          <a:cs typeface="Segoe UI" panose="020B0502040204020203" pitchFamily="34" charset="0"/>
                        </a:rPr>
                        <a:t>Eastern City</a:t>
                      </a:r>
                    </a:p>
                  </a:txBody>
                  <a:tcPr marL="0" marR="0" marT="0" marB="0" anchor="ctr">
                    <a:solidFill>
                      <a:schemeClr val="tx2">
                        <a:lumMod val="20000"/>
                        <a:lumOff val="80000"/>
                      </a:schemeClr>
                    </a:solidFill>
                  </a:tcPr>
                </a:tc>
                <a:tc>
                  <a:txBody>
                    <a:bodyPr/>
                    <a:lstStyle/>
                    <a:p>
                      <a:pPr marL="0" algn="ctr" defTabSz="914400" rtl="0" eaLnBrk="1" fontAlgn="b" latinLnBrk="0" hangingPunct="1"/>
                      <a:r>
                        <a:rPr lang="en-GB" sz="800" u="none" strike="noStrike" kern="1200" dirty="0">
                          <a:effectLst/>
                          <a:latin typeface="Segoe UI" panose="020B0502040204020203" pitchFamily="34" charset="0"/>
                          <a:cs typeface="Segoe UI" panose="020B0502040204020203" pitchFamily="34" charset="0"/>
                        </a:rPr>
                        <a:t>Fleet Street Quarter</a:t>
                      </a:r>
                    </a:p>
                  </a:txBody>
                  <a:tcPr marL="0" marR="0" marT="0" marB="0" anchor="ctr">
                    <a:solidFill>
                      <a:schemeClr val="tx2">
                        <a:lumMod val="20000"/>
                        <a:lumOff val="80000"/>
                      </a:schemeClr>
                    </a:solidFill>
                  </a:tcPr>
                </a:tc>
                <a:extLst>
                  <a:ext uri="{0D108BD9-81ED-4DB2-BD59-A6C34878D82A}">
                    <a16:rowId xmlns:a16="http://schemas.microsoft.com/office/drawing/2014/main" val="473576939"/>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City of London</a:t>
                      </a:r>
                    </a:p>
                  </a:txBody>
                  <a:tcPr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001A</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4141561861"/>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City of London</a:t>
                      </a: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 001B</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1835673089"/>
                  </a:ext>
                </a:extLst>
              </a:tr>
              <a:tr h="210568">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City of London</a:t>
                      </a:r>
                    </a:p>
                  </a:txBody>
                  <a:tcPr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001C</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3215005198"/>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City of London</a:t>
                      </a:r>
                    </a:p>
                  </a:txBody>
                  <a:tcPr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001E</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3451384295"/>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City of London</a:t>
                      </a: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001F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extLst>
                  <a:ext uri="{0D108BD9-81ED-4DB2-BD59-A6C34878D82A}">
                    <a16:rowId xmlns:a16="http://schemas.microsoft.com/office/drawing/2014/main" val="2809775924"/>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City of London</a:t>
                      </a: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001G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extLst>
                  <a:ext uri="{0D108BD9-81ED-4DB2-BD59-A6C34878D82A}">
                    <a16:rowId xmlns:a16="http://schemas.microsoft.com/office/drawing/2014/main" val="2969788099"/>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Tower Hamlets</a:t>
                      </a:r>
                    </a:p>
                  </a:txBody>
                  <a:tcPr anchor="ctr"/>
                </a:tc>
                <a:tc>
                  <a:txBody>
                    <a:bodyPr/>
                    <a:lstStyle/>
                    <a:p>
                      <a:pPr algn="ctr" fontAlgn="b"/>
                      <a:r>
                        <a:rPr lang="en-GB" sz="800" kern="1200" dirty="0">
                          <a:latin typeface="Segoe UI" panose="020B0502040204020203" pitchFamily="34" charset="0"/>
                          <a:cs typeface="Segoe UI" panose="020B0502040204020203" pitchFamily="34" charset="0"/>
                        </a:rPr>
                        <a:t> 015E                                                         </a:t>
                      </a:r>
                      <a:endPar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1688618004"/>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Tower Hamlets</a:t>
                      </a:r>
                    </a:p>
                  </a:txBody>
                  <a:tcPr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021F</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3303574424"/>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Tower Hamlets</a:t>
                      </a:r>
                    </a:p>
                  </a:txBody>
                  <a:tcPr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015A</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4267373690"/>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Tower Hamlets</a:t>
                      </a:r>
                    </a:p>
                  </a:txBody>
                  <a:tcPr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015B</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3936365102"/>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Tower Hamlets</a:t>
                      </a:r>
                    </a:p>
                  </a:txBody>
                  <a:tcPr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015D</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4099605282"/>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Tower Hamlets</a:t>
                      </a:r>
                    </a:p>
                  </a:txBody>
                  <a:tcPr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021D</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2075576366"/>
                  </a:ext>
                </a:extLst>
              </a:tr>
              <a:tr h="238411">
                <a:tc>
                  <a:txBody>
                    <a:bodyPr/>
                    <a:lstStyle/>
                    <a:p>
                      <a:pPr marL="0" algn="ctr" defTabSz="914400" rtl="0" eaLnBrk="1" fontAlgn="b"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Tower Hamlets</a:t>
                      </a:r>
                    </a:p>
                  </a:txBody>
                  <a:tcPr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021E</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a:t>
                      </a:r>
                    </a:p>
                  </a:txBody>
                  <a:tcPr marL="0" marR="0" marT="0" marB="0" anchor="ctr">
                    <a:solidFill>
                      <a:schemeClr val="tx2">
                        <a:lumMod val="20000"/>
                        <a:lumOff val="80000"/>
                      </a:schemeClr>
                    </a:solidFill>
                  </a:tcP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tc>
                  <a:txBody>
                    <a:bodyPr/>
                    <a:lstStyle/>
                    <a:p>
                      <a:pPr algn="ctr" fontAlgn="b"/>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X</a:t>
                      </a:r>
                    </a:p>
                  </a:txBody>
                  <a:tcPr marL="0" marR="0" marT="0" marB="0" anchor="ctr"/>
                </a:tc>
                <a:extLst>
                  <a:ext uri="{0D108BD9-81ED-4DB2-BD59-A6C34878D82A}">
                    <a16:rowId xmlns:a16="http://schemas.microsoft.com/office/drawing/2014/main" val="722517055"/>
                  </a:ext>
                </a:extLst>
              </a:tr>
            </a:tbl>
          </a:graphicData>
        </a:graphic>
      </p:graphicFrame>
    </p:spTree>
    <p:extLst>
      <p:ext uri="{BB962C8B-B14F-4D97-AF65-F5344CB8AC3E}">
        <p14:creationId xmlns:p14="http://schemas.microsoft.com/office/powerpoint/2010/main" val="420258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5928655" cy="470898"/>
          </a:xfrm>
          <a:prstGeom prst="rect">
            <a:avLst/>
          </a:prstGeom>
        </p:spPr>
        <p:txBody>
          <a:bodyPr>
            <a:normAutofit fontScale="90000"/>
          </a:bodyPr>
          <a:lstStyle/>
          <a:p>
            <a:pPr algn="l"/>
            <a:r>
              <a:rPr lang="en-GB" sz="2000" cap="all" spc="271">
                <a:solidFill>
                  <a:srgbClr val="000000"/>
                </a:solidFill>
                <a:latin typeface="Segoe UI Semibold" panose="020B0702040204020203" pitchFamily="34" charset="0"/>
                <a:cs typeface="Segoe UI" panose="020B0502040204020203" pitchFamily="34" charset="0"/>
              </a:rPr>
              <a:t>Contents</a:t>
            </a:r>
            <a:br>
              <a:rPr lang="en-GB" sz="2000" cap="all" spc="271">
                <a:solidFill>
                  <a:srgbClr val="000000"/>
                </a:solidFill>
                <a:latin typeface="Segoe UI Semibold" panose="020B0702040204020203" pitchFamily="34" charset="0"/>
                <a:cs typeface="Segoe UI" panose="020B0502040204020203" pitchFamily="34" charset="0"/>
              </a:rPr>
            </a:br>
            <a:endParaRPr lang="en-GB" sz="1800" cap="all" spc="271">
              <a:solidFill>
                <a:schemeClr val="bg1">
                  <a:lumMod val="65000"/>
                </a:schemeClr>
              </a:solidFill>
              <a:latin typeface="Segoe UI Semibold" panose="020B07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85A4DF69-241B-4877-BE93-A6BC1287E6DE}"/>
              </a:ext>
            </a:extLst>
          </p:cNvPr>
          <p:cNvGraphicFramePr>
            <a:graphicFrameLocks noGrp="1"/>
          </p:cNvGraphicFramePr>
          <p:nvPr>
            <p:extLst>
              <p:ext uri="{D42A27DB-BD31-4B8C-83A1-F6EECF244321}">
                <p14:modId xmlns:p14="http://schemas.microsoft.com/office/powerpoint/2010/main" val="1401195436"/>
              </p:ext>
            </p:extLst>
          </p:nvPr>
        </p:nvGraphicFramePr>
        <p:xfrm>
          <a:off x="406720" y="1684866"/>
          <a:ext cx="9580560" cy="1483360"/>
        </p:xfrm>
        <a:graphic>
          <a:graphicData uri="http://schemas.openxmlformats.org/drawingml/2006/table">
            <a:tbl>
              <a:tblPr firstRow="1" bandRow="1">
                <a:tableStyleId>{C083E6E3-FA7D-4D7B-A595-EF9225AFEA82}</a:tableStyleId>
              </a:tblPr>
              <a:tblGrid>
                <a:gridCol w="1803080">
                  <a:extLst>
                    <a:ext uri="{9D8B030D-6E8A-4147-A177-3AD203B41FA5}">
                      <a16:colId xmlns:a16="http://schemas.microsoft.com/office/drawing/2014/main" val="895453605"/>
                    </a:ext>
                  </a:extLst>
                </a:gridCol>
                <a:gridCol w="4953000">
                  <a:extLst>
                    <a:ext uri="{9D8B030D-6E8A-4147-A177-3AD203B41FA5}">
                      <a16:colId xmlns:a16="http://schemas.microsoft.com/office/drawing/2014/main" val="4208023423"/>
                    </a:ext>
                  </a:extLst>
                </a:gridCol>
                <a:gridCol w="2824480">
                  <a:extLst>
                    <a:ext uri="{9D8B030D-6E8A-4147-A177-3AD203B41FA5}">
                      <a16:colId xmlns:a16="http://schemas.microsoft.com/office/drawing/2014/main" val="2762163"/>
                    </a:ext>
                  </a:extLst>
                </a:gridCol>
              </a:tblGrid>
              <a:tr h="370840">
                <a:tc>
                  <a:txBody>
                    <a:bodyPr/>
                    <a:lstStyle/>
                    <a:p>
                      <a:endParaRPr lang="en-GB" sz="1000" kern="1200">
                        <a:solidFill>
                          <a:schemeClr val="tx1">
                            <a:lumMod val="75000"/>
                            <a:lumOff val="25000"/>
                          </a:schemeClr>
                        </a:solidFill>
                        <a:latin typeface="Segoe UI" panose="020B0502040204020203" pitchFamily="34" charset="0"/>
                        <a:ea typeface="+mn-ea"/>
                        <a:cs typeface="Segoe UI" panose="020B0502040204020203" pitchFamily="34" charset="0"/>
                      </a:endParaRPr>
                    </a:p>
                  </a:txBody>
                  <a:tcPr/>
                </a:tc>
                <a:tc>
                  <a:txBody>
                    <a:bodyPr/>
                    <a:lstStyle/>
                    <a:p>
                      <a:pPr marL="0" algn="l" defTabSz="914400" rtl="0" eaLnBrk="1" latinLnBrk="0" hangingPunct="1"/>
                      <a:r>
                        <a:rPr lang="en-GB" sz="1000" kern="1200" dirty="0">
                          <a:solidFill>
                            <a:schemeClr val="tx1">
                              <a:lumMod val="75000"/>
                              <a:lumOff val="25000"/>
                            </a:schemeClr>
                          </a:solidFill>
                          <a:latin typeface="Segoe UI" panose="020B0502040204020203" pitchFamily="34" charset="0"/>
                          <a:ea typeface="+mn-ea"/>
                          <a:cs typeface="Segoe UI" panose="020B0502040204020203" pitchFamily="34" charset="0"/>
                        </a:rPr>
                        <a:t>Chapter</a:t>
                      </a:r>
                    </a:p>
                  </a:txBody>
                  <a:tcPr anchor="ctr"/>
                </a:tc>
                <a:tc>
                  <a:txBody>
                    <a:bodyPr/>
                    <a:lstStyle/>
                    <a:p>
                      <a:pPr marL="0" algn="ctr" defTabSz="914400" rtl="0" eaLnBrk="1" latinLnBrk="0" hangingPunct="1"/>
                      <a:r>
                        <a:rPr lang="en-GB" sz="1000" kern="1200" dirty="0">
                          <a:solidFill>
                            <a:schemeClr val="tx1">
                              <a:lumMod val="75000"/>
                              <a:lumOff val="25000"/>
                            </a:schemeClr>
                          </a:solidFill>
                          <a:latin typeface="Segoe UI" panose="020B0502040204020203" pitchFamily="34" charset="0"/>
                          <a:ea typeface="+mn-ea"/>
                          <a:cs typeface="Segoe UI" panose="020B0502040204020203" pitchFamily="34" charset="0"/>
                        </a:rPr>
                        <a:t>Page Number</a:t>
                      </a:r>
                    </a:p>
                  </a:txBody>
                  <a:tcPr anchor="ctr"/>
                </a:tc>
                <a:extLst>
                  <a:ext uri="{0D108BD9-81ED-4DB2-BD59-A6C34878D82A}">
                    <a16:rowId xmlns:a16="http://schemas.microsoft.com/office/drawing/2014/main" val="111208953"/>
                  </a:ext>
                </a:extLst>
              </a:tr>
              <a:tr h="370840">
                <a:tc>
                  <a:txBody>
                    <a:bodyPr/>
                    <a:lstStyle/>
                    <a:p>
                      <a:pPr marL="0" algn="l" defTabSz="914400" rtl="0" eaLnBrk="1"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1. </a:t>
                      </a:r>
                    </a:p>
                  </a:txBody>
                  <a:tcPr anchor="ctr"/>
                </a:tc>
                <a:tc>
                  <a:txBody>
                    <a:bodyPr/>
                    <a:lstStyle/>
                    <a:p>
                      <a:pPr marL="0" algn="l" defTabSz="914400" rtl="0" eaLnBrk="1"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Introduction</a:t>
                      </a:r>
                    </a:p>
                  </a:txBody>
                  <a:tcPr anchor="ctr"/>
                </a:tc>
                <a:tc>
                  <a:txBody>
                    <a:bodyPr/>
                    <a:lstStyle/>
                    <a:p>
                      <a:pPr algn="ctr"/>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3</a:t>
                      </a:r>
                    </a:p>
                  </a:txBody>
                  <a:tcPr anchor="ctr"/>
                </a:tc>
                <a:extLst>
                  <a:ext uri="{0D108BD9-81ED-4DB2-BD59-A6C34878D82A}">
                    <a16:rowId xmlns:a16="http://schemas.microsoft.com/office/drawing/2014/main" val="3782166975"/>
                  </a:ext>
                </a:extLst>
              </a:tr>
              <a:tr h="370840">
                <a:tc>
                  <a:txBody>
                    <a:bodyPr/>
                    <a:lstStyle/>
                    <a:p>
                      <a:pPr marL="0" algn="l" defTabSz="914400" rtl="0" eaLnBrk="1" latinLnBrk="0" hangingPunct="1"/>
                      <a:r>
                        <a:rPr lang="en-GB" sz="800" kern="1200">
                          <a:solidFill>
                            <a:schemeClr val="tx1">
                              <a:lumMod val="75000"/>
                              <a:lumOff val="25000"/>
                            </a:schemeClr>
                          </a:solidFill>
                          <a:latin typeface="Segoe UI" panose="020B0502040204020203" pitchFamily="34" charset="0"/>
                          <a:ea typeface="+mn-ea"/>
                          <a:cs typeface="Segoe UI" panose="020B0502040204020203" pitchFamily="34" charset="0"/>
                        </a:rPr>
                        <a:t>2.</a:t>
                      </a:r>
                    </a:p>
                  </a:txBody>
                  <a:tcPr anchor="ctr"/>
                </a:tc>
                <a:tc>
                  <a:txBody>
                    <a:bodyPr/>
                    <a:lstStyle/>
                    <a:p>
                      <a:pPr marL="0" algn="l" defTabSz="914400" rtl="0" eaLnBrk="1"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Socio-economic Baseline Assessment</a:t>
                      </a:r>
                    </a:p>
                  </a:txBody>
                  <a:tcPr anchor="ctr"/>
                </a:tc>
                <a:tc>
                  <a:txBody>
                    <a:bodyPr/>
                    <a:lstStyle/>
                    <a:p>
                      <a:pPr marL="0" algn="ctr" defTabSz="914400" rtl="0" eaLnBrk="1"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4</a:t>
                      </a:r>
                    </a:p>
                  </a:txBody>
                  <a:tcPr anchor="ctr"/>
                </a:tc>
                <a:extLst>
                  <a:ext uri="{0D108BD9-81ED-4DB2-BD59-A6C34878D82A}">
                    <a16:rowId xmlns:a16="http://schemas.microsoft.com/office/drawing/2014/main" val="3948940343"/>
                  </a:ext>
                </a:extLst>
              </a:tr>
              <a:tr h="370840">
                <a:tc>
                  <a:txBody>
                    <a:bodyPr/>
                    <a:lstStyle/>
                    <a:p>
                      <a:pPr marL="0" algn="l" defTabSz="914400" rtl="0" eaLnBrk="1"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3.</a:t>
                      </a:r>
                    </a:p>
                  </a:txBody>
                  <a:tcPr anchor="ctr"/>
                </a:tc>
                <a:tc>
                  <a:txBody>
                    <a:bodyPr/>
                    <a:lstStyle/>
                    <a:p>
                      <a:pPr marL="0" algn="l" defTabSz="914400" rtl="0" eaLnBrk="1"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Conclusions</a:t>
                      </a:r>
                    </a:p>
                  </a:txBody>
                  <a:tcPr anchor="ctr"/>
                </a:tc>
                <a:tc>
                  <a:txBody>
                    <a:bodyPr/>
                    <a:lstStyle/>
                    <a:p>
                      <a:pPr marL="0" algn="ctr" defTabSz="914400" rtl="0" eaLnBrk="1" latinLnBrk="0" hangingPunct="1"/>
                      <a:r>
                        <a:rPr lang="en-GB" sz="800" kern="1200" dirty="0">
                          <a:solidFill>
                            <a:schemeClr val="tx1">
                              <a:lumMod val="75000"/>
                              <a:lumOff val="25000"/>
                            </a:schemeClr>
                          </a:solidFill>
                          <a:latin typeface="Segoe UI" panose="020B0502040204020203" pitchFamily="34" charset="0"/>
                          <a:ea typeface="+mn-ea"/>
                          <a:cs typeface="Segoe UI" panose="020B0502040204020203" pitchFamily="34" charset="0"/>
                        </a:rPr>
                        <a:t>13</a:t>
                      </a:r>
                    </a:p>
                  </a:txBody>
                  <a:tcPr anchor="ctr"/>
                </a:tc>
                <a:extLst>
                  <a:ext uri="{0D108BD9-81ED-4DB2-BD59-A6C34878D82A}">
                    <a16:rowId xmlns:a16="http://schemas.microsoft.com/office/drawing/2014/main" val="1733818900"/>
                  </a:ext>
                </a:extLst>
              </a:tr>
            </a:tbl>
          </a:graphicData>
        </a:graphic>
      </p:graphicFrame>
      <p:sp>
        <p:nvSpPr>
          <p:cNvPr id="15" name="Slide Number Placeholder 14">
            <a:extLst>
              <a:ext uri="{FF2B5EF4-FFF2-40B4-BE49-F238E27FC236}">
                <a16:creationId xmlns:a16="http://schemas.microsoft.com/office/drawing/2014/main" id="{3D9AA4E3-4CBA-4191-BC3E-E80059DCDDA7}"/>
              </a:ext>
            </a:extLst>
          </p:cNvPr>
          <p:cNvSpPr>
            <a:spLocks noGrp="1"/>
          </p:cNvSpPr>
          <p:nvPr>
            <p:ph type="sldNum" sz="quarter" idx="12"/>
          </p:nvPr>
        </p:nvSpPr>
        <p:spPr/>
        <p:txBody>
          <a:bodyPr/>
          <a:lstStyle/>
          <a:p>
            <a:fld id="{04E361EE-CEE0-400D-99AD-0A610B98C417}" type="slidenum">
              <a:rPr lang="en-GB" smtClean="0"/>
              <a:t>2</a:t>
            </a:fld>
            <a:endParaRPr lang="en-GB"/>
          </a:p>
        </p:txBody>
      </p:sp>
      <p:sp>
        <p:nvSpPr>
          <p:cNvPr id="17" name="Footer Placeholder 16">
            <a:extLst>
              <a:ext uri="{FF2B5EF4-FFF2-40B4-BE49-F238E27FC236}">
                <a16:creationId xmlns:a16="http://schemas.microsoft.com/office/drawing/2014/main" id="{A4F2D116-E2ED-4B62-B18E-1CE9AFD2BB3D}"/>
              </a:ext>
            </a:extLst>
          </p:cNvPr>
          <p:cNvSpPr>
            <a:spLocks noGrp="1"/>
          </p:cNvSpPr>
          <p:nvPr>
            <p:ph type="ftr" sz="quarter" idx="11"/>
          </p:nvPr>
        </p:nvSpPr>
        <p:spPr/>
        <p:txBody>
          <a:bodyPr/>
          <a:lstStyle/>
          <a:p>
            <a:r>
              <a:rPr lang="en-GB" dirty="0"/>
              <a:t>Baseline Study and Economic Analysis</a:t>
            </a:r>
          </a:p>
        </p:txBody>
      </p:sp>
    </p:spTree>
    <p:extLst>
      <p:ext uri="{BB962C8B-B14F-4D97-AF65-F5344CB8AC3E}">
        <p14:creationId xmlns:p14="http://schemas.microsoft.com/office/powerpoint/2010/main" val="40811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6298880" cy="470898"/>
          </a:xfrm>
          <a:prstGeom prst="rect">
            <a:avLst/>
          </a:prstGeom>
        </p:spPr>
        <p:txBody>
          <a:bodyPr>
            <a:normAutofit fontScale="90000"/>
          </a:bodyPr>
          <a:lstStyle/>
          <a:p>
            <a:pPr algn="l"/>
            <a:r>
              <a:rPr lang="en-GB" sz="2000" cap="all" spc="271" dirty="0">
                <a:solidFill>
                  <a:srgbClr val="000000"/>
                </a:solidFill>
                <a:latin typeface="Segoe UI Semibold" panose="020B0702040204020203" pitchFamily="34" charset="0"/>
                <a:cs typeface="Segoe UI" panose="020B0502040204020203" pitchFamily="34" charset="0"/>
              </a:rPr>
              <a:t>introduction</a:t>
            </a:r>
            <a:br>
              <a:rPr lang="en-GB" sz="2000" cap="all" spc="271" dirty="0">
                <a:solidFill>
                  <a:srgbClr val="000000"/>
                </a:solidFill>
                <a:latin typeface="Segoe UI Semibold" panose="020B0702040204020203" pitchFamily="34" charset="0"/>
                <a:cs typeface="Segoe UI" panose="020B0502040204020203" pitchFamily="34" charset="0"/>
              </a:rPr>
            </a:br>
            <a:r>
              <a:rPr lang="en-GB" sz="1800" cap="all" spc="271" dirty="0">
                <a:solidFill>
                  <a:schemeClr val="bg1">
                    <a:lumMod val="65000"/>
                  </a:schemeClr>
                </a:solidFill>
                <a:latin typeface="Segoe UI Semibold" panose="020B0702040204020203" pitchFamily="34" charset="0"/>
                <a:cs typeface="Segoe UI" panose="020B0502040204020203" pitchFamily="34" charset="0"/>
              </a:rPr>
              <a:t>economic Context and geography </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WSP were commissioned by Primera Corporation to prepare detailed socio-economic baseline studies into four Business Improvement Districts (BIDs) and Partnerships located within the City of London. The four BIDs and Partnerships assessed were:</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Fleet Street Quarter (FSQ);</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Cheapside Business Alliance (Cheapside);</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Eastern City Partnership (Eastern City); and </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Aldgate Connect (Aldgate).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individual reports quantified the key economic characteristics and profiles of the respective BID and Partnership areas, assessed the potential impact of each area’s development pipeline, as well as identified future opportunities and challenges which will impact the areas going forward.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four separate reports can be viewed via WSP or Primera on request.</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purpose of this report is to collate the key headline findings for each of the BID and Partnership areas, in order to quantify the overall economic impact the four areas have to London as a whole. In doing so, the collective economic contribution of the four BID and Partnership areas can be assessed.</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Please note, all data sources, methodological processes, analysis, and consultations undertaken can be referred to in detail in the individual study reports. This report represents a high level overview of the work undertaken. </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Geography</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four BIDs and Partnerships are located either wholly within the City of London local authority, or within both the City of London and Tower Hamlets, as is the case for the Aldgate Connect BID. The boundaries of the respective Study Areas, in relation to the City of London boundary is illustrated in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1</a:t>
            </a:r>
            <a:r>
              <a:rPr lang="en-GB" sz="800" dirty="0">
                <a:solidFill>
                  <a:schemeClr val="tx1">
                    <a:lumMod val="75000"/>
                    <a:lumOff val="25000"/>
                  </a:schemeClr>
                </a:solidFill>
                <a:latin typeface="Segoe UI" panose="020B0502040204020203" pitchFamily="34" charset="0"/>
                <a:cs typeface="Segoe UI" panose="020B0502040204020203" pitchFamily="34" charset="0"/>
              </a:rPr>
              <a:t>.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In terms of smaller geographical areas, the BIDs and Partnerships have a presence across a range of Lower Super Output Areas (LSOAs) to varying degrees. LSOAs are an ONS geography and one of the smallest areas for which economic and social data can be analysed. </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Appendix 1</a:t>
            </a:r>
            <a:r>
              <a:rPr lang="en-GB" sz="800" dirty="0">
                <a:solidFill>
                  <a:schemeClr val="tx1">
                    <a:lumMod val="75000"/>
                    <a:lumOff val="25000"/>
                  </a:schemeClr>
                </a:solidFill>
                <a:latin typeface="Segoe UI" panose="020B0502040204020203" pitchFamily="34" charset="0"/>
                <a:cs typeface="Segoe UI" panose="020B0502040204020203" pitchFamily="34" charset="0"/>
              </a:rPr>
              <a:t> provides an overview of each of the LSOAs which the respective Study Areas have a presence in.</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For the purpose of this report, the four City BID and Partnership areas will collectively be referred to as the Study Areas.</a:t>
            </a:r>
          </a:p>
        </p:txBody>
      </p:sp>
      <p:sp>
        <p:nvSpPr>
          <p:cNvPr id="3" name="Slide Number Placeholder 2">
            <a:extLst>
              <a:ext uri="{FF2B5EF4-FFF2-40B4-BE49-F238E27FC236}">
                <a16:creationId xmlns:a16="http://schemas.microsoft.com/office/drawing/2014/main" id="{36CDA2CB-A3BF-462B-BBBA-8D545BABBFB9}"/>
              </a:ext>
            </a:extLst>
          </p:cNvPr>
          <p:cNvSpPr>
            <a:spLocks noGrp="1"/>
          </p:cNvSpPr>
          <p:nvPr>
            <p:ph type="sldNum" sz="quarter" idx="12"/>
          </p:nvPr>
        </p:nvSpPr>
        <p:spPr/>
        <p:txBody>
          <a:bodyPr/>
          <a:lstStyle/>
          <a:p>
            <a:fld id="{04E361EE-CEE0-400D-99AD-0A610B98C417}" type="slidenum">
              <a:rPr lang="en-GB" smtClean="0"/>
              <a:t>3</a:t>
            </a:fld>
            <a:endParaRPr lang="en-GB"/>
          </a:p>
        </p:txBody>
      </p:sp>
      <p:sp>
        <p:nvSpPr>
          <p:cNvPr id="4" name="Footer Placeholder 3">
            <a:extLst>
              <a:ext uri="{FF2B5EF4-FFF2-40B4-BE49-F238E27FC236}">
                <a16:creationId xmlns:a16="http://schemas.microsoft.com/office/drawing/2014/main" id="{298999B1-67AA-494F-8BAB-44E979B2614D}"/>
              </a:ext>
            </a:extLst>
          </p:cNvPr>
          <p:cNvSpPr>
            <a:spLocks noGrp="1"/>
          </p:cNvSpPr>
          <p:nvPr>
            <p:ph type="ftr" sz="quarter" idx="11"/>
          </p:nvPr>
        </p:nvSpPr>
        <p:spPr/>
        <p:txBody>
          <a:bodyPr/>
          <a:lstStyle/>
          <a:p>
            <a:r>
              <a:rPr lang="en-GB" dirty="0"/>
              <a:t>Baseline Study and Economic Analysis</a:t>
            </a:r>
          </a:p>
        </p:txBody>
      </p:sp>
      <p:sp>
        <p:nvSpPr>
          <p:cNvPr id="11" name="TextBox 10">
            <a:extLst>
              <a:ext uri="{FF2B5EF4-FFF2-40B4-BE49-F238E27FC236}">
                <a16:creationId xmlns:a16="http://schemas.microsoft.com/office/drawing/2014/main" id="{07D98C72-BD7C-4861-9758-5AF7977FC142}"/>
              </a:ext>
            </a:extLst>
          </p:cNvPr>
          <p:cNvSpPr txBox="1"/>
          <p:nvPr/>
        </p:nvSpPr>
        <p:spPr>
          <a:xfrm>
            <a:off x="6423634" y="1635760"/>
            <a:ext cx="3235257"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Figure 1 – Each BID/Partnership observed in this report</a:t>
            </a:r>
            <a:endParaRPr lang="en-GB" sz="1600" b="1" dirty="0"/>
          </a:p>
        </p:txBody>
      </p:sp>
      <p:pic>
        <p:nvPicPr>
          <p:cNvPr id="9" name="Picture 8">
            <a:extLst>
              <a:ext uri="{FF2B5EF4-FFF2-40B4-BE49-F238E27FC236}">
                <a16:creationId xmlns:a16="http://schemas.microsoft.com/office/drawing/2014/main" id="{2125348C-1951-467E-923A-88134D84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897" y="1851204"/>
            <a:ext cx="5448297" cy="3852802"/>
          </a:xfrm>
          <a:prstGeom prst="rect">
            <a:avLst/>
          </a:prstGeom>
        </p:spPr>
      </p:pic>
    </p:spTree>
    <p:extLst>
      <p:ext uri="{BB962C8B-B14F-4D97-AF65-F5344CB8AC3E}">
        <p14:creationId xmlns:p14="http://schemas.microsoft.com/office/powerpoint/2010/main" val="422445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ltVert">
          <a:fgClr>
            <a:srgbClr val="FFFFFF"/>
          </a:fgClr>
          <a:bgClr>
            <a:schemeClr val="bg1"/>
          </a:bgClr>
        </a:pattFill>
        <a:effectLst/>
      </p:bgPr>
    </p:bg>
    <p:spTree>
      <p:nvGrpSpPr>
        <p:cNvPr id="1" name=""/>
        <p:cNvGrpSpPr/>
        <p:nvPr/>
      </p:nvGrpSpPr>
      <p:grpSpPr>
        <a:xfrm>
          <a:off x="0" y="0"/>
          <a:ext cx="0" cy="0"/>
          <a:chOff x="0" y="0"/>
          <a:chExt cx="0" cy="0"/>
        </a:xfrm>
      </p:grpSpPr>
      <p:sp>
        <p:nvSpPr>
          <p:cNvPr id="11" name="Titre 3">
            <a:extLst>
              <a:ext uri="{FF2B5EF4-FFF2-40B4-BE49-F238E27FC236}">
                <a16:creationId xmlns:a16="http://schemas.microsoft.com/office/drawing/2014/main" id="{03126CF3-07E3-4B9B-BD3D-94D5196F1AE4}"/>
              </a:ext>
            </a:extLst>
          </p:cNvPr>
          <p:cNvSpPr txBox="1">
            <a:spLocks/>
          </p:cNvSpPr>
          <p:nvPr/>
        </p:nvSpPr>
        <p:spPr>
          <a:xfrm>
            <a:off x="2992145" y="2692400"/>
            <a:ext cx="6207711" cy="942370"/>
          </a:xfrm>
          <a:prstGeom prst="rect">
            <a:avLst/>
          </a:prstGeom>
        </p:spPr>
        <p:txBody>
          <a:bodyPr vert="horz" lIns="58652" tIns="29326" rIns="58652" bIns="29326" rtlCol="0" anchor="b">
            <a:normAutofit/>
          </a:bodyPr>
          <a:lstStyle>
            <a:lvl1pPr algn="l" defTabSz="914400" rtl="0" eaLnBrk="1" latinLnBrk="0" hangingPunct="1">
              <a:lnSpc>
                <a:spcPct val="90000"/>
              </a:lnSpc>
              <a:spcBef>
                <a:spcPct val="0"/>
              </a:spcBef>
              <a:buNone/>
              <a:defRPr sz="2800" b="1" i="0" kern="1200" baseline="0">
                <a:solidFill>
                  <a:srgbClr val="FF4337"/>
                </a:solidFill>
                <a:latin typeface="Arial" charset="0"/>
                <a:ea typeface="Arial" charset="0"/>
                <a:cs typeface="Arial" charset="0"/>
              </a:defRPr>
            </a:lvl1pPr>
          </a:lstStyle>
          <a:p>
            <a:pPr>
              <a:spcAft>
                <a:spcPts val="385"/>
              </a:spcAft>
            </a:pPr>
            <a:r>
              <a:rPr lang="en-GB" sz="1800" cap="all" spc="271">
                <a:solidFill>
                  <a:srgbClr val="000000"/>
                </a:solidFill>
                <a:latin typeface="Segoe UI Semibold" panose="020B0702040204020203" pitchFamily="34" charset="0"/>
                <a:ea typeface="+mj-ea"/>
                <a:cs typeface="Segoe UI" panose="020B0502040204020203" pitchFamily="34" charset="0"/>
              </a:rPr>
              <a:t>2. Socio-economic baseline assessment  </a:t>
            </a:r>
          </a:p>
          <a:p>
            <a:pPr>
              <a:spcAft>
                <a:spcPts val="385"/>
              </a:spcAft>
            </a:pPr>
            <a:endParaRPr lang="en-GB" sz="1800" cap="all" spc="271">
              <a:solidFill>
                <a:srgbClr val="000000"/>
              </a:solidFill>
              <a:latin typeface="Segoe UI Semibold" panose="020B0702040204020203" pitchFamily="34" charset="0"/>
              <a:ea typeface="+mj-ea"/>
              <a:cs typeface="Segoe UI" panose="020B0502040204020203" pitchFamily="34" charset="0"/>
            </a:endParaRPr>
          </a:p>
        </p:txBody>
      </p:sp>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Slide Number Placeholder 4">
            <a:extLst>
              <a:ext uri="{FF2B5EF4-FFF2-40B4-BE49-F238E27FC236}">
                <a16:creationId xmlns:a16="http://schemas.microsoft.com/office/drawing/2014/main" id="{F65C3594-9CCE-4EB7-ABFB-4DD8D38EABD1}"/>
              </a:ext>
            </a:extLst>
          </p:cNvPr>
          <p:cNvSpPr>
            <a:spLocks noGrp="1"/>
          </p:cNvSpPr>
          <p:nvPr>
            <p:ph type="sldNum" sz="quarter" idx="12"/>
          </p:nvPr>
        </p:nvSpPr>
        <p:spPr/>
        <p:txBody>
          <a:bodyPr/>
          <a:lstStyle/>
          <a:p>
            <a:fld id="{04E361EE-CEE0-400D-99AD-0A610B98C417}" type="slidenum">
              <a:rPr lang="en-GB" smtClean="0"/>
              <a:t>4</a:t>
            </a:fld>
            <a:endParaRPr lang="en-GB"/>
          </a:p>
        </p:txBody>
      </p:sp>
      <p:sp>
        <p:nvSpPr>
          <p:cNvPr id="3" name="Footer Placeholder 2">
            <a:extLst>
              <a:ext uri="{FF2B5EF4-FFF2-40B4-BE49-F238E27FC236}">
                <a16:creationId xmlns:a16="http://schemas.microsoft.com/office/drawing/2014/main" id="{6ACB1A5A-CA5A-459E-84B6-7360534AEF80}"/>
              </a:ext>
            </a:extLst>
          </p:cNvPr>
          <p:cNvSpPr>
            <a:spLocks noGrp="1"/>
          </p:cNvSpPr>
          <p:nvPr>
            <p:ph type="ftr" sz="quarter" idx="11"/>
          </p:nvPr>
        </p:nvSpPr>
        <p:spPr/>
        <p:txBody>
          <a:bodyPr/>
          <a:lstStyle/>
          <a:p>
            <a:r>
              <a:rPr lang="en-GB" dirty="0"/>
              <a:t>Baseline Study and Economic Analysis</a:t>
            </a:r>
          </a:p>
        </p:txBody>
      </p:sp>
    </p:spTree>
    <p:extLst>
      <p:ext uri="{BB962C8B-B14F-4D97-AF65-F5344CB8AC3E}">
        <p14:creationId xmlns:p14="http://schemas.microsoft.com/office/powerpoint/2010/main" val="341468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E35F7-F742-4BCB-AE95-A641A4F8E3D5}"/>
              </a:ext>
            </a:extLst>
          </p:cNvPr>
          <p:cNvSpPr txBox="1"/>
          <p:nvPr/>
        </p:nvSpPr>
        <p:spPr>
          <a:xfrm>
            <a:off x="6212840" y="379758"/>
            <a:ext cx="4357045"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Figure 2 – Population and age profile of each BID/Partnership</a:t>
            </a:r>
            <a:endParaRPr lang="en-GB" sz="1400" b="1" dirty="0"/>
          </a:p>
        </p:txBody>
      </p:sp>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5928655" cy="470898"/>
          </a:xfrm>
          <a:prstGeom prst="rect">
            <a:avLst/>
          </a:prstGeom>
        </p:spPr>
        <p:txBody>
          <a:bodyPr>
            <a:normAutofit fontScale="90000"/>
          </a:bodyPr>
          <a:lstStyle/>
          <a:p>
            <a:r>
              <a:rPr lang="en-GB" sz="2000" cap="all" spc="271" dirty="0">
                <a:solidFill>
                  <a:srgbClr val="000000"/>
                </a:solidFill>
                <a:latin typeface="Segoe UI Semibold" panose="020B0702040204020203" pitchFamily="34" charset="0"/>
                <a:cs typeface="Segoe UI" panose="020B0502040204020203" pitchFamily="34" charset="0"/>
              </a:rPr>
              <a:t>population</a:t>
            </a:r>
            <a:br>
              <a:rPr lang="en-GB" sz="2000" cap="all" spc="271" dirty="0">
                <a:solidFill>
                  <a:srgbClr val="000000"/>
                </a:solidFill>
                <a:latin typeface="Segoe UI Semibold" panose="020B0702040204020203" pitchFamily="34" charset="0"/>
                <a:cs typeface="Segoe UI" panose="020B0502040204020203" pitchFamily="34" charset="0"/>
              </a:rPr>
            </a:br>
            <a:r>
              <a:rPr lang="en-GB" sz="1800" cap="all" spc="271" dirty="0">
                <a:solidFill>
                  <a:schemeClr val="bg1">
                    <a:lumMod val="65000"/>
                  </a:schemeClr>
                </a:solidFill>
                <a:latin typeface="Segoe UI Semibold" panose="020B0702040204020203" pitchFamily="34" charset="0"/>
                <a:cs typeface="Segoe UI" panose="020B0502040204020203" pitchFamily="34" charset="0"/>
              </a:rPr>
              <a:t>bid populations</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429585" cy="4645242"/>
          </a:xfrm>
        </p:spPr>
        <p:txBody>
          <a:bodyPr numCol="2" spcCol="180000">
            <a:noAutofit/>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Amongst the four Study Areas, Aldgate has the largest residential population at approximately 8,050 people (1,480 residing within the City of London portion of the BID and 6,570 within Tower Hamlets).</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This is far greater than the residential populations of Cheapside (690), Eastern City (440) and the Fleet Street Quarter (870), and reflects the fact that the Aldgate BID straddles both the employment dense areas of the City of London, and more residential oriented areas in Tower Hamlets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2</a:t>
            </a:r>
            <a:r>
              <a:rPr lang="en-GB" sz="800" dirty="0">
                <a:solidFill>
                  <a:schemeClr val="tx1">
                    <a:lumMod val="75000"/>
                    <a:lumOff val="25000"/>
                  </a:schemeClr>
                </a:solidFill>
                <a:latin typeface="Segoe UI" panose="020B0502040204020203" pitchFamily="34" charset="0"/>
                <a:cs typeface="Segoe UI" panose="020B0502040204020203" pitchFamily="34" charset="0"/>
              </a:rPr>
              <a:t>). Aldgate has also seen strong growth in its population in recent years. In comparison to 2015, the total population has increased from 6,300 to 8,050, a growth rate of 28%.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three other Study Areas, given their location wholly within the City of London, unsurprisingly have fewer permanent residents. Indeed, the City of London as a whole has the smallest residential population of any local authority in London, with an estimated 9,721 people residing in the borough in 2019. With an estimated 6,506 dwellings in the City of London, this equates to 1.42 people per dwelling, significantly lower than the UK average of 2.4. The respective populations of Cheapside, Eastern City, the Fleet Street Quarter and the portion of Aldgate within the City, account for approximately 7%, 5%, 9% and 15% of the total City population. </a:t>
            </a:r>
            <a:r>
              <a:rPr lang="en-GB" sz="800" b="1" dirty="0">
                <a:solidFill>
                  <a:schemeClr val="tx1">
                    <a:lumMod val="75000"/>
                    <a:lumOff val="25000"/>
                  </a:schemeClr>
                </a:solidFill>
                <a:latin typeface="Segoe UI" panose="020B0502040204020203" pitchFamily="34" charset="0"/>
                <a:cs typeface="Segoe UI" panose="020B0502040204020203" pitchFamily="34" charset="0"/>
              </a:rPr>
              <a:t>Together they account for 36% of the City of London’s population</a:t>
            </a:r>
            <a:r>
              <a:rPr lang="en-GB" sz="800" dirty="0">
                <a:solidFill>
                  <a:schemeClr val="tx1">
                    <a:lumMod val="75000"/>
                    <a:lumOff val="25000"/>
                  </a:schemeClr>
                </a:solidFill>
                <a:latin typeface="Segoe UI" panose="020B0502040204020203" pitchFamily="34" charset="0"/>
                <a:cs typeface="Segoe UI" panose="020B0502040204020203" pitchFamily="34" charset="0"/>
              </a:rPr>
              <a:t>.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In terms of the age profile of the Study Areas, all four are made up of predominantly working age populations (age 16-64), accounting for on average 77% of the respective populations.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significant differences in the populations of the four Study Areas is reflected in the population density data, with Aldgate’s population of 8,050 equating to a population density (number of people per square km) of 15,920. This is significantly greater than that recorded for Cheapside (2,320), the Eastern City (1,040), the Fleet Street Quarter (2,010), the City of London (3,350) and London more generally (5,700). This is illustrated in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3</a:t>
            </a:r>
            <a:r>
              <a:rPr lang="en-GB" sz="800" dirty="0">
                <a:solidFill>
                  <a:schemeClr val="tx1">
                    <a:lumMod val="75000"/>
                    <a:lumOff val="25000"/>
                  </a:schemeClr>
                </a:solidFill>
                <a:latin typeface="Segoe UI" panose="020B0502040204020203" pitchFamily="34" charset="0"/>
                <a:cs typeface="Segoe UI" panose="020B0502040204020203" pitchFamily="34" charset="0"/>
              </a:rPr>
              <a:t>.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This is what one would typically expect given that in general, dense residential locations such as Tower Hamlets have higher levels of population density since demand for residential space crowds out commercial space. The opposite is true for areas of higher employment density such as the City of London, and inner City BIDs such as Cheapside, the Eastern City Partnership and the Fleet Street Quarter.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However, as will be illustrated later in this report, Aldgate also has a relatively high concentration of employment. Aldgate is therefore a bit of an outlier in this respect, in that it has both high population and employment densities – again owing to the fact that it straddles both the City of London and Tower Hamlets local authorities. </a:t>
            </a: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5</a:t>
            </a:fld>
            <a:endParaRPr lang="en-GB"/>
          </a:p>
        </p:txBody>
      </p:sp>
      <p:sp>
        <p:nvSpPr>
          <p:cNvPr id="3" name="Footer Placeholder 2">
            <a:extLst>
              <a:ext uri="{FF2B5EF4-FFF2-40B4-BE49-F238E27FC236}">
                <a16:creationId xmlns:a16="http://schemas.microsoft.com/office/drawing/2014/main" id="{073419C5-E6D5-4BD3-B78F-EC5DCDED31CF}"/>
              </a:ext>
            </a:extLst>
          </p:cNvPr>
          <p:cNvSpPr>
            <a:spLocks noGrp="1"/>
          </p:cNvSpPr>
          <p:nvPr>
            <p:ph type="ftr" sz="quarter" idx="11"/>
          </p:nvPr>
        </p:nvSpPr>
        <p:spPr/>
        <p:txBody>
          <a:bodyPr/>
          <a:lstStyle/>
          <a:p>
            <a:r>
              <a:rPr lang="en-GB" dirty="0"/>
              <a:t>Baseline Study and Economic Analysis</a:t>
            </a:r>
          </a:p>
        </p:txBody>
      </p:sp>
      <p:sp>
        <p:nvSpPr>
          <p:cNvPr id="14" name="TextBox 13">
            <a:extLst>
              <a:ext uri="{FF2B5EF4-FFF2-40B4-BE49-F238E27FC236}">
                <a16:creationId xmlns:a16="http://schemas.microsoft.com/office/drawing/2014/main" id="{D0349E21-23E0-49E0-9DF7-AEE6C5923D47}"/>
              </a:ext>
            </a:extLst>
          </p:cNvPr>
          <p:cNvSpPr txBox="1"/>
          <p:nvPr/>
        </p:nvSpPr>
        <p:spPr>
          <a:xfrm>
            <a:off x="6374351" y="6353490"/>
            <a:ext cx="4936056"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WSP Calculation based on ONS Population Estimates and land areas by the London Datastore</a:t>
            </a:r>
            <a:endParaRPr lang="en-GB" sz="1100" dirty="0"/>
          </a:p>
        </p:txBody>
      </p:sp>
      <p:sp>
        <p:nvSpPr>
          <p:cNvPr id="15" name="TextBox 14">
            <a:extLst>
              <a:ext uri="{FF2B5EF4-FFF2-40B4-BE49-F238E27FC236}">
                <a16:creationId xmlns:a16="http://schemas.microsoft.com/office/drawing/2014/main" id="{282FCFFE-CA9C-4DE5-A196-B7EFC5F1B041}"/>
              </a:ext>
            </a:extLst>
          </p:cNvPr>
          <p:cNvSpPr txBox="1"/>
          <p:nvPr/>
        </p:nvSpPr>
        <p:spPr>
          <a:xfrm>
            <a:off x="6255796" y="3537960"/>
            <a:ext cx="4357045" cy="215444"/>
          </a:xfrm>
          <a:prstGeom prst="rect">
            <a:avLst/>
          </a:prstGeom>
          <a:noFill/>
        </p:spPr>
        <p:txBody>
          <a:bodyPr wrap="square" rtlCol="0">
            <a:spAutoFit/>
          </a:bodyPr>
          <a:lstStyle/>
          <a:p>
            <a:r>
              <a:rPr lang="en-GB" sz="800" b="1" dirty="0">
                <a:solidFill>
                  <a:schemeClr val="tx1">
                    <a:lumMod val="75000"/>
                    <a:lumOff val="25000"/>
                  </a:schemeClr>
                </a:solidFill>
                <a:latin typeface="Segoe UI" panose="020B0502040204020203" pitchFamily="34" charset="0"/>
                <a:cs typeface="Segoe UI" panose="020B0502040204020203" pitchFamily="34" charset="0"/>
              </a:rPr>
              <a:t>Figure 3 -  Population Density in 2019</a:t>
            </a:r>
            <a:endParaRPr lang="en-GB" sz="1400" b="1" dirty="0"/>
          </a:p>
        </p:txBody>
      </p:sp>
      <p:graphicFrame>
        <p:nvGraphicFramePr>
          <p:cNvPr id="20" name="Chart 19">
            <a:extLst>
              <a:ext uri="{FF2B5EF4-FFF2-40B4-BE49-F238E27FC236}">
                <a16:creationId xmlns:a16="http://schemas.microsoft.com/office/drawing/2014/main" id="{87DFD938-775A-4079-8A3D-86AE3F26E255}"/>
              </a:ext>
            </a:extLst>
          </p:cNvPr>
          <p:cNvGraphicFramePr>
            <a:graphicFrameLocks/>
          </p:cNvGraphicFramePr>
          <p:nvPr>
            <p:extLst>
              <p:ext uri="{D42A27DB-BD31-4B8C-83A1-F6EECF244321}">
                <p14:modId xmlns:p14="http://schemas.microsoft.com/office/powerpoint/2010/main" val="4126907170"/>
              </p:ext>
            </p:extLst>
          </p:nvPr>
        </p:nvGraphicFramePr>
        <p:xfrm>
          <a:off x="6255796" y="3753404"/>
          <a:ext cx="5529483" cy="2669927"/>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4747DA9A-54BC-48E0-851D-56481EDE286F}"/>
              </a:ext>
            </a:extLst>
          </p:cNvPr>
          <p:cNvGrpSpPr/>
          <p:nvPr/>
        </p:nvGrpSpPr>
        <p:grpSpPr>
          <a:xfrm>
            <a:off x="6374352" y="793708"/>
            <a:ext cx="4812908" cy="2519319"/>
            <a:chOff x="6349117" y="1148874"/>
            <a:chExt cx="4538841" cy="4245599"/>
          </a:xfrm>
        </p:grpSpPr>
        <p:sp>
          <p:nvSpPr>
            <p:cNvPr id="11" name="TextBox 10">
              <a:extLst>
                <a:ext uri="{FF2B5EF4-FFF2-40B4-BE49-F238E27FC236}">
                  <a16:creationId xmlns:a16="http://schemas.microsoft.com/office/drawing/2014/main" id="{6C0275C4-F22A-4B58-A4D1-6C9AA506BD01}"/>
                </a:ext>
              </a:extLst>
            </p:cNvPr>
            <p:cNvSpPr txBox="1"/>
            <p:nvPr/>
          </p:nvSpPr>
          <p:spPr>
            <a:xfrm>
              <a:off x="6349117" y="5209807"/>
              <a:ext cx="4357045"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WSP Calculation based on ONS Population Estimates</a:t>
              </a:r>
              <a:endParaRPr lang="en-GB" sz="1100" dirty="0"/>
            </a:p>
          </p:txBody>
        </p:sp>
        <p:sp>
          <p:nvSpPr>
            <p:cNvPr id="6" name="TextBox 5">
              <a:extLst>
                <a:ext uri="{FF2B5EF4-FFF2-40B4-BE49-F238E27FC236}">
                  <a16:creationId xmlns:a16="http://schemas.microsoft.com/office/drawing/2014/main" id="{F3F663FF-EC96-4C75-8A69-495EAFC6F908}"/>
                </a:ext>
              </a:extLst>
            </p:cNvPr>
            <p:cNvSpPr txBox="1"/>
            <p:nvPr/>
          </p:nvSpPr>
          <p:spPr>
            <a:xfrm>
              <a:off x="8191725" y="1148874"/>
              <a:ext cx="465577" cy="215443"/>
            </a:xfrm>
            <a:prstGeom prst="rect">
              <a:avLst/>
            </a:prstGeom>
            <a:noFill/>
          </p:spPr>
          <p:txBody>
            <a:bodyPr wrap="square" rtlCol="0">
              <a:spAutoFit/>
            </a:bodyPr>
            <a:lstStyle/>
            <a:p>
              <a:r>
                <a:rPr lang="en-GB" sz="800" dirty="0">
                  <a:solidFill>
                    <a:schemeClr val="tx1">
                      <a:lumMod val="75000"/>
                      <a:lumOff val="25000"/>
                    </a:schemeClr>
                  </a:solidFill>
                  <a:latin typeface="Segoe UI" panose="020B0502040204020203" pitchFamily="34" charset="0"/>
                  <a:cs typeface="Segoe UI" panose="020B0502040204020203" pitchFamily="34" charset="0"/>
                </a:rPr>
                <a:t>8,050</a:t>
              </a:r>
            </a:p>
          </p:txBody>
        </p:sp>
        <p:sp>
          <p:nvSpPr>
            <p:cNvPr id="17" name="TextBox 16">
              <a:extLst>
                <a:ext uri="{FF2B5EF4-FFF2-40B4-BE49-F238E27FC236}">
                  <a16:creationId xmlns:a16="http://schemas.microsoft.com/office/drawing/2014/main" id="{25DA6952-A114-465E-9344-23592B765C80}"/>
                </a:ext>
              </a:extLst>
            </p:cNvPr>
            <p:cNvSpPr txBox="1"/>
            <p:nvPr/>
          </p:nvSpPr>
          <p:spPr>
            <a:xfrm>
              <a:off x="7062906" y="3688504"/>
              <a:ext cx="370114" cy="215443"/>
            </a:xfrm>
            <a:prstGeom prst="rect">
              <a:avLst/>
            </a:prstGeom>
            <a:noFill/>
          </p:spPr>
          <p:txBody>
            <a:bodyPr wrap="square" rtlCol="0">
              <a:spAutoFit/>
            </a:bodyPr>
            <a:lstStyle/>
            <a:p>
              <a:r>
                <a:rPr lang="en-GB" sz="800" dirty="0">
                  <a:solidFill>
                    <a:schemeClr val="tx1">
                      <a:lumMod val="75000"/>
                      <a:lumOff val="25000"/>
                    </a:schemeClr>
                  </a:solidFill>
                  <a:latin typeface="Segoe UI" panose="020B0502040204020203" pitchFamily="34" charset="0"/>
                  <a:cs typeface="Segoe UI" panose="020B0502040204020203" pitchFamily="34" charset="0"/>
                </a:rPr>
                <a:t>690</a:t>
              </a:r>
            </a:p>
          </p:txBody>
        </p:sp>
        <p:sp>
          <p:nvSpPr>
            <p:cNvPr id="18" name="TextBox 17">
              <a:extLst>
                <a:ext uri="{FF2B5EF4-FFF2-40B4-BE49-F238E27FC236}">
                  <a16:creationId xmlns:a16="http://schemas.microsoft.com/office/drawing/2014/main" id="{7428B10D-DA1A-4590-8B91-175439C55C8C}"/>
                </a:ext>
              </a:extLst>
            </p:cNvPr>
            <p:cNvSpPr txBox="1"/>
            <p:nvPr/>
          </p:nvSpPr>
          <p:spPr>
            <a:xfrm>
              <a:off x="9388393" y="3846431"/>
              <a:ext cx="370113" cy="363070"/>
            </a:xfrm>
            <a:prstGeom prst="rect">
              <a:avLst/>
            </a:prstGeom>
            <a:noFill/>
          </p:spPr>
          <p:txBody>
            <a:bodyPr wrap="square" rtlCol="0">
              <a:spAutoFit/>
            </a:bodyPr>
            <a:lstStyle/>
            <a:p>
              <a:r>
                <a:rPr lang="en-GB" sz="800" dirty="0">
                  <a:solidFill>
                    <a:schemeClr val="tx1">
                      <a:lumMod val="75000"/>
                      <a:lumOff val="25000"/>
                    </a:schemeClr>
                  </a:solidFill>
                  <a:latin typeface="Segoe UI" panose="020B0502040204020203" pitchFamily="34" charset="0"/>
                  <a:cs typeface="Segoe UI" panose="020B0502040204020203" pitchFamily="34" charset="0"/>
                </a:rPr>
                <a:t>440</a:t>
              </a:r>
            </a:p>
          </p:txBody>
        </p:sp>
        <p:sp>
          <p:nvSpPr>
            <p:cNvPr id="19" name="TextBox 18">
              <a:extLst>
                <a:ext uri="{FF2B5EF4-FFF2-40B4-BE49-F238E27FC236}">
                  <a16:creationId xmlns:a16="http://schemas.microsoft.com/office/drawing/2014/main" id="{0D926B43-9DF1-4FD7-A769-DE6AC0A8D4E0}"/>
                </a:ext>
              </a:extLst>
            </p:cNvPr>
            <p:cNvSpPr txBox="1"/>
            <p:nvPr/>
          </p:nvSpPr>
          <p:spPr>
            <a:xfrm>
              <a:off x="10524364" y="3679269"/>
              <a:ext cx="363594" cy="215443"/>
            </a:xfrm>
            <a:prstGeom prst="rect">
              <a:avLst/>
            </a:prstGeom>
            <a:noFill/>
          </p:spPr>
          <p:txBody>
            <a:bodyPr wrap="square" rtlCol="0">
              <a:spAutoFit/>
            </a:bodyPr>
            <a:lstStyle/>
            <a:p>
              <a:r>
                <a:rPr lang="en-GB" sz="800" dirty="0">
                  <a:solidFill>
                    <a:schemeClr val="tx1">
                      <a:lumMod val="75000"/>
                      <a:lumOff val="25000"/>
                    </a:schemeClr>
                  </a:solidFill>
                  <a:latin typeface="Segoe UI" panose="020B0502040204020203" pitchFamily="34" charset="0"/>
                  <a:cs typeface="Segoe UI" panose="020B0502040204020203" pitchFamily="34" charset="0"/>
                </a:rPr>
                <a:t>870</a:t>
              </a:r>
            </a:p>
          </p:txBody>
        </p:sp>
      </p:grpSp>
      <p:graphicFrame>
        <p:nvGraphicFramePr>
          <p:cNvPr id="21" name="Chart 20">
            <a:extLst>
              <a:ext uri="{FF2B5EF4-FFF2-40B4-BE49-F238E27FC236}">
                <a16:creationId xmlns:a16="http://schemas.microsoft.com/office/drawing/2014/main" id="{00399AD5-9F40-41E3-9E3F-54FDD80B8E92}"/>
              </a:ext>
            </a:extLst>
          </p:cNvPr>
          <p:cNvGraphicFramePr>
            <a:graphicFrameLocks/>
          </p:cNvGraphicFramePr>
          <p:nvPr>
            <p:extLst>
              <p:ext uri="{D42A27DB-BD31-4B8C-83A1-F6EECF244321}">
                <p14:modId xmlns:p14="http://schemas.microsoft.com/office/powerpoint/2010/main" val="1671668634"/>
              </p:ext>
            </p:extLst>
          </p:nvPr>
        </p:nvGraphicFramePr>
        <p:xfrm>
          <a:off x="6335375" y="732073"/>
          <a:ext cx="5412489" cy="25261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402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5928655" cy="470898"/>
          </a:xfrm>
          <a:prstGeom prst="rect">
            <a:avLst/>
          </a:prstGeom>
        </p:spPr>
        <p:txBody>
          <a:bodyPr>
            <a:normAutofit fontScale="90000"/>
          </a:bodyPr>
          <a:lstStyle/>
          <a:p>
            <a:pPr algn="l"/>
            <a:r>
              <a:rPr lang="en-GB" sz="2000" cap="all" spc="271">
                <a:solidFill>
                  <a:srgbClr val="000000"/>
                </a:solidFill>
                <a:latin typeface="Segoe UI Semibold" panose="020B0702040204020203" pitchFamily="34" charset="0"/>
                <a:cs typeface="Segoe UI" panose="020B0502040204020203" pitchFamily="34" charset="0"/>
              </a:rPr>
              <a:t>employment</a:t>
            </a:r>
            <a:br>
              <a:rPr lang="en-GB" sz="2000" cap="all" spc="271">
                <a:solidFill>
                  <a:srgbClr val="000000"/>
                </a:solidFill>
                <a:latin typeface="Segoe UI Semibold" panose="020B0702040204020203" pitchFamily="34" charset="0"/>
                <a:cs typeface="Segoe UI" panose="020B0502040204020203" pitchFamily="34" charset="0"/>
              </a:rPr>
            </a:br>
            <a:r>
              <a:rPr lang="en-GB" sz="1800" cap="all" spc="271">
                <a:solidFill>
                  <a:schemeClr val="bg1">
                    <a:lumMod val="65000"/>
                  </a:schemeClr>
                </a:solidFill>
                <a:latin typeface="Segoe UI Semibold" panose="020B0702040204020203" pitchFamily="34" charset="0"/>
                <a:cs typeface="Segoe UI" panose="020B0502040204020203" pitchFamily="34" charset="0"/>
              </a:rPr>
              <a:t>total jobs</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four Study Areas collectively support 261,630 jobs – 244,410 within the City of London and 17,220 within Tower Hamlets. Together, </a:t>
            </a:r>
            <a:r>
              <a:rPr lang="en-GB" sz="800" b="1" dirty="0">
                <a:solidFill>
                  <a:schemeClr val="tx1">
                    <a:lumMod val="75000"/>
                    <a:lumOff val="25000"/>
                  </a:schemeClr>
                </a:solidFill>
                <a:latin typeface="Segoe UI" panose="020B0502040204020203" pitchFamily="34" charset="0"/>
                <a:cs typeface="Segoe UI" panose="020B0502040204020203" pitchFamily="34" charset="0"/>
              </a:rPr>
              <a:t>these account for approximately 48% of jobs within the City, and 6% within Tower Hamlets. </a:t>
            </a:r>
            <a:r>
              <a:rPr lang="en-GB" sz="800" dirty="0">
                <a:solidFill>
                  <a:schemeClr val="tx1">
                    <a:lumMod val="75000"/>
                    <a:lumOff val="25000"/>
                  </a:schemeClr>
                </a:solidFill>
                <a:latin typeface="Segoe UI" panose="020B0502040204020203" pitchFamily="34" charset="0"/>
                <a:cs typeface="Segoe UI" panose="020B0502040204020203" pitchFamily="34" charset="0"/>
              </a:rPr>
              <a:t>The total jobs across the four Study Areas has grown by 15.8% between 2015-2018, greater than the overall increase in jobs seen across the City of London (15.3%), Tower Hamlets (7.7%), London (4.8%) and England as a whole (3.7). This is illustrated in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4</a:t>
            </a:r>
            <a:r>
              <a:rPr lang="en-GB" sz="800" dirty="0">
                <a:solidFill>
                  <a:schemeClr val="tx1">
                    <a:lumMod val="75000"/>
                    <a:lumOff val="25000"/>
                  </a:schemeClr>
                </a:solidFill>
                <a:latin typeface="Segoe UI" panose="020B0502040204020203" pitchFamily="34" charset="0"/>
                <a:cs typeface="Segoe UI" panose="020B0502040204020203" pitchFamily="34" charset="0"/>
              </a:rPr>
              <a:t>.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Eastern City supports the most jobs, at 82,710, followed by the Fleet Street Quarter (76,310), Cheapside (55,510) and finally Aldgate (47,100). The number of jobs supported within Aldgate is notably less than the other Study Areas. This is a consequence of its greater land use mix, with a higher proportion of land within the BID allocated for residential uses and associated amenity services, to support its larger residential population (see previous slide). That said it remains a significant employment area within London.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All four Study Areas have seen growth in employment in recent years, with the Eastern City seeing the greatest increase in employment since 2015 (18.3% or 5.8% CAGR). This is followed by Cheapside (16.7% or a CAGR of 5.3%), the Fleet Street Quarter (15.9% or a CAGR of 5.0%) and finally Aldgate (10.3% or a CAGR of 3.3%). This is illustrated in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5</a:t>
            </a:r>
            <a:r>
              <a:rPr lang="en-GB" sz="800" dirty="0">
                <a:solidFill>
                  <a:schemeClr val="tx1">
                    <a:lumMod val="75000"/>
                    <a:lumOff val="25000"/>
                  </a:schemeClr>
                </a:solidFill>
                <a:latin typeface="Segoe UI" panose="020B0502040204020203" pitchFamily="34" charset="0"/>
                <a:cs typeface="Segoe UI" panose="020B0502040204020203" pitchFamily="34" charset="0"/>
              </a:rPr>
              <a:t>.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CAGR for the three former Study Areas are greater than that for the City of London (4.9%), Tower Hamlets (2.5%), and London (1.6%) as a whole, illustrating that the areas have been performing well in recent years.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collective employment supported across the Study Areas confirm them as major employment hubs and drivers of the London and wider UK economy.</a:t>
            </a:r>
          </a:p>
          <a:p>
            <a:pPr marL="0" indent="0">
              <a:lnSpc>
                <a:spcPct val="100000"/>
              </a:lnSpc>
              <a:buNone/>
            </a:pPr>
            <a:endParaRPr lang="en-GB" sz="800" dirty="0">
              <a:solidFill>
                <a:schemeClr val="tx1">
                  <a:lumMod val="75000"/>
                  <a:lumOff val="25000"/>
                </a:schemeClr>
              </a:solidFill>
              <a:latin typeface="Segoe UI" panose="020B0502040204020203" pitchFamily="34" charset="0"/>
              <a:cs typeface="Segoe UI" panose="020B0502040204020203" pitchFamily="34" charset="0"/>
            </a:endParaRPr>
          </a:p>
          <a:p>
            <a:pPr marL="0" indent="0">
              <a:lnSpc>
                <a:spcPct val="100000"/>
              </a:lnSpc>
              <a:buNone/>
            </a:pPr>
            <a:endParaRPr lang="en-GB" sz="8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6</a:t>
            </a:fld>
            <a:endParaRPr lang="en-GB" dirty="0"/>
          </a:p>
        </p:txBody>
      </p:sp>
      <p:sp>
        <p:nvSpPr>
          <p:cNvPr id="3" name="Footer Placeholder 2">
            <a:extLst>
              <a:ext uri="{FF2B5EF4-FFF2-40B4-BE49-F238E27FC236}">
                <a16:creationId xmlns:a16="http://schemas.microsoft.com/office/drawing/2014/main" id="{3CCACEAE-C7E1-42D5-9A68-4C394376846F}"/>
              </a:ext>
            </a:extLst>
          </p:cNvPr>
          <p:cNvSpPr>
            <a:spLocks noGrp="1"/>
          </p:cNvSpPr>
          <p:nvPr>
            <p:ph type="ftr" sz="quarter" idx="11"/>
          </p:nvPr>
        </p:nvSpPr>
        <p:spPr/>
        <p:txBody>
          <a:bodyPr/>
          <a:lstStyle/>
          <a:p>
            <a:r>
              <a:rPr lang="en-GB" dirty="0"/>
              <a:t>Baseline Study and Economic Analysis</a:t>
            </a:r>
          </a:p>
        </p:txBody>
      </p:sp>
      <p:sp>
        <p:nvSpPr>
          <p:cNvPr id="11" name="TextBox 10">
            <a:extLst>
              <a:ext uri="{FF2B5EF4-FFF2-40B4-BE49-F238E27FC236}">
                <a16:creationId xmlns:a16="http://schemas.microsoft.com/office/drawing/2014/main" id="{798E1C61-79F9-44F2-AD7E-E7ED88C3080B}"/>
              </a:ext>
            </a:extLst>
          </p:cNvPr>
          <p:cNvSpPr txBox="1"/>
          <p:nvPr/>
        </p:nvSpPr>
        <p:spPr>
          <a:xfrm>
            <a:off x="6417026" y="3234712"/>
            <a:ext cx="4039198"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WSP Calculation based on Business Register and Employment Survey data</a:t>
            </a:r>
            <a:endParaRPr lang="en-GB" sz="1100" dirty="0"/>
          </a:p>
        </p:txBody>
      </p:sp>
      <p:sp>
        <p:nvSpPr>
          <p:cNvPr id="12" name="TextBox 11">
            <a:extLst>
              <a:ext uri="{FF2B5EF4-FFF2-40B4-BE49-F238E27FC236}">
                <a16:creationId xmlns:a16="http://schemas.microsoft.com/office/drawing/2014/main" id="{10F15A0B-96F9-4E02-8CCF-51CB553617B9}"/>
              </a:ext>
            </a:extLst>
          </p:cNvPr>
          <p:cNvSpPr txBox="1"/>
          <p:nvPr/>
        </p:nvSpPr>
        <p:spPr>
          <a:xfrm>
            <a:off x="6335375" y="385653"/>
            <a:ext cx="5361018" cy="215444"/>
          </a:xfrm>
          <a:prstGeom prst="rect">
            <a:avLst/>
          </a:prstGeom>
          <a:noFill/>
        </p:spPr>
        <p:txBody>
          <a:bodyPr wrap="square" rtlCol="0">
            <a:spAutoFit/>
          </a:bodyPr>
          <a:lstStyle/>
          <a:p>
            <a:r>
              <a:rPr lang="en-GB" sz="800" b="1" dirty="0">
                <a:latin typeface="Segoe UI" panose="020B0502040204020203" pitchFamily="34" charset="0"/>
                <a:cs typeface="Segoe UI" panose="020B0502040204020203" pitchFamily="34" charset="0"/>
              </a:rPr>
              <a:t>Figure 4 -  Total Employment supported across local authorities and growth in employment 2015-2018</a:t>
            </a:r>
            <a:endParaRPr lang="en-GB" sz="1400" b="1" dirty="0"/>
          </a:p>
        </p:txBody>
      </p:sp>
      <p:sp>
        <p:nvSpPr>
          <p:cNvPr id="20" name="TextBox 19">
            <a:extLst>
              <a:ext uri="{FF2B5EF4-FFF2-40B4-BE49-F238E27FC236}">
                <a16:creationId xmlns:a16="http://schemas.microsoft.com/office/drawing/2014/main" id="{3A152489-2477-4C1D-AFB1-BF085980272D}"/>
              </a:ext>
            </a:extLst>
          </p:cNvPr>
          <p:cNvSpPr txBox="1"/>
          <p:nvPr/>
        </p:nvSpPr>
        <p:spPr>
          <a:xfrm>
            <a:off x="6443771" y="3530161"/>
            <a:ext cx="5100529" cy="215444"/>
          </a:xfrm>
          <a:prstGeom prst="rect">
            <a:avLst/>
          </a:prstGeom>
          <a:noFill/>
        </p:spPr>
        <p:txBody>
          <a:bodyPr wrap="square" rtlCol="0">
            <a:spAutoFit/>
          </a:bodyPr>
          <a:lstStyle/>
          <a:p>
            <a:r>
              <a:rPr lang="en-GB" sz="800" b="1" dirty="0">
                <a:latin typeface="Segoe UI" panose="020B0502040204020203" pitchFamily="34" charset="0"/>
                <a:cs typeface="Segoe UI" panose="020B0502040204020203" pitchFamily="34" charset="0"/>
              </a:rPr>
              <a:t>Figure 5 -  Total employment supported across Study Areas and % change (growth) in employment</a:t>
            </a:r>
            <a:endParaRPr lang="en-GB" sz="1400" b="1" dirty="0"/>
          </a:p>
        </p:txBody>
      </p:sp>
      <p:sp>
        <p:nvSpPr>
          <p:cNvPr id="15" name="TextBox 14">
            <a:extLst>
              <a:ext uri="{FF2B5EF4-FFF2-40B4-BE49-F238E27FC236}">
                <a16:creationId xmlns:a16="http://schemas.microsoft.com/office/drawing/2014/main" id="{BA6E29AF-678F-48F0-B950-5B51E360BDD7}"/>
              </a:ext>
            </a:extLst>
          </p:cNvPr>
          <p:cNvSpPr txBox="1"/>
          <p:nvPr/>
        </p:nvSpPr>
        <p:spPr>
          <a:xfrm>
            <a:off x="7038358" y="1385936"/>
            <a:ext cx="964422" cy="646331"/>
          </a:xfrm>
          <a:prstGeom prst="rect">
            <a:avLst/>
          </a:prstGeom>
          <a:noFill/>
        </p:spPr>
        <p:txBody>
          <a:bodyPr wrap="square" rtlCol="0">
            <a:spAutoFit/>
          </a:bodyPr>
          <a:lstStyle/>
          <a:p>
            <a:pPr algn="ctr"/>
            <a:r>
              <a:rPr lang="en-GB" sz="1200" b="1" dirty="0">
                <a:solidFill>
                  <a:schemeClr val="tx1">
                    <a:lumMod val="75000"/>
                    <a:lumOff val="25000"/>
                  </a:schemeClr>
                </a:solidFill>
                <a:latin typeface="Segoe UI" panose="020B0502040204020203" pitchFamily="34" charset="0"/>
                <a:cs typeface="Segoe UI" panose="020B0502040204020203" pitchFamily="34" charset="0"/>
              </a:rPr>
              <a:t>261,630 Jobs in 2018</a:t>
            </a:r>
          </a:p>
        </p:txBody>
      </p:sp>
      <p:grpSp>
        <p:nvGrpSpPr>
          <p:cNvPr id="18" name="Group 17">
            <a:extLst>
              <a:ext uri="{FF2B5EF4-FFF2-40B4-BE49-F238E27FC236}">
                <a16:creationId xmlns:a16="http://schemas.microsoft.com/office/drawing/2014/main" id="{42784218-2D91-44DA-B0BF-2056D49D975B}"/>
              </a:ext>
            </a:extLst>
          </p:cNvPr>
          <p:cNvGrpSpPr/>
          <p:nvPr/>
        </p:nvGrpSpPr>
        <p:grpSpPr>
          <a:xfrm>
            <a:off x="10284957" y="1103603"/>
            <a:ext cx="1411436" cy="414754"/>
            <a:chOff x="12176473" y="-94735"/>
            <a:chExt cx="1411436" cy="414754"/>
          </a:xfrm>
        </p:grpSpPr>
        <p:sp>
          <p:nvSpPr>
            <p:cNvPr id="19" name="Arrow: Up 18">
              <a:extLst>
                <a:ext uri="{FF2B5EF4-FFF2-40B4-BE49-F238E27FC236}">
                  <a16:creationId xmlns:a16="http://schemas.microsoft.com/office/drawing/2014/main" id="{1019B3BB-0214-40DF-A6C7-45ADA0BAEF78}"/>
                </a:ext>
              </a:extLst>
            </p:cNvPr>
            <p:cNvSpPr/>
            <p:nvPr/>
          </p:nvSpPr>
          <p:spPr>
            <a:xfrm>
              <a:off x="13338180" y="-94735"/>
              <a:ext cx="249729" cy="360381"/>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F7BA07DD-7BC0-4593-9F4F-3E44DDA04C54}"/>
                </a:ext>
              </a:extLst>
            </p:cNvPr>
            <p:cNvSpPr txBox="1"/>
            <p:nvPr/>
          </p:nvSpPr>
          <p:spPr>
            <a:xfrm>
              <a:off x="12176473" y="-49313"/>
              <a:ext cx="1286572" cy="369332"/>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anose="020B0502040204020203" pitchFamily="34" charset="0"/>
                  <a:cs typeface="Segoe UI" panose="020B0502040204020203" pitchFamily="34" charset="0"/>
                </a:rPr>
                <a:t>15.8% increase in jobs 2015-2018</a:t>
              </a:r>
            </a:p>
          </p:txBody>
        </p:sp>
      </p:grpSp>
      <p:sp>
        <p:nvSpPr>
          <p:cNvPr id="21" name="TextBox 20">
            <a:extLst>
              <a:ext uri="{FF2B5EF4-FFF2-40B4-BE49-F238E27FC236}">
                <a16:creationId xmlns:a16="http://schemas.microsoft.com/office/drawing/2014/main" id="{5971FE3F-DC2D-4476-8D3B-E44CDF191F27}"/>
              </a:ext>
            </a:extLst>
          </p:cNvPr>
          <p:cNvSpPr txBox="1"/>
          <p:nvPr/>
        </p:nvSpPr>
        <p:spPr>
          <a:xfrm>
            <a:off x="7312731" y="4613050"/>
            <a:ext cx="510073" cy="215444"/>
          </a:xfrm>
          <a:prstGeom prst="rect">
            <a:avLst/>
          </a:prstGeom>
          <a:noFill/>
        </p:spPr>
        <p:txBody>
          <a:bodyPr wrap="square" rtlCol="0">
            <a:spAutoFit/>
          </a:bodyPr>
          <a:lstStyle/>
          <a:p>
            <a:r>
              <a:rPr lang="en-GB" sz="800" dirty="0">
                <a:solidFill>
                  <a:schemeClr val="tx1">
                    <a:lumMod val="75000"/>
                    <a:lumOff val="25000"/>
                  </a:schemeClr>
                </a:solidFill>
                <a:latin typeface="Segoe UI" panose="020B0502040204020203" pitchFamily="34" charset="0"/>
                <a:cs typeface="Segoe UI" panose="020B0502040204020203" pitchFamily="34" charset="0"/>
              </a:rPr>
              <a:t>55,510</a:t>
            </a:r>
          </a:p>
        </p:txBody>
      </p:sp>
      <p:sp>
        <p:nvSpPr>
          <p:cNvPr id="23" name="TextBox 22">
            <a:extLst>
              <a:ext uri="{FF2B5EF4-FFF2-40B4-BE49-F238E27FC236}">
                <a16:creationId xmlns:a16="http://schemas.microsoft.com/office/drawing/2014/main" id="{9AB57F2E-F47E-4B17-B836-DA9601F438BC}"/>
              </a:ext>
            </a:extLst>
          </p:cNvPr>
          <p:cNvSpPr txBox="1"/>
          <p:nvPr/>
        </p:nvSpPr>
        <p:spPr>
          <a:xfrm>
            <a:off x="8285875" y="4787785"/>
            <a:ext cx="510073" cy="215444"/>
          </a:xfrm>
          <a:prstGeom prst="rect">
            <a:avLst/>
          </a:prstGeom>
          <a:noFill/>
        </p:spPr>
        <p:txBody>
          <a:bodyPr wrap="square" rtlCol="0">
            <a:spAutoFit/>
          </a:bodyPr>
          <a:lstStyle/>
          <a:p>
            <a:r>
              <a:rPr lang="en-GB" sz="800" dirty="0">
                <a:solidFill>
                  <a:schemeClr val="tx1">
                    <a:lumMod val="75000"/>
                    <a:lumOff val="25000"/>
                  </a:schemeClr>
                </a:solidFill>
                <a:latin typeface="Segoe UI" panose="020B0502040204020203" pitchFamily="34" charset="0"/>
                <a:cs typeface="Segoe UI" panose="020B0502040204020203" pitchFamily="34" charset="0"/>
              </a:rPr>
              <a:t>47,100</a:t>
            </a:r>
          </a:p>
        </p:txBody>
      </p:sp>
      <p:sp>
        <p:nvSpPr>
          <p:cNvPr id="24" name="TextBox 23">
            <a:extLst>
              <a:ext uri="{FF2B5EF4-FFF2-40B4-BE49-F238E27FC236}">
                <a16:creationId xmlns:a16="http://schemas.microsoft.com/office/drawing/2014/main" id="{A2333725-0232-4362-95D4-1141D58920B6}"/>
              </a:ext>
            </a:extLst>
          </p:cNvPr>
          <p:cNvSpPr txBox="1"/>
          <p:nvPr/>
        </p:nvSpPr>
        <p:spPr>
          <a:xfrm>
            <a:off x="9285131" y="4002431"/>
            <a:ext cx="510073" cy="215444"/>
          </a:xfrm>
          <a:prstGeom prst="rect">
            <a:avLst/>
          </a:prstGeom>
          <a:noFill/>
        </p:spPr>
        <p:txBody>
          <a:bodyPr wrap="square" rtlCol="0">
            <a:spAutoFit/>
          </a:bodyPr>
          <a:lstStyle/>
          <a:p>
            <a:r>
              <a:rPr lang="en-GB" sz="800" dirty="0">
                <a:solidFill>
                  <a:schemeClr val="tx1">
                    <a:lumMod val="75000"/>
                    <a:lumOff val="25000"/>
                  </a:schemeClr>
                </a:solidFill>
                <a:latin typeface="Segoe UI" panose="020B0502040204020203" pitchFamily="34" charset="0"/>
                <a:cs typeface="Segoe UI" panose="020B0502040204020203" pitchFamily="34" charset="0"/>
              </a:rPr>
              <a:t>82,710</a:t>
            </a:r>
          </a:p>
        </p:txBody>
      </p:sp>
      <p:sp>
        <p:nvSpPr>
          <p:cNvPr id="25" name="TextBox 24">
            <a:extLst>
              <a:ext uri="{FF2B5EF4-FFF2-40B4-BE49-F238E27FC236}">
                <a16:creationId xmlns:a16="http://schemas.microsoft.com/office/drawing/2014/main" id="{DE5DB673-EE71-42DD-85F2-A5146A84E8B8}"/>
              </a:ext>
            </a:extLst>
          </p:cNvPr>
          <p:cNvSpPr txBox="1"/>
          <p:nvPr/>
        </p:nvSpPr>
        <p:spPr>
          <a:xfrm>
            <a:off x="10296678" y="4113010"/>
            <a:ext cx="510073" cy="215444"/>
          </a:xfrm>
          <a:prstGeom prst="rect">
            <a:avLst/>
          </a:prstGeom>
          <a:noFill/>
        </p:spPr>
        <p:txBody>
          <a:bodyPr wrap="square" rtlCol="0">
            <a:spAutoFit/>
          </a:bodyPr>
          <a:lstStyle/>
          <a:p>
            <a:r>
              <a:rPr lang="en-GB" sz="800" dirty="0">
                <a:solidFill>
                  <a:schemeClr val="tx1">
                    <a:lumMod val="75000"/>
                    <a:lumOff val="25000"/>
                  </a:schemeClr>
                </a:solidFill>
                <a:latin typeface="Segoe UI" panose="020B0502040204020203" pitchFamily="34" charset="0"/>
                <a:cs typeface="Segoe UI" panose="020B0502040204020203" pitchFamily="34" charset="0"/>
              </a:rPr>
              <a:t>76,310</a:t>
            </a:r>
          </a:p>
        </p:txBody>
      </p:sp>
      <p:graphicFrame>
        <p:nvGraphicFramePr>
          <p:cNvPr id="26" name="Chart 25">
            <a:extLst>
              <a:ext uri="{FF2B5EF4-FFF2-40B4-BE49-F238E27FC236}">
                <a16:creationId xmlns:a16="http://schemas.microsoft.com/office/drawing/2014/main" id="{460BC177-CACA-4076-AF36-8D2CFD25663D}"/>
              </a:ext>
            </a:extLst>
          </p:cNvPr>
          <p:cNvGraphicFramePr>
            <a:graphicFrameLocks/>
          </p:cNvGraphicFramePr>
          <p:nvPr>
            <p:extLst>
              <p:ext uri="{D42A27DB-BD31-4B8C-83A1-F6EECF244321}">
                <p14:modId xmlns:p14="http://schemas.microsoft.com/office/powerpoint/2010/main" val="2997086748"/>
              </p:ext>
            </p:extLst>
          </p:nvPr>
        </p:nvGraphicFramePr>
        <p:xfrm>
          <a:off x="6457481" y="3966461"/>
          <a:ext cx="4943336" cy="2716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4FC48477-AB76-4F56-A8ED-C52ECD75DBC4}"/>
              </a:ext>
            </a:extLst>
          </p:cNvPr>
          <p:cNvGraphicFramePr>
            <a:graphicFrameLocks/>
          </p:cNvGraphicFramePr>
          <p:nvPr>
            <p:extLst>
              <p:ext uri="{D42A27DB-BD31-4B8C-83A1-F6EECF244321}">
                <p14:modId xmlns:p14="http://schemas.microsoft.com/office/powerpoint/2010/main" val="4375440"/>
              </p:ext>
            </p:extLst>
          </p:nvPr>
        </p:nvGraphicFramePr>
        <p:xfrm>
          <a:off x="8657175" y="769849"/>
          <a:ext cx="3534825" cy="2257806"/>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5386241A-6FEC-42B8-9DF5-AC034EC187FB}"/>
              </a:ext>
            </a:extLst>
          </p:cNvPr>
          <p:cNvSpPr txBox="1"/>
          <p:nvPr/>
        </p:nvSpPr>
        <p:spPr>
          <a:xfrm>
            <a:off x="6512516" y="6608661"/>
            <a:ext cx="4039198"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WSP Calculation based on Business Register and Employment Survey data</a:t>
            </a:r>
            <a:endParaRPr lang="en-GB" sz="1100" dirty="0"/>
          </a:p>
        </p:txBody>
      </p:sp>
      <p:graphicFrame>
        <p:nvGraphicFramePr>
          <p:cNvPr id="29" name="Chart 28">
            <a:extLst>
              <a:ext uri="{FF2B5EF4-FFF2-40B4-BE49-F238E27FC236}">
                <a16:creationId xmlns:a16="http://schemas.microsoft.com/office/drawing/2014/main" id="{61F35A86-70E3-4AF9-8D08-01BBD1BA8534}"/>
              </a:ext>
            </a:extLst>
          </p:cNvPr>
          <p:cNvGraphicFramePr>
            <a:graphicFrameLocks/>
          </p:cNvGraphicFramePr>
          <p:nvPr>
            <p:extLst>
              <p:ext uri="{D42A27DB-BD31-4B8C-83A1-F6EECF244321}">
                <p14:modId xmlns:p14="http://schemas.microsoft.com/office/powerpoint/2010/main" val="3246814618"/>
              </p:ext>
            </p:extLst>
          </p:nvPr>
        </p:nvGraphicFramePr>
        <p:xfrm>
          <a:off x="5120027" y="600232"/>
          <a:ext cx="4801084" cy="24728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909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5928655" cy="470898"/>
          </a:xfrm>
          <a:prstGeom prst="rect">
            <a:avLst/>
          </a:prstGeom>
        </p:spPr>
        <p:txBody>
          <a:bodyPr>
            <a:normAutofit fontScale="90000"/>
          </a:bodyPr>
          <a:lstStyle/>
          <a:p>
            <a:pPr algn="l"/>
            <a:r>
              <a:rPr lang="en-GB" sz="2000" cap="all" spc="271" dirty="0">
                <a:solidFill>
                  <a:srgbClr val="000000"/>
                </a:solidFill>
                <a:latin typeface="Segoe UI Semibold" panose="020B0702040204020203" pitchFamily="34" charset="0"/>
                <a:cs typeface="Segoe UI" panose="020B0502040204020203" pitchFamily="34" charset="0"/>
              </a:rPr>
              <a:t>Sector composition</a:t>
            </a:r>
            <a:br>
              <a:rPr lang="en-GB" sz="2000" cap="all" spc="271" dirty="0">
                <a:solidFill>
                  <a:srgbClr val="000000"/>
                </a:solidFill>
                <a:latin typeface="Segoe UI Semibold" panose="020B0702040204020203" pitchFamily="34" charset="0"/>
                <a:cs typeface="Segoe UI" panose="020B0502040204020203" pitchFamily="34" charset="0"/>
              </a:rPr>
            </a:br>
            <a:r>
              <a:rPr lang="en-GB" sz="1800" cap="all" spc="271" dirty="0">
                <a:solidFill>
                  <a:schemeClr val="bg1">
                    <a:lumMod val="65000"/>
                  </a:schemeClr>
                </a:solidFill>
                <a:latin typeface="Segoe UI Semibold" panose="020B0702040204020203" pitchFamily="34" charset="0"/>
                <a:cs typeface="Segoe UI" panose="020B0502040204020203" pitchFamily="34" charset="0"/>
              </a:rPr>
              <a:t>top employment sectors</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lnSpcReduction="10000"/>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As discussed on the previous slide, the four Study Areas account for approximately 48% of all jobs within the City of London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6</a:t>
            </a:r>
            <a:r>
              <a:rPr lang="en-GB" sz="800" dirty="0">
                <a:solidFill>
                  <a:schemeClr val="tx1">
                    <a:lumMod val="75000"/>
                    <a:lumOff val="25000"/>
                  </a:schemeClr>
                </a:solidFill>
                <a:latin typeface="Segoe UI" panose="020B0502040204020203" pitchFamily="34" charset="0"/>
                <a:cs typeface="Segoe UI" panose="020B0502040204020203" pitchFamily="34" charset="0"/>
              </a:rPr>
              <a:t>).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Considering the sectoral mix, there are  striking similarities between the top employment sectors across the areas. For the Eastern City Partnership, Cheapside, and Aldgate, the top two employment sectors are the financial and insurance sector, and the professional, scientific and technical sector.</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For the Fleet Street Quarter, the order is reversed, predominantly to reflect the greater concentration of employment in the legal and accounting sectors within the area. The top employment sectors for each Study Area are set out below and in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7</a:t>
            </a:r>
            <a:r>
              <a:rPr lang="en-GB" sz="800" dirty="0">
                <a:solidFill>
                  <a:schemeClr val="tx1">
                    <a:lumMod val="75000"/>
                    <a:lumOff val="25000"/>
                  </a:schemeClr>
                </a:solidFill>
                <a:latin typeface="Segoe UI" panose="020B0502040204020203" pitchFamily="34" charset="0"/>
                <a:cs typeface="Segoe UI" panose="020B0502040204020203" pitchFamily="34" charset="0"/>
              </a:rPr>
              <a:t>.</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Cheapside</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Financial &amp; Insurance – 23,200 jobs (41.8% of total)</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Professional, Scientific &amp; Technical – 10,500 jobs (18.9% of total)</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Business Administration &amp; Support Services – 6,290 jobs (11.3% of total)</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Aldgate</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Financial &amp; Insurance – 12,560 jobs (26.7% of total)</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Professional, Scientific &amp; Technical – 10,720 jobs (22.8% of total)</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Information and Communication – 5,360 jobs (11.4% of total) </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Eastern City</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Financial &amp; Insurance – 35,250 jobs (42.6% of total)</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Professional, Scientific &amp; Technical – 15,230 jobs (18.4% of total)</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Business Administration &amp; Support Services – 9,850 jobs (11.9% of total)</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Fleet Street Quarter</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Professional, Scientific &amp; Technical – 25,000 jobs (32.8% of total) </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Financial &amp; Insurance – 14,700 jobs (19.3% of total)</a:t>
            </a:r>
          </a:p>
          <a:p>
            <a:pPr>
              <a:lnSpc>
                <a:spcPct val="100000"/>
              </a:lnSpc>
              <a:buFont typeface="+mj-lt"/>
              <a:buAutoNum type="arabicPeriod"/>
            </a:pPr>
            <a:r>
              <a:rPr lang="en-GB" sz="800" dirty="0">
                <a:solidFill>
                  <a:schemeClr val="tx1">
                    <a:lumMod val="75000"/>
                    <a:lumOff val="25000"/>
                  </a:schemeClr>
                </a:solidFill>
                <a:latin typeface="Segoe UI" panose="020B0502040204020203" pitchFamily="34" charset="0"/>
                <a:cs typeface="Segoe UI" panose="020B0502040204020203" pitchFamily="34" charset="0"/>
              </a:rPr>
              <a:t>Business Administration &amp; Support Services – 12,400 jobs (16.2% of total)</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broad sector analysis illustrates that the Study Areas specialise in highly-skilled industries which generate significant value to the local and wider economy.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At the same time, all four areas also support a relatively high proportion of jobs in the accommodation and food services sector. For each Study Area, this was the fifth biggest sector in employment terms and supports the hypothesis that the areas are service-based economies of two halves, comprising a set of globally competitive advanced producer services (e.g. financial/insurance, tech) together with more locally focused sectors (e.g. food and drink, accommodation) providing lower-value personal and household services. Both have grown in recent years and they are, to some extent, complementary.</a:t>
            </a: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7</a:t>
            </a:fld>
            <a:endParaRPr lang="en-GB" dirty="0"/>
          </a:p>
        </p:txBody>
      </p:sp>
      <p:sp>
        <p:nvSpPr>
          <p:cNvPr id="3" name="Footer Placeholder 2">
            <a:extLst>
              <a:ext uri="{FF2B5EF4-FFF2-40B4-BE49-F238E27FC236}">
                <a16:creationId xmlns:a16="http://schemas.microsoft.com/office/drawing/2014/main" id="{3CCACEAE-C7E1-42D5-9A68-4C394376846F}"/>
              </a:ext>
            </a:extLst>
          </p:cNvPr>
          <p:cNvSpPr>
            <a:spLocks noGrp="1"/>
          </p:cNvSpPr>
          <p:nvPr>
            <p:ph type="ftr" sz="quarter" idx="11"/>
          </p:nvPr>
        </p:nvSpPr>
        <p:spPr/>
        <p:txBody>
          <a:bodyPr/>
          <a:lstStyle/>
          <a:p>
            <a:r>
              <a:rPr lang="en-GB" dirty="0"/>
              <a:t>Baseline Study and Economic Analysis</a:t>
            </a:r>
          </a:p>
        </p:txBody>
      </p:sp>
      <p:sp>
        <p:nvSpPr>
          <p:cNvPr id="12" name="TextBox 11">
            <a:extLst>
              <a:ext uri="{FF2B5EF4-FFF2-40B4-BE49-F238E27FC236}">
                <a16:creationId xmlns:a16="http://schemas.microsoft.com/office/drawing/2014/main" id="{10F15A0B-96F9-4E02-8CCF-51CB553617B9}"/>
              </a:ext>
            </a:extLst>
          </p:cNvPr>
          <p:cNvSpPr txBox="1"/>
          <p:nvPr/>
        </p:nvSpPr>
        <p:spPr>
          <a:xfrm>
            <a:off x="6330914" y="3284954"/>
            <a:ext cx="4732318" cy="215444"/>
          </a:xfrm>
          <a:prstGeom prst="rect">
            <a:avLst/>
          </a:prstGeom>
          <a:noFill/>
        </p:spPr>
        <p:txBody>
          <a:bodyPr wrap="square" rtlCol="0">
            <a:spAutoFit/>
          </a:bodyPr>
          <a:lstStyle/>
          <a:p>
            <a:r>
              <a:rPr lang="en-GB" sz="800" b="1" dirty="0">
                <a:latin typeface="Segoe UI" panose="020B0502040204020203" pitchFamily="34" charset="0"/>
                <a:cs typeface="Segoe UI" panose="020B0502040204020203" pitchFamily="34" charset="0"/>
              </a:rPr>
              <a:t>Figure 7 -  Largest employment sectors across the Study Areas (% of total)</a:t>
            </a:r>
            <a:endParaRPr lang="en-GB" sz="1400" b="1" dirty="0"/>
          </a:p>
        </p:txBody>
      </p:sp>
      <p:sp>
        <p:nvSpPr>
          <p:cNvPr id="11" name="TextBox 10">
            <a:extLst>
              <a:ext uri="{FF2B5EF4-FFF2-40B4-BE49-F238E27FC236}">
                <a16:creationId xmlns:a16="http://schemas.microsoft.com/office/drawing/2014/main" id="{F089B2C5-D649-427F-8DEE-D5AE12BAC124}"/>
              </a:ext>
            </a:extLst>
          </p:cNvPr>
          <p:cNvSpPr txBox="1"/>
          <p:nvPr/>
        </p:nvSpPr>
        <p:spPr>
          <a:xfrm>
            <a:off x="8367573" y="1044204"/>
            <a:ext cx="964422" cy="923330"/>
          </a:xfrm>
          <a:prstGeom prst="rect">
            <a:avLst/>
          </a:prstGeom>
          <a:noFill/>
        </p:spPr>
        <p:txBody>
          <a:bodyPr wrap="square" rtlCol="0">
            <a:spAutoFit/>
          </a:bodyPr>
          <a:lstStyle/>
          <a:p>
            <a:pPr algn="ctr"/>
            <a:r>
              <a:rPr lang="en-GB" sz="900" b="1" dirty="0">
                <a:solidFill>
                  <a:schemeClr val="tx1">
                    <a:lumMod val="75000"/>
                    <a:lumOff val="25000"/>
                  </a:schemeClr>
                </a:solidFill>
                <a:latin typeface="Segoe UI" panose="020B0502040204020203" pitchFamily="34" charset="0"/>
                <a:cs typeface="Segoe UI" panose="020B0502040204020203" pitchFamily="34" charset="0"/>
              </a:rPr>
              <a:t>48% of the City of London jobs are located within the Study Area</a:t>
            </a:r>
          </a:p>
        </p:txBody>
      </p:sp>
      <p:sp>
        <p:nvSpPr>
          <p:cNvPr id="15" name="TextBox 14">
            <a:extLst>
              <a:ext uri="{FF2B5EF4-FFF2-40B4-BE49-F238E27FC236}">
                <a16:creationId xmlns:a16="http://schemas.microsoft.com/office/drawing/2014/main" id="{0568271D-9691-4F3D-B3F5-2B941CD5B1A9}"/>
              </a:ext>
            </a:extLst>
          </p:cNvPr>
          <p:cNvSpPr txBox="1"/>
          <p:nvPr/>
        </p:nvSpPr>
        <p:spPr>
          <a:xfrm>
            <a:off x="6330913" y="219225"/>
            <a:ext cx="4732319" cy="215444"/>
          </a:xfrm>
          <a:prstGeom prst="rect">
            <a:avLst/>
          </a:prstGeom>
          <a:noFill/>
        </p:spPr>
        <p:txBody>
          <a:bodyPr wrap="square" rtlCol="0">
            <a:spAutoFit/>
          </a:bodyPr>
          <a:lstStyle/>
          <a:p>
            <a:r>
              <a:rPr lang="en-GB" sz="800" b="1" dirty="0">
                <a:latin typeface="Segoe UI" panose="020B0502040204020203" pitchFamily="34" charset="0"/>
                <a:cs typeface="Segoe UI" panose="020B0502040204020203" pitchFamily="34" charset="0"/>
              </a:rPr>
              <a:t>Figure 6 -  % of City of London Employment supported within the Study Areas</a:t>
            </a:r>
            <a:endParaRPr lang="en-GB" sz="1400" b="1" dirty="0"/>
          </a:p>
        </p:txBody>
      </p:sp>
      <p:graphicFrame>
        <p:nvGraphicFramePr>
          <p:cNvPr id="18" name="Chart 17">
            <a:extLst>
              <a:ext uri="{FF2B5EF4-FFF2-40B4-BE49-F238E27FC236}">
                <a16:creationId xmlns:a16="http://schemas.microsoft.com/office/drawing/2014/main" id="{74E12416-8A5A-45F7-83FD-48CADA4ADA42}"/>
              </a:ext>
            </a:extLst>
          </p:cNvPr>
          <p:cNvGraphicFramePr>
            <a:graphicFrameLocks/>
          </p:cNvGraphicFramePr>
          <p:nvPr>
            <p:extLst>
              <p:ext uri="{D42A27DB-BD31-4B8C-83A1-F6EECF244321}">
                <p14:modId xmlns:p14="http://schemas.microsoft.com/office/powerpoint/2010/main" val="4027034281"/>
              </p:ext>
            </p:extLst>
          </p:nvPr>
        </p:nvGraphicFramePr>
        <p:xfrm>
          <a:off x="6636337" y="219225"/>
          <a:ext cx="4426895" cy="297144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05BECA7F-80F4-4FC0-8B13-999D2D05CFB6}"/>
              </a:ext>
            </a:extLst>
          </p:cNvPr>
          <p:cNvSpPr txBox="1"/>
          <p:nvPr/>
        </p:nvSpPr>
        <p:spPr>
          <a:xfrm>
            <a:off x="6408121" y="6463088"/>
            <a:ext cx="4039198"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WSP Calculation based on Business Register and Employment Survey data</a:t>
            </a:r>
            <a:endParaRPr lang="en-GB" sz="1100" dirty="0"/>
          </a:p>
        </p:txBody>
      </p:sp>
      <p:graphicFrame>
        <p:nvGraphicFramePr>
          <p:cNvPr id="13" name="Chart 12">
            <a:extLst>
              <a:ext uri="{FF2B5EF4-FFF2-40B4-BE49-F238E27FC236}">
                <a16:creationId xmlns:a16="http://schemas.microsoft.com/office/drawing/2014/main" id="{C37BE998-4162-4653-B8E6-BBF1F2A8A813}"/>
              </a:ext>
            </a:extLst>
          </p:cNvPr>
          <p:cNvGraphicFramePr>
            <a:graphicFrameLocks/>
          </p:cNvGraphicFramePr>
          <p:nvPr>
            <p:extLst>
              <p:ext uri="{D42A27DB-BD31-4B8C-83A1-F6EECF244321}">
                <p14:modId xmlns:p14="http://schemas.microsoft.com/office/powerpoint/2010/main" val="224152230"/>
              </p:ext>
            </p:extLst>
          </p:nvPr>
        </p:nvGraphicFramePr>
        <p:xfrm>
          <a:off x="6248354" y="3521137"/>
          <a:ext cx="5838871" cy="28936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123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19" y="434669"/>
            <a:ext cx="7893901" cy="470898"/>
          </a:xfrm>
          <a:prstGeom prst="rect">
            <a:avLst/>
          </a:prstGeom>
        </p:spPr>
        <p:txBody>
          <a:bodyPr>
            <a:normAutofit fontScale="90000"/>
          </a:bodyPr>
          <a:lstStyle/>
          <a:p>
            <a:pPr algn="l"/>
            <a:r>
              <a:rPr lang="en-GB" sz="2000" cap="all" spc="271" dirty="0">
                <a:solidFill>
                  <a:srgbClr val="000000"/>
                </a:solidFill>
                <a:latin typeface="Segoe UI Semibold" panose="020B0702040204020203" pitchFamily="34" charset="0"/>
                <a:cs typeface="Segoe UI" panose="020B0502040204020203" pitchFamily="34" charset="0"/>
              </a:rPr>
              <a:t>Sector composition</a:t>
            </a:r>
            <a:br>
              <a:rPr lang="en-GB" sz="2000" cap="all" spc="271" dirty="0">
                <a:solidFill>
                  <a:srgbClr val="000000"/>
                </a:solidFill>
                <a:latin typeface="Segoe UI Semibold" panose="020B0702040204020203" pitchFamily="34" charset="0"/>
                <a:cs typeface="Segoe UI" panose="020B0502040204020203" pitchFamily="34" charset="0"/>
              </a:rPr>
            </a:br>
            <a:r>
              <a:rPr lang="en-GB" sz="1800" cap="all" spc="271" dirty="0">
                <a:solidFill>
                  <a:schemeClr val="bg1">
                    <a:lumMod val="65000"/>
                  </a:schemeClr>
                </a:solidFill>
                <a:latin typeface="Segoe UI Semibold" panose="020B0702040204020203" pitchFamily="34" charset="0"/>
                <a:cs typeface="Segoe UI" panose="020B0502040204020203" pitchFamily="34" charset="0"/>
              </a:rPr>
              <a:t>top employment sectors</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177333" cy="4645242"/>
          </a:xfrm>
        </p:spPr>
        <p:txBody>
          <a:bodyPr numCol="2" spcCol="180000">
            <a:normAutofit lnSpcReduction="10000"/>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In order to ascertain a greater understanding of the services that drive each BID or Partnership, analysis has been undertaken using the more detailed 2 Digit Standard Industrial Classification (SIC) Codes. Based on this, the top 4 sub-sectors in terms of employment within each Study Area are shown in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Figures 8</a:t>
            </a:r>
            <a:r>
              <a:rPr lang="en-GB" sz="800" dirty="0">
                <a:solidFill>
                  <a:schemeClr val="tx1">
                    <a:lumMod val="75000"/>
                    <a:lumOff val="25000"/>
                  </a:schemeClr>
                </a:solidFill>
                <a:latin typeface="Segoe UI" panose="020B0502040204020203" pitchFamily="34" charset="0"/>
                <a:cs typeface="Segoe UI" panose="020B0502040204020203" pitchFamily="34" charset="0"/>
              </a:rPr>
              <a:t>.</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There is again a striking similarity between the top employment sub-sectors across the Study Areas.</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Activities auxiliary to financial services and insurance activities was the top sub-sector for three of the four Study Areas, with the Fleet Street Quarter the only one to buck the trend where Legal and accounting activities is the largest employment sector. The other dominant sector of employment across the Study Areas is Management Consultancy services and activities related to head offices.</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following are descriptions of the top sub-sectors shown across the four Study Areas.</a:t>
            </a:r>
          </a:p>
          <a:p>
            <a:pPr>
              <a:lnSpc>
                <a:spcPct val="100000"/>
              </a:lnSpc>
              <a:buFont typeface="+mj-lt"/>
              <a:buAutoNum type="arabicPeriod"/>
            </a:pPr>
            <a:r>
              <a:rPr lang="en-GB" sz="800" b="1" dirty="0">
                <a:solidFill>
                  <a:schemeClr val="tx1">
                    <a:lumMod val="75000"/>
                    <a:lumOff val="25000"/>
                  </a:schemeClr>
                </a:solidFill>
                <a:latin typeface="Segoe UI" panose="020B0502040204020203" pitchFamily="34" charset="0"/>
                <a:cs typeface="Segoe UI" panose="020B0502040204020203" pitchFamily="34" charset="0"/>
              </a:rPr>
              <a:t>Activities Auxiliary to Financial Services and Insurance Services </a:t>
            </a:r>
            <a:r>
              <a:rPr lang="en-GB" sz="800" dirty="0">
                <a:solidFill>
                  <a:schemeClr val="tx1">
                    <a:lumMod val="75000"/>
                    <a:lumOff val="25000"/>
                  </a:schemeClr>
                </a:solidFill>
                <a:latin typeface="Segoe UI" panose="020B0502040204020203" pitchFamily="34" charset="0"/>
                <a:cs typeface="Segoe UI" panose="020B0502040204020203" pitchFamily="34" charset="0"/>
              </a:rPr>
              <a:t> This division includes the provision of services involved in or closely related to financial service activities, but not themselves providing financial services e.g. Stock Exchange and Foreign Currency Exchange. </a:t>
            </a:r>
          </a:p>
          <a:p>
            <a:pPr>
              <a:lnSpc>
                <a:spcPct val="100000"/>
              </a:lnSpc>
              <a:buFont typeface="+mj-lt"/>
              <a:buAutoNum type="arabicPeriod" startAt="2"/>
            </a:pPr>
            <a:r>
              <a:rPr lang="en-GB" sz="800" b="1" dirty="0">
                <a:solidFill>
                  <a:schemeClr val="tx1">
                    <a:lumMod val="75000"/>
                    <a:lumOff val="25000"/>
                  </a:schemeClr>
                </a:solidFill>
                <a:latin typeface="Segoe UI" panose="020B0502040204020203" pitchFamily="34" charset="0"/>
                <a:cs typeface="Segoe UI" panose="020B0502040204020203" pitchFamily="34" charset="0"/>
              </a:rPr>
              <a:t>Financial services activities, except insurance. </a:t>
            </a:r>
            <a:r>
              <a:rPr lang="en-GB" sz="800" dirty="0">
                <a:solidFill>
                  <a:schemeClr val="tx1">
                    <a:lumMod val="75000"/>
                    <a:lumOff val="25000"/>
                  </a:schemeClr>
                </a:solidFill>
                <a:latin typeface="Segoe UI" panose="020B0502040204020203" pitchFamily="34" charset="0"/>
                <a:cs typeface="Segoe UI" panose="020B0502040204020203" pitchFamily="34" charset="0"/>
              </a:rPr>
              <a:t>This division includes (but not limited to) activities undertaken by: Banks, Building societies, Central banks, Savings banks and Credit unions.</a:t>
            </a:r>
          </a:p>
          <a:p>
            <a:pPr>
              <a:lnSpc>
                <a:spcPct val="100000"/>
              </a:lnSpc>
              <a:buFont typeface="+mj-lt"/>
              <a:buAutoNum type="arabicPeriod" startAt="3"/>
            </a:pPr>
            <a:r>
              <a:rPr lang="en-GB" sz="800" b="1" dirty="0">
                <a:solidFill>
                  <a:schemeClr val="tx1">
                    <a:lumMod val="75000"/>
                    <a:lumOff val="25000"/>
                  </a:schemeClr>
                </a:solidFill>
                <a:latin typeface="Segoe UI" panose="020B0502040204020203" pitchFamily="34" charset="0"/>
                <a:cs typeface="Segoe UI" panose="020B0502040204020203" pitchFamily="34" charset="0"/>
              </a:rPr>
              <a:t>Activities of head offices, management consultancy activities. </a:t>
            </a:r>
            <a:r>
              <a:rPr lang="en-GB" sz="800" dirty="0">
                <a:solidFill>
                  <a:schemeClr val="tx1">
                    <a:lumMod val="75000"/>
                    <a:lumOff val="25000"/>
                  </a:schemeClr>
                </a:solidFill>
                <a:latin typeface="Segoe UI" panose="020B0502040204020203" pitchFamily="34" charset="0"/>
                <a:cs typeface="Segoe UI" panose="020B0502040204020203" pitchFamily="34" charset="0"/>
              </a:rPr>
              <a:t>This division includes (but not limited to): Activities of Head Offices, Public relation and communication activities, Business and other management consultancy activities and Financial Management.</a:t>
            </a:r>
          </a:p>
          <a:p>
            <a:pPr>
              <a:lnSpc>
                <a:spcPct val="100000"/>
              </a:lnSpc>
              <a:buFont typeface="+mj-lt"/>
              <a:buAutoNum type="arabicPeriod" startAt="3"/>
            </a:pPr>
            <a:r>
              <a:rPr lang="en-GB" sz="800" b="1" dirty="0">
                <a:solidFill>
                  <a:schemeClr val="tx1">
                    <a:lumMod val="75000"/>
                    <a:lumOff val="25000"/>
                  </a:schemeClr>
                </a:solidFill>
                <a:latin typeface="Segoe UI" panose="020B0502040204020203" pitchFamily="34" charset="0"/>
                <a:cs typeface="Segoe UI" panose="020B0502040204020203" pitchFamily="34" charset="0"/>
              </a:rPr>
              <a:t>Legal and Accounting services.</a:t>
            </a:r>
            <a:r>
              <a:rPr lang="en-GB" sz="800" dirty="0">
                <a:solidFill>
                  <a:schemeClr val="tx1">
                    <a:lumMod val="75000"/>
                    <a:lumOff val="25000"/>
                  </a:schemeClr>
                </a:solidFill>
                <a:latin typeface="Segoe UI" panose="020B0502040204020203" pitchFamily="34" charset="0"/>
                <a:cs typeface="Segoe UI" panose="020B0502040204020203" pitchFamily="34" charset="0"/>
              </a:rPr>
              <a:t> This division includes activities undertaken by: law firms, accounting and auditing activities.</a:t>
            </a:r>
          </a:p>
          <a:p>
            <a:pPr marL="0" indent="0">
              <a:lnSpc>
                <a:spcPct val="100000"/>
              </a:lnSpc>
              <a:buNone/>
            </a:pPr>
            <a:r>
              <a:rPr lang="en-GB" sz="800" b="1" dirty="0">
                <a:solidFill>
                  <a:schemeClr val="tx1">
                    <a:lumMod val="75000"/>
                    <a:lumOff val="25000"/>
                  </a:schemeClr>
                </a:solidFill>
                <a:latin typeface="Segoe UI" panose="020B0502040204020203" pitchFamily="34" charset="0"/>
                <a:cs typeface="Segoe UI" panose="020B0502040204020203" pitchFamily="34" charset="0"/>
              </a:rPr>
              <a:t>Figure 8</a:t>
            </a:r>
            <a:r>
              <a:rPr lang="en-GB" sz="800" dirty="0">
                <a:solidFill>
                  <a:schemeClr val="tx1">
                    <a:lumMod val="75000"/>
                    <a:lumOff val="25000"/>
                  </a:schemeClr>
                </a:solidFill>
                <a:latin typeface="Segoe UI" panose="020B0502040204020203" pitchFamily="34" charset="0"/>
                <a:cs typeface="Segoe UI" panose="020B0502040204020203" pitchFamily="34" charset="0"/>
              </a:rPr>
              <a:t> sets out the top employment sub-sectors across the four Study Areas, confirming the dominance of the financial service sector across the Eastern City and Cheapside BID in particular. This is underlined by the presence of the Bank of England within the Cheapside BID, as well as other major banks and insurance firms within the Eastern City such as Barclays, and the Lloyds of London Insurance market.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Meanwhile the data also confirms that the Fleet Street Quarter is the legal hub of the City, with the legal and accounting sector the dominant sub-sector of employment within the area. The area, as was assessed in more detail in the separate socio-economic report, is also home to a number of major accounting firms such as Deloitte and Ernst and Young.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sectoral analysis supports views that were garnered across our discussions with members of the Fleet Street Board, in that in many respects the Fleet Street Quarter is not considered “part of the City” in the same way as the Cheapside BID and Eastern City Partnership are. This is reflected in its different sectoral make up, and the fact that its employment base is not driven to the same degree by the financial services sector. </a:t>
            </a: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8</a:t>
            </a:fld>
            <a:endParaRPr lang="en-GB"/>
          </a:p>
        </p:txBody>
      </p:sp>
      <p:sp>
        <p:nvSpPr>
          <p:cNvPr id="3" name="Footer Placeholder 2">
            <a:extLst>
              <a:ext uri="{FF2B5EF4-FFF2-40B4-BE49-F238E27FC236}">
                <a16:creationId xmlns:a16="http://schemas.microsoft.com/office/drawing/2014/main" id="{073419C5-E6D5-4BD3-B78F-EC5DCDED31CF}"/>
              </a:ext>
            </a:extLst>
          </p:cNvPr>
          <p:cNvSpPr>
            <a:spLocks noGrp="1"/>
          </p:cNvSpPr>
          <p:nvPr>
            <p:ph type="ftr" sz="quarter" idx="11"/>
          </p:nvPr>
        </p:nvSpPr>
        <p:spPr/>
        <p:txBody>
          <a:bodyPr/>
          <a:lstStyle/>
          <a:p>
            <a:r>
              <a:rPr lang="en-GB" dirty="0"/>
              <a:t>Baseline Study and Economic Analysis</a:t>
            </a:r>
          </a:p>
        </p:txBody>
      </p:sp>
      <p:sp>
        <p:nvSpPr>
          <p:cNvPr id="12" name="TextBox 11">
            <a:extLst>
              <a:ext uri="{FF2B5EF4-FFF2-40B4-BE49-F238E27FC236}">
                <a16:creationId xmlns:a16="http://schemas.microsoft.com/office/drawing/2014/main" id="{C52AF859-4480-4443-A2A1-F82FADCEED0D}"/>
              </a:ext>
            </a:extLst>
          </p:cNvPr>
          <p:cNvSpPr txBox="1"/>
          <p:nvPr/>
        </p:nvSpPr>
        <p:spPr>
          <a:xfrm>
            <a:off x="5660463" y="1654174"/>
            <a:ext cx="4921147" cy="215444"/>
          </a:xfrm>
          <a:prstGeom prst="rect">
            <a:avLst/>
          </a:prstGeom>
          <a:noFill/>
        </p:spPr>
        <p:txBody>
          <a:bodyPr wrap="square" rtlCol="0">
            <a:spAutoFit/>
          </a:bodyPr>
          <a:lstStyle/>
          <a:p>
            <a:r>
              <a:rPr lang="en-GB" sz="800" b="1" dirty="0">
                <a:latin typeface="Segoe UI" panose="020B0502040204020203" pitchFamily="34" charset="0"/>
                <a:cs typeface="Segoe UI" panose="020B0502040204020203" pitchFamily="34" charset="0"/>
              </a:rPr>
              <a:t>Figure 8 -  Largest employment sub-sectors across the Study Areas</a:t>
            </a:r>
            <a:endParaRPr lang="en-GB" sz="1400" b="1" dirty="0"/>
          </a:p>
        </p:txBody>
      </p:sp>
      <p:sp>
        <p:nvSpPr>
          <p:cNvPr id="6" name="Right Brace 5">
            <a:extLst>
              <a:ext uri="{FF2B5EF4-FFF2-40B4-BE49-F238E27FC236}">
                <a16:creationId xmlns:a16="http://schemas.microsoft.com/office/drawing/2014/main" id="{A205C4DF-9AAA-425B-A9FB-7856F82EA03F}"/>
              </a:ext>
            </a:extLst>
          </p:cNvPr>
          <p:cNvSpPr/>
          <p:nvPr/>
        </p:nvSpPr>
        <p:spPr>
          <a:xfrm rot="16200000">
            <a:off x="11029696" y="2542918"/>
            <a:ext cx="193640" cy="58792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57F7DDF6-4206-4EA5-B349-A89C4D809056}"/>
              </a:ext>
            </a:extLst>
          </p:cNvPr>
          <p:cNvSpPr txBox="1"/>
          <p:nvPr/>
        </p:nvSpPr>
        <p:spPr>
          <a:xfrm>
            <a:off x="10797171" y="2097503"/>
            <a:ext cx="848552" cy="523220"/>
          </a:xfrm>
          <a:prstGeom prst="rect">
            <a:avLst/>
          </a:prstGeom>
          <a:noFill/>
        </p:spPr>
        <p:txBody>
          <a:bodyPr wrap="square" rtlCol="0">
            <a:spAutoFit/>
          </a:bodyPr>
          <a:lstStyle/>
          <a:p>
            <a:r>
              <a:rPr lang="en-GB" sz="700" dirty="0">
                <a:solidFill>
                  <a:schemeClr val="tx1">
                    <a:lumMod val="75000"/>
                    <a:lumOff val="25000"/>
                  </a:schemeClr>
                </a:solidFill>
                <a:latin typeface="Segoe UI" panose="020B0502040204020203" pitchFamily="34" charset="0"/>
                <a:cs typeface="Segoe UI" panose="020B0502040204020203" pitchFamily="34" charset="0"/>
              </a:rPr>
              <a:t>Legal and accounting hub within Fleet Street Quarter</a:t>
            </a:r>
          </a:p>
        </p:txBody>
      </p:sp>
      <p:sp>
        <p:nvSpPr>
          <p:cNvPr id="14" name="Right Brace 13">
            <a:extLst>
              <a:ext uri="{FF2B5EF4-FFF2-40B4-BE49-F238E27FC236}">
                <a16:creationId xmlns:a16="http://schemas.microsoft.com/office/drawing/2014/main" id="{C3E53468-F549-4705-AB84-F319CDF8EF4B}"/>
              </a:ext>
            </a:extLst>
          </p:cNvPr>
          <p:cNvSpPr/>
          <p:nvPr/>
        </p:nvSpPr>
        <p:spPr>
          <a:xfrm>
            <a:off x="7270716" y="3905749"/>
            <a:ext cx="152721" cy="124538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5" name="Left Brace 14">
            <a:extLst>
              <a:ext uri="{FF2B5EF4-FFF2-40B4-BE49-F238E27FC236}">
                <a16:creationId xmlns:a16="http://schemas.microsoft.com/office/drawing/2014/main" id="{D894D575-B0F6-49E2-BC61-50342E7CB2DB}"/>
              </a:ext>
            </a:extLst>
          </p:cNvPr>
          <p:cNvSpPr/>
          <p:nvPr/>
        </p:nvSpPr>
        <p:spPr>
          <a:xfrm>
            <a:off x="9166965" y="3185260"/>
            <a:ext cx="231176" cy="196587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TextBox 15">
            <a:extLst>
              <a:ext uri="{FF2B5EF4-FFF2-40B4-BE49-F238E27FC236}">
                <a16:creationId xmlns:a16="http://schemas.microsoft.com/office/drawing/2014/main" id="{FD3A7129-AF20-4A28-B3D1-7D45B09C41C9}"/>
              </a:ext>
            </a:extLst>
          </p:cNvPr>
          <p:cNvSpPr txBox="1"/>
          <p:nvPr/>
        </p:nvSpPr>
        <p:spPr>
          <a:xfrm>
            <a:off x="7810485" y="2740060"/>
            <a:ext cx="1116509" cy="523220"/>
          </a:xfrm>
          <a:prstGeom prst="rect">
            <a:avLst/>
          </a:prstGeom>
          <a:noFill/>
        </p:spPr>
        <p:txBody>
          <a:bodyPr wrap="square" rtlCol="0">
            <a:spAutoFit/>
          </a:bodyPr>
          <a:lstStyle/>
          <a:p>
            <a:r>
              <a:rPr lang="en-GB" sz="700" dirty="0">
                <a:solidFill>
                  <a:schemeClr val="tx1">
                    <a:lumMod val="75000"/>
                    <a:lumOff val="25000"/>
                  </a:schemeClr>
                </a:solidFill>
                <a:latin typeface="Segoe UI" panose="020B0502040204020203" pitchFamily="34" charset="0"/>
                <a:cs typeface="Segoe UI" panose="020B0502040204020203" pitchFamily="34" charset="0"/>
              </a:rPr>
              <a:t>Core financial and insurance offering within Cheapside and Eastern City</a:t>
            </a:r>
          </a:p>
        </p:txBody>
      </p:sp>
      <p:grpSp>
        <p:nvGrpSpPr>
          <p:cNvPr id="21" name="Group 20">
            <a:extLst>
              <a:ext uri="{FF2B5EF4-FFF2-40B4-BE49-F238E27FC236}">
                <a16:creationId xmlns:a16="http://schemas.microsoft.com/office/drawing/2014/main" id="{C05D0C5F-EFDC-4C44-A681-6FD45140CAD1}"/>
              </a:ext>
            </a:extLst>
          </p:cNvPr>
          <p:cNvGrpSpPr/>
          <p:nvPr/>
        </p:nvGrpSpPr>
        <p:grpSpPr>
          <a:xfrm>
            <a:off x="7477334" y="3095412"/>
            <a:ext cx="265810" cy="1431748"/>
            <a:chOff x="7400626" y="5554495"/>
            <a:chExt cx="269137" cy="677266"/>
          </a:xfrm>
        </p:grpSpPr>
        <p:cxnSp>
          <p:nvCxnSpPr>
            <p:cNvPr id="18" name="Straight Connector 17">
              <a:extLst>
                <a:ext uri="{FF2B5EF4-FFF2-40B4-BE49-F238E27FC236}">
                  <a16:creationId xmlns:a16="http://schemas.microsoft.com/office/drawing/2014/main" id="{FDEC1BA0-C67F-4E2C-A910-F97AED8ADB29}"/>
                </a:ext>
              </a:extLst>
            </p:cNvPr>
            <p:cNvCxnSpPr>
              <a:cxnSpLocks/>
            </p:cNvCxnSpPr>
            <p:nvPr/>
          </p:nvCxnSpPr>
          <p:spPr>
            <a:xfrm>
              <a:off x="7669763" y="5554495"/>
              <a:ext cx="0" cy="67726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0B9CFA3A-93DF-4CA0-8B65-5523BA3FDDA9}"/>
                </a:ext>
              </a:extLst>
            </p:cNvPr>
            <p:cNvCxnSpPr>
              <a:cxnSpLocks/>
            </p:cNvCxnSpPr>
            <p:nvPr/>
          </p:nvCxnSpPr>
          <p:spPr>
            <a:xfrm flipH="1">
              <a:off x="7400626" y="6231761"/>
              <a:ext cx="269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EA209B81-554F-4E55-9343-4A9BDF2A7212}"/>
              </a:ext>
            </a:extLst>
          </p:cNvPr>
          <p:cNvGrpSpPr/>
          <p:nvPr/>
        </p:nvGrpSpPr>
        <p:grpSpPr>
          <a:xfrm flipH="1">
            <a:off x="8767141" y="3095412"/>
            <a:ext cx="319707" cy="1072786"/>
            <a:chOff x="7298703" y="5554053"/>
            <a:chExt cx="260719" cy="720898"/>
          </a:xfrm>
        </p:grpSpPr>
        <p:cxnSp>
          <p:nvCxnSpPr>
            <p:cNvPr id="23" name="Straight Connector 22">
              <a:extLst>
                <a:ext uri="{FF2B5EF4-FFF2-40B4-BE49-F238E27FC236}">
                  <a16:creationId xmlns:a16="http://schemas.microsoft.com/office/drawing/2014/main" id="{5E1C7A8B-DD3F-4AF9-9003-FB70C50F1836}"/>
                </a:ext>
              </a:extLst>
            </p:cNvPr>
            <p:cNvCxnSpPr>
              <a:cxnSpLocks/>
            </p:cNvCxnSpPr>
            <p:nvPr/>
          </p:nvCxnSpPr>
          <p:spPr>
            <a:xfrm flipH="1">
              <a:off x="7559422" y="5554053"/>
              <a:ext cx="0" cy="72089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C40DEE9-5629-4FBA-ACF1-AE38D01B011F}"/>
                </a:ext>
              </a:extLst>
            </p:cNvPr>
            <p:cNvCxnSpPr>
              <a:cxnSpLocks/>
            </p:cNvCxnSpPr>
            <p:nvPr/>
          </p:nvCxnSpPr>
          <p:spPr>
            <a:xfrm flipH="1">
              <a:off x="7298703" y="6274951"/>
              <a:ext cx="2607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5" name="TextBox 24">
            <a:extLst>
              <a:ext uri="{FF2B5EF4-FFF2-40B4-BE49-F238E27FC236}">
                <a16:creationId xmlns:a16="http://schemas.microsoft.com/office/drawing/2014/main" id="{34BBE85F-4B04-4545-A23A-63203820E1FE}"/>
              </a:ext>
            </a:extLst>
          </p:cNvPr>
          <p:cNvSpPr txBox="1"/>
          <p:nvPr/>
        </p:nvSpPr>
        <p:spPr>
          <a:xfrm>
            <a:off x="5852596" y="5910606"/>
            <a:ext cx="4039198"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WSP Calculation based on Business Register and Employment Survey data</a:t>
            </a:r>
            <a:endParaRPr lang="en-GB" sz="1100" dirty="0"/>
          </a:p>
        </p:txBody>
      </p:sp>
      <p:graphicFrame>
        <p:nvGraphicFramePr>
          <p:cNvPr id="27" name="Chart 26">
            <a:extLst>
              <a:ext uri="{FF2B5EF4-FFF2-40B4-BE49-F238E27FC236}">
                <a16:creationId xmlns:a16="http://schemas.microsoft.com/office/drawing/2014/main" id="{7EC4A343-5D4F-479A-9656-1AB4947BD23B}"/>
              </a:ext>
            </a:extLst>
          </p:cNvPr>
          <p:cNvGraphicFramePr>
            <a:graphicFrameLocks/>
          </p:cNvGraphicFramePr>
          <p:nvPr>
            <p:extLst>
              <p:ext uri="{D42A27DB-BD31-4B8C-83A1-F6EECF244321}">
                <p14:modId xmlns:p14="http://schemas.microsoft.com/office/powerpoint/2010/main" val="1151111022"/>
              </p:ext>
            </p:extLst>
          </p:nvPr>
        </p:nvGraphicFramePr>
        <p:xfrm>
          <a:off x="5660463" y="1872267"/>
          <a:ext cx="6310800" cy="406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98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45526-B6F3-464F-ACB5-85DD0F55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751" y="6430645"/>
            <a:ext cx="603443" cy="288604"/>
          </a:xfrm>
          <a:prstGeom prst="rect">
            <a:avLst/>
          </a:prstGeom>
        </p:spPr>
      </p:pic>
      <p:sp>
        <p:nvSpPr>
          <p:cNvPr id="5" name="Title 3">
            <a:extLst>
              <a:ext uri="{FF2B5EF4-FFF2-40B4-BE49-F238E27FC236}">
                <a16:creationId xmlns:a16="http://schemas.microsoft.com/office/drawing/2014/main" id="{A9C0E096-9050-4E3E-8158-B7DF106E09B0}"/>
              </a:ext>
            </a:extLst>
          </p:cNvPr>
          <p:cNvSpPr>
            <a:spLocks noGrp="1"/>
          </p:cNvSpPr>
          <p:nvPr>
            <p:ph type="title"/>
          </p:nvPr>
        </p:nvSpPr>
        <p:spPr>
          <a:xfrm>
            <a:off x="406720" y="434669"/>
            <a:ext cx="5928655" cy="470898"/>
          </a:xfrm>
          <a:prstGeom prst="rect">
            <a:avLst/>
          </a:prstGeom>
        </p:spPr>
        <p:txBody>
          <a:bodyPr>
            <a:normAutofit fontScale="90000"/>
          </a:bodyPr>
          <a:lstStyle/>
          <a:p>
            <a:pPr algn="l"/>
            <a:r>
              <a:rPr lang="en-GB" sz="2000" cap="all" spc="271">
                <a:solidFill>
                  <a:srgbClr val="000000"/>
                </a:solidFill>
                <a:latin typeface="Segoe UI Semibold" panose="020B0702040204020203" pitchFamily="34" charset="0"/>
                <a:cs typeface="Segoe UI" panose="020B0502040204020203" pitchFamily="34" charset="0"/>
              </a:rPr>
              <a:t>employment</a:t>
            </a:r>
            <a:br>
              <a:rPr lang="en-GB" sz="2000" cap="all" spc="271">
                <a:solidFill>
                  <a:srgbClr val="000000"/>
                </a:solidFill>
                <a:latin typeface="Segoe UI Semibold" panose="020B0702040204020203" pitchFamily="34" charset="0"/>
                <a:cs typeface="Segoe UI" panose="020B0502040204020203" pitchFamily="34" charset="0"/>
              </a:rPr>
            </a:br>
            <a:r>
              <a:rPr lang="en-GB" sz="1800" cap="all" spc="271">
                <a:solidFill>
                  <a:schemeClr val="bg1">
                    <a:lumMod val="65000"/>
                  </a:schemeClr>
                </a:solidFill>
                <a:latin typeface="Segoe UI Semibold" panose="020B0702040204020203" pitchFamily="34" charset="0"/>
                <a:cs typeface="Segoe UI" panose="020B0502040204020203" pitchFamily="34" charset="0"/>
              </a:rPr>
              <a:t>total jobs</a:t>
            </a:r>
          </a:p>
        </p:txBody>
      </p:sp>
      <p:sp>
        <p:nvSpPr>
          <p:cNvPr id="7" name="Content Placeholder 6">
            <a:extLst>
              <a:ext uri="{FF2B5EF4-FFF2-40B4-BE49-F238E27FC236}">
                <a16:creationId xmlns:a16="http://schemas.microsoft.com/office/drawing/2014/main" id="{3FB7E8F7-3E68-46D1-9629-4841E239CD1E}"/>
              </a:ext>
            </a:extLst>
          </p:cNvPr>
          <p:cNvSpPr>
            <a:spLocks noGrp="1"/>
          </p:cNvSpPr>
          <p:nvPr>
            <p:ph idx="1"/>
          </p:nvPr>
        </p:nvSpPr>
        <p:spPr>
          <a:xfrm>
            <a:off x="406721" y="1635760"/>
            <a:ext cx="5262559" cy="4645242"/>
          </a:xfrm>
        </p:spPr>
        <p:txBody>
          <a:bodyPr numCol="2" spcCol="180000">
            <a:normAutofit/>
          </a:bodyPr>
          <a:lstStyle/>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In order to ascertain the relative employment contribution of each Study Area in relation to their geography, the number of jobs supported within each BID or Partnership has been compared against their corresponding total land area (within the City of London).</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Study Areas accounted for the following proportions of employment within the City of London (see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9</a:t>
            </a:r>
            <a:r>
              <a:rPr lang="en-GB" sz="800" dirty="0">
                <a:solidFill>
                  <a:schemeClr val="tx1">
                    <a:lumMod val="75000"/>
                    <a:lumOff val="25000"/>
                  </a:schemeClr>
                </a:solidFill>
                <a:latin typeface="Segoe UI" panose="020B0502040204020203" pitchFamily="34" charset="0"/>
                <a:cs typeface="Segoe UI" panose="020B0502040204020203" pitchFamily="34" charset="0"/>
              </a:rPr>
              <a:t> for a visual representation):</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Fleet Street – 15.1% of the City of London employees</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Cheapside – 11.0% of the City of London employees</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Eastern City – 16.3% of the City of London employees</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Aldgate – 5.9% of the City of London employees </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In relation to the total land area, the following are the respective proportions of each Study Area’s land area within the City of London:</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Fleet Street – 14.9% of the City of London land area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Cheapside – 10.2% of the City of London land area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Eastern City – 14.6% of the City of London land area</a:t>
            </a:r>
          </a:p>
          <a:p>
            <a:pPr>
              <a:lnSpc>
                <a:spcPct val="100000"/>
              </a:lnSpc>
            </a:pPr>
            <a:r>
              <a:rPr lang="en-GB" sz="800" dirty="0">
                <a:solidFill>
                  <a:schemeClr val="tx1">
                    <a:lumMod val="75000"/>
                    <a:lumOff val="25000"/>
                  </a:schemeClr>
                </a:solidFill>
                <a:latin typeface="Segoe UI" panose="020B0502040204020203" pitchFamily="34" charset="0"/>
                <a:cs typeface="Segoe UI" panose="020B0502040204020203" pitchFamily="34" charset="0"/>
              </a:rPr>
              <a:t>Aldgate – 7.7% of the City of London land area</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comparison between the two parameters is illustrated in </a:t>
            </a:r>
            <a:r>
              <a:rPr lang="en-GB" sz="800" b="1" dirty="0">
                <a:solidFill>
                  <a:schemeClr val="tx1">
                    <a:lumMod val="75000"/>
                    <a:lumOff val="25000"/>
                  </a:schemeClr>
                </a:solidFill>
                <a:latin typeface="Segoe UI" panose="020B0502040204020203" pitchFamily="34" charset="0"/>
                <a:cs typeface="Segoe UI" panose="020B0502040204020203" pitchFamily="34" charset="0"/>
              </a:rPr>
              <a:t>Figure 9.</a:t>
            </a:r>
            <a:r>
              <a:rPr lang="en-GB" sz="800" dirty="0">
                <a:solidFill>
                  <a:schemeClr val="tx1">
                    <a:lumMod val="75000"/>
                    <a:lumOff val="25000"/>
                  </a:schemeClr>
                </a:solidFill>
                <a:latin typeface="Segoe UI" panose="020B0502040204020203" pitchFamily="34" charset="0"/>
                <a:cs typeface="Segoe UI" panose="020B0502040204020203" pitchFamily="34" charset="0"/>
              </a:rPr>
              <a:t> Cheapside, the Eastern City Partnership and the Fleet Street Quarter all have a higher share of the City of London employment base compared to their respective land areas within the City, illustrating a proportionally larger employment contribution compared to other areas within the City (this is illustrated by being below the diagonal dotted line). This again supports the view that these areas are major employment hubs, even in comparison to other areas within the City of London.</a:t>
            </a: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Conversely Aldgate has a lower proportion of employees relative to its land area, a result of its more diverse land use, with a higher proportion of land allocated for residential purposes. This results in a lower employment density, as will be demonstrated on the following slide. </a:t>
            </a:r>
            <a:endParaRPr lang="en-GB" sz="800" b="1" dirty="0">
              <a:solidFill>
                <a:schemeClr val="tx1">
                  <a:lumMod val="75000"/>
                  <a:lumOff val="25000"/>
                </a:schemeClr>
              </a:solidFill>
              <a:latin typeface="Segoe UI" panose="020B0502040204020203" pitchFamily="34" charset="0"/>
              <a:cs typeface="Segoe UI" panose="020B0502040204020203" pitchFamily="34" charset="0"/>
            </a:endParaRPr>
          </a:p>
          <a:p>
            <a:pPr marL="0" indent="0">
              <a:lnSpc>
                <a:spcPct val="100000"/>
              </a:lnSpc>
              <a:buNone/>
            </a:pPr>
            <a:r>
              <a:rPr lang="en-GB" sz="800" dirty="0">
                <a:solidFill>
                  <a:schemeClr val="tx1">
                    <a:lumMod val="75000"/>
                    <a:lumOff val="25000"/>
                  </a:schemeClr>
                </a:solidFill>
                <a:latin typeface="Segoe UI" panose="020B0502040204020203" pitchFamily="34" charset="0"/>
                <a:cs typeface="Segoe UI" panose="020B0502040204020203" pitchFamily="34" charset="0"/>
              </a:rPr>
              <a:t>The Aldgate Connect BID also has part of its land area within the Tower Hamlets Local Authority District. It accounted for 5.8% of Tower Hamlets’ employees in 2018 and 1.4% of the land area, illustrating that the  job density in the Tower Hamlet portion of the BID is significantly higher relative to the local authorities’ job density as a whole. </a:t>
            </a:r>
          </a:p>
        </p:txBody>
      </p:sp>
      <p:sp>
        <p:nvSpPr>
          <p:cNvPr id="4" name="Slide Number Placeholder 3">
            <a:extLst>
              <a:ext uri="{FF2B5EF4-FFF2-40B4-BE49-F238E27FC236}">
                <a16:creationId xmlns:a16="http://schemas.microsoft.com/office/drawing/2014/main" id="{A888E3A0-5144-42EF-A577-FC0F606FF6A1}"/>
              </a:ext>
            </a:extLst>
          </p:cNvPr>
          <p:cNvSpPr>
            <a:spLocks noGrp="1"/>
          </p:cNvSpPr>
          <p:nvPr>
            <p:ph type="sldNum" sz="quarter" idx="12"/>
          </p:nvPr>
        </p:nvSpPr>
        <p:spPr/>
        <p:txBody>
          <a:bodyPr/>
          <a:lstStyle/>
          <a:p>
            <a:fld id="{04E361EE-CEE0-400D-99AD-0A610B98C417}" type="slidenum">
              <a:rPr lang="en-GB" smtClean="0"/>
              <a:t>9</a:t>
            </a:fld>
            <a:endParaRPr lang="en-GB" dirty="0"/>
          </a:p>
        </p:txBody>
      </p:sp>
      <p:sp>
        <p:nvSpPr>
          <p:cNvPr id="3" name="Footer Placeholder 2">
            <a:extLst>
              <a:ext uri="{FF2B5EF4-FFF2-40B4-BE49-F238E27FC236}">
                <a16:creationId xmlns:a16="http://schemas.microsoft.com/office/drawing/2014/main" id="{3CCACEAE-C7E1-42D5-9A68-4C394376846F}"/>
              </a:ext>
            </a:extLst>
          </p:cNvPr>
          <p:cNvSpPr>
            <a:spLocks noGrp="1"/>
          </p:cNvSpPr>
          <p:nvPr>
            <p:ph type="ftr" sz="quarter" idx="11"/>
          </p:nvPr>
        </p:nvSpPr>
        <p:spPr/>
        <p:txBody>
          <a:bodyPr/>
          <a:lstStyle/>
          <a:p>
            <a:r>
              <a:rPr lang="en-GB" dirty="0"/>
              <a:t>Baseline Study and Economic Analysis</a:t>
            </a:r>
          </a:p>
        </p:txBody>
      </p:sp>
      <p:sp>
        <p:nvSpPr>
          <p:cNvPr id="12" name="TextBox 11">
            <a:extLst>
              <a:ext uri="{FF2B5EF4-FFF2-40B4-BE49-F238E27FC236}">
                <a16:creationId xmlns:a16="http://schemas.microsoft.com/office/drawing/2014/main" id="{10F15A0B-96F9-4E02-8CCF-51CB553617B9}"/>
              </a:ext>
            </a:extLst>
          </p:cNvPr>
          <p:cNvSpPr txBox="1"/>
          <p:nvPr/>
        </p:nvSpPr>
        <p:spPr>
          <a:xfrm>
            <a:off x="6628801" y="1606176"/>
            <a:ext cx="4921147" cy="215444"/>
          </a:xfrm>
          <a:prstGeom prst="rect">
            <a:avLst/>
          </a:prstGeom>
          <a:noFill/>
        </p:spPr>
        <p:txBody>
          <a:bodyPr wrap="square" rtlCol="0">
            <a:spAutoFit/>
          </a:bodyPr>
          <a:lstStyle/>
          <a:p>
            <a:r>
              <a:rPr lang="en-GB" sz="800" b="1" dirty="0">
                <a:latin typeface="Segoe UI" panose="020B0502040204020203" pitchFamily="34" charset="0"/>
                <a:cs typeface="Segoe UI" panose="020B0502040204020203" pitchFamily="34" charset="0"/>
              </a:rPr>
              <a:t>Figure 9 - </a:t>
            </a:r>
            <a:r>
              <a:rPr lang="en-GB" sz="800" b="1" dirty="0">
                <a:solidFill>
                  <a:schemeClr val="tx1">
                    <a:lumMod val="75000"/>
                    <a:lumOff val="25000"/>
                  </a:schemeClr>
                </a:solidFill>
                <a:latin typeface="Segoe UI" panose="020B0502040204020203" pitchFamily="34" charset="0"/>
                <a:cs typeface="Segoe UI" panose="020B0502040204020203" pitchFamily="34" charset="0"/>
              </a:rPr>
              <a:t>Comparing employment and land area allocation across each of the Study Areas</a:t>
            </a:r>
            <a:endParaRPr lang="en-GB" sz="1400" b="1" dirty="0"/>
          </a:p>
        </p:txBody>
      </p:sp>
      <p:grpSp>
        <p:nvGrpSpPr>
          <p:cNvPr id="17" name="Group 16">
            <a:extLst>
              <a:ext uri="{FF2B5EF4-FFF2-40B4-BE49-F238E27FC236}">
                <a16:creationId xmlns:a16="http://schemas.microsoft.com/office/drawing/2014/main" id="{2CD33C71-7FDC-4E10-9996-338C09AAC2EF}"/>
              </a:ext>
            </a:extLst>
          </p:cNvPr>
          <p:cNvGrpSpPr/>
          <p:nvPr/>
        </p:nvGrpSpPr>
        <p:grpSpPr>
          <a:xfrm>
            <a:off x="6335375" y="1937590"/>
            <a:ext cx="5508000" cy="3348000"/>
            <a:chOff x="6096000" y="892822"/>
            <a:chExt cx="5508000" cy="3348000"/>
          </a:xfrm>
        </p:grpSpPr>
        <p:graphicFrame>
          <p:nvGraphicFramePr>
            <p:cNvPr id="14" name="Chart 13">
              <a:extLst>
                <a:ext uri="{FF2B5EF4-FFF2-40B4-BE49-F238E27FC236}">
                  <a16:creationId xmlns:a16="http://schemas.microsoft.com/office/drawing/2014/main" id="{7BE7F1B4-ED60-487F-A05F-270CD68E6902}"/>
                </a:ext>
              </a:extLst>
            </p:cNvPr>
            <p:cNvGraphicFramePr>
              <a:graphicFrameLocks/>
            </p:cNvGraphicFramePr>
            <p:nvPr>
              <p:extLst>
                <p:ext uri="{D42A27DB-BD31-4B8C-83A1-F6EECF244321}">
                  <p14:modId xmlns:p14="http://schemas.microsoft.com/office/powerpoint/2010/main" val="1689370276"/>
                </p:ext>
              </p:extLst>
            </p:nvPr>
          </p:nvGraphicFramePr>
          <p:xfrm>
            <a:off x="6096000" y="892822"/>
            <a:ext cx="5508000" cy="334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14E4643A-C2C3-468A-9EF6-868B869B1392}"/>
                </a:ext>
              </a:extLst>
            </p:cNvPr>
            <p:cNvCxnSpPr>
              <a:cxnSpLocks/>
            </p:cNvCxnSpPr>
            <p:nvPr/>
          </p:nvCxnSpPr>
          <p:spPr>
            <a:xfrm flipV="1">
              <a:off x="6818251" y="1038556"/>
              <a:ext cx="4535846" cy="2361776"/>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16" name="TextBox 15">
            <a:extLst>
              <a:ext uri="{FF2B5EF4-FFF2-40B4-BE49-F238E27FC236}">
                <a16:creationId xmlns:a16="http://schemas.microsoft.com/office/drawing/2014/main" id="{5599ED52-F202-4582-B832-9AE4C4239F4E}"/>
              </a:ext>
            </a:extLst>
          </p:cNvPr>
          <p:cNvSpPr txBox="1"/>
          <p:nvPr/>
        </p:nvSpPr>
        <p:spPr>
          <a:xfrm>
            <a:off x="6680976" y="5302087"/>
            <a:ext cx="4039198" cy="184666"/>
          </a:xfrm>
          <a:prstGeom prst="rect">
            <a:avLst/>
          </a:prstGeom>
          <a:noFill/>
        </p:spPr>
        <p:txBody>
          <a:bodyPr wrap="square" rtlCol="0">
            <a:spAutoFit/>
          </a:bodyPr>
          <a:lstStyle/>
          <a:p>
            <a:r>
              <a:rPr lang="en-GB" sz="600" dirty="0">
                <a:solidFill>
                  <a:schemeClr val="tx1">
                    <a:lumMod val="75000"/>
                    <a:lumOff val="25000"/>
                  </a:schemeClr>
                </a:solidFill>
                <a:latin typeface="Segoe UI" panose="020B0502040204020203" pitchFamily="34" charset="0"/>
                <a:cs typeface="Segoe UI" panose="020B0502040204020203" pitchFamily="34" charset="0"/>
              </a:rPr>
              <a:t>Source: WSP Calculation based on Business Register and Employment Survey data</a:t>
            </a:r>
            <a:endParaRPr lang="en-GB" sz="1100" dirty="0"/>
          </a:p>
        </p:txBody>
      </p:sp>
    </p:spTree>
    <p:extLst>
      <p:ext uri="{BB962C8B-B14F-4D97-AF65-F5344CB8AC3E}">
        <p14:creationId xmlns:p14="http://schemas.microsoft.com/office/powerpoint/2010/main" val="3228195115"/>
      </p:ext>
    </p:extLst>
  </p:cSld>
  <p:clrMapOvr>
    <a:masterClrMapping/>
  </p:clrMapOvr>
</p:sld>
</file>

<file path=ppt/theme/theme1.xml><?xml version="1.0" encoding="utf-8"?>
<a:theme xmlns:a="http://schemas.openxmlformats.org/drawingml/2006/main" name="Office Theme">
  <a:themeElements>
    <a:clrScheme name="WSP Corporate">
      <a:dk1>
        <a:sysClr val="windowText" lastClr="000000"/>
      </a:dk1>
      <a:lt1>
        <a:srgbClr val="FFFFFF"/>
      </a:lt1>
      <a:dk2>
        <a:srgbClr val="F9423A"/>
      </a:dk2>
      <a:lt2>
        <a:srgbClr val="FFFFFF"/>
      </a:lt2>
      <a:accent1>
        <a:srgbClr val="F9423A"/>
      </a:accent1>
      <a:accent2>
        <a:srgbClr val="D8E6F0"/>
      </a:accent2>
      <a:accent3>
        <a:srgbClr val="1E252B"/>
      </a:accent3>
      <a:accent4>
        <a:srgbClr val="333E48"/>
      </a:accent4>
      <a:accent5>
        <a:srgbClr val="D9D9D6"/>
      </a:accent5>
      <a:accent6>
        <a:srgbClr val="EFECEA"/>
      </a:accent6>
      <a:hlink>
        <a:srgbClr val="0046AD"/>
      </a:hlink>
      <a:folHlink>
        <a:srgbClr val="0098D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8F5E1BE860C2449315C4446DBFDC7E" ma:contentTypeVersion="18" ma:contentTypeDescription="Create a new document." ma:contentTypeScope="" ma:versionID="aed83f88422dcf957a65215e72802260">
  <xsd:schema xmlns:xsd="http://www.w3.org/2001/XMLSchema" xmlns:xs="http://www.w3.org/2001/XMLSchema" xmlns:p="http://schemas.microsoft.com/office/2006/metadata/properties" xmlns:ns3="c2c766c2-fe92-4637-90ad-df4147393fff" xmlns:ns4="93a5c7c8-0540-4cf2-93b8-09b581d23c8a" targetNamespace="http://schemas.microsoft.com/office/2006/metadata/properties" ma:root="true" ma:fieldsID="7f28274ed3c41d28dbb9c6de9623220b" ns3:_="" ns4:_="">
    <xsd:import namespace="c2c766c2-fe92-4637-90ad-df4147393fff"/>
    <xsd:import namespace="93a5c7c8-0540-4cf2-93b8-09b581d23c8a"/>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c766c2-fe92-4637-90ad-df4147393ff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5c7c8-0540-4cf2-93b8-09b581d23c8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 xmlns="c2c766c2-fe92-4637-90ad-df4147393fff" xsi:nil="true"/>
    <MigrationWizIdPermissionLevels xmlns="c2c766c2-fe92-4637-90ad-df4147393fff" xsi:nil="true"/>
    <MigrationWizIdDocumentLibraryPermissions xmlns="c2c766c2-fe92-4637-90ad-df4147393fff" xsi:nil="true"/>
    <MigrationWizIdPermissions xmlns="c2c766c2-fe92-4637-90ad-df4147393fff" xsi:nil="true"/>
    <MigrationWizIdSecurityGroups xmlns="c2c766c2-fe92-4637-90ad-df4147393fff" xsi:nil="true"/>
  </documentManagement>
</p:properties>
</file>

<file path=customXml/itemProps1.xml><?xml version="1.0" encoding="utf-8"?>
<ds:datastoreItem xmlns:ds="http://schemas.openxmlformats.org/officeDocument/2006/customXml" ds:itemID="{2424FB66-9314-42DC-8BF5-E3434FC76811}">
  <ds:schemaRefs>
    <ds:schemaRef ds:uri="http://schemas.microsoft.com/sharepoint/v3/contenttype/forms"/>
  </ds:schemaRefs>
</ds:datastoreItem>
</file>

<file path=customXml/itemProps2.xml><?xml version="1.0" encoding="utf-8"?>
<ds:datastoreItem xmlns:ds="http://schemas.openxmlformats.org/officeDocument/2006/customXml" ds:itemID="{0BF5BE4F-7C1D-483B-8106-11F02CB53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c766c2-fe92-4637-90ad-df4147393fff"/>
    <ds:schemaRef ds:uri="93a5c7c8-0540-4cf2-93b8-09b581d23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CC10D-181E-44E1-8C16-C5D6AA8C51A7}">
  <ds:schemaRefs>
    <ds:schemaRef ds:uri="93a5c7c8-0540-4cf2-93b8-09b581d23c8a"/>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c2c766c2-fe92-4637-90ad-df4147393f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2201</TotalTime>
  <Words>5339</Words>
  <Application>Microsoft Office PowerPoint</Application>
  <PresentationFormat>Widescreen</PresentationFormat>
  <Paragraphs>400</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Segoe UI</vt:lpstr>
      <vt:lpstr>Segoe UI Semibold</vt:lpstr>
      <vt:lpstr>Office Theme</vt:lpstr>
      <vt:lpstr>PowerPoint Presentation</vt:lpstr>
      <vt:lpstr>Contents </vt:lpstr>
      <vt:lpstr>introduction economic Context and geography </vt:lpstr>
      <vt:lpstr>PowerPoint Presentation</vt:lpstr>
      <vt:lpstr>population bid populations</vt:lpstr>
      <vt:lpstr>employment total jobs</vt:lpstr>
      <vt:lpstr>Sector composition top employment sectors</vt:lpstr>
      <vt:lpstr>Sector composition top employment sectors</vt:lpstr>
      <vt:lpstr>employment total jobs</vt:lpstr>
      <vt:lpstr>employment job density</vt:lpstr>
      <vt:lpstr>Output gross value added</vt:lpstr>
      <vt:lpstr>Output gross value added</vt:lpstr>
      <vt:lpstr>PowerPoint Presentation</vt:lpstr>
      <vt:lpstr>Conclusion Findings of report</vt:lpstr>
      <vt:lpstr>Conclusion Findings of report</vt:lpstr>
      <vt:lpstr>PowerPoint Presentation</vt:lpstr>
      <vt:lpstr>Appendix 1 gis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Jenkins, Martyn</dc:creator>
  <cp:lastModifiedBy>Izabella Kasinska</cp:lastModifiedBy>
  <cp:revision>3</cp:revision>
  <dcterms:created xsi:type="dcterms:W3CDTF">2020-11-02T16:39:05Z</dcterms:created>
  <dcterms:modified xsi:type="dcterms:W3CDTF">2021-09-24T14:59:46Z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0x010100488F5E1BE860C2449315C4446DBFDC7E</vt:lpwstr>
  </property>
</Properties>
</file>